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696" r:id="rId2"/>
    <p:sldId id="789" r:id="rId3"/>
    <p:sldId id="1099" r:id="rId4"/>
    <p:sldId id="924" r:id="rId5"/>
    <p:sldId id="925" r:id="rId6"/>
    <p:sldId id="926" r:id="rId7"/>
    <p:sldId id="927" r:id="rId8"/>
    <p:sldId id="928" r:id="rId9"/>
    <p:sldId id="929" r:id="rId10"/>
    <p:sldId id="1104" r:id="rId11"/>
    <p:sldId id="1105" r:id="rId12"/>
    <p:sldId id="1036" r:id="rId13"/>
    <p:sldId id="1035" r:id="rId14"/>
    <p:sldId id="1058" r:id="rId15"/>
    <p:sldId id="867" r:id="rId16"/>
    <p:sldId id="1112" r:id="rId17"/>
    <p:sldId id="1113" r:id="rId18"/>
    <p:sldId id="1042" r:id="rId19"/>
    <p:sldId id="598" r:id="rId20"/>
    <p:sldId id="1107" r:id="rId21"/>
    <p:sldId id="922" r:id="rId22"/>
    <p:sldId id="659" r:id="rId23"/>
    <p:sldId id="711" r:id="rId24"/>
    <p:sldId id="658" r:id="rId25"/>
    <p:sldId id="1090" r:id="rId26"/>
    <p:sldId id="1089" r:id="rId27"/>
    <p:sldId id="1108" r:id="rId28"/>
    <p:sldId id="1039" r:id="rId29"/>
    <p:sldId id="1038" r:id="rId30"/>
    <p:sldId id="773" r:id="rId31"/>
    <p:sldId id="781" r:id="rId32"/>
    <p:sldId id="1056" r:id="rId33"/>
    <p:sldId id="941" r:id="rId34"/>
    <p:sldId id="1057" r:id="rId35"/>
    <p:sldId id="1040" r:id="rId36"/>
    <p:sldId id="783" r:id="rId37"/>
    <p:sldId id="828" r:id="rId38"/>
    <p:sldId id="782" r:id="rId39"/>
    <p:sldId id="1053" r:id="rId40"/>
    <p:sldId id="1085" r:id="rId41"/>
    <p:sldId id="1055" r:id="rId42"/>
    <p:sldId id="1114" r:id="rId43"/>
    <p:sldId id="1115" r:id="rId44"/>
    <p:sldId id="1081" r:id="rId45"/>
    <p:sldId id="1088" r:id="rId46"/>
    <p:sldId id="1124" r:id="rId47"/>
    <p:sldId id="1125" r:id="rId48"/>
    <p:sldId id="661" r:id="rId49"/>
    <p:sldId id="1144" r:id="rId50"/>
    <p:sldId id="791" r:id="rId51"/>
    <p:sldId id="678" r:id="rId52"/>
    <p:sldId id="467" r:id="rId53"/>
    <p:sldId id="451" r:id="rId54"/>
    <p:sldId id="262" r:id="rId55"/>
    <p:sldId id="1111" r:id="rId56"/>
    <p:sldId id="453" r:id="rId57"/>
    <p:sldId id="455" r:id="rId58"/>
    <p:sldId id="1059" r:id="rId59"/>
    <p:sldId id="494" r:id="rId60"/>
    <p:sldId id="1127" r:id="rId61"/>
    <p:sldId id="1129" r:id="rId62"/>
    <p:sldId id="1102" r:id="rId63"/>
    <p:sldId id="647" r:id="rId64"/>
    <p:sldId id="648" r:id="rId65"/>
    <p:sldId id="649" r:id="rId66"/>
    <p:sldId id="676" r:id="rId67"/>
    <p:sldId id="702" r:id="rId68"/>
    <p:sldId id="694" r:id="rId69"/>
    <p:sldId id="1082" r:id="rId70"/>
    <p:sldId id="1005" r:id="rId71"/>
    <p:sldId id="646" r:id="rId72"/>
    <p:sldId id="1045" r:id="rId73"/>
    <p:sldId id="1130" r:id="rId74"/>
    <p:sldId id="458" r:id="rId75"/>
    <p:sldId id="457" r:id="rId76"/>
    <p:sldId id="872" r:id="rId77"/>
    <p:sldId id="1083" r:id="rId78"/>
    <p:sldId id="1013" r:id="rId79"/>
    <p:sldId id="878" r:id="rId80"/>
    <p:sldId id="1133" r:id="rId81"/>
    <p:sldId id="1142" r:id="rId82"/>
    <p:sldId id="1096" r:id="rId83"/>
    <p:sldId id="1134" r:id="rId84"/>
    <p:sldId id="1135" r:id="rId85"/>
    <p:sldId id="509" r:id="rId86"/>
    <p:sldId id="932" r:id="rId87"/>
    <p:sldId id="1141" r:id="rId88"/>
    <p:sldId id="776" r:id="rId89"/>
    <p:sldId id="1132" r:id="rId90"/>
    <p:sldId id="822" r:id="rId91"/>
    <p:sldId id="1024" r:id="rId92"/>
    <p:sldId id="837" r:id="rId93"/>
    <p:sldId id="871" r:id="rId94"/>
    <p:sldId id="1048" r:id="rId95"/>
    <p:sldId id="660" r:id="rId96"/>
    <p:sldId id="1143" r:id="rId97"/>
    <p:sldId id="825" r:id="rId98"/>
    <p:sldId id="792" r:id="rId99"/>
    <p:sldId id="1071" r:id="rId100"/>
    <p:sldId id="1093" r:id="rId101"/>
    <p:sldId id="354" r:id="rId102"/>
    <p:sldId id="628" r:id="rId103"/>
    <p:sldId id="259" r:id="rId104"/>
    <p:sldId id="1131" r:id="rId105"/>
    <p:sldId id="1126" r:id="rId10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6417" autoAdjust="0"/>
  </p:normalViewPr>
  <p:slideViewPr>
    <p:cSldViewPr snapToGrid="0">
      <p:cViewPr varScale="1">
        <p:scale>
          <a:sx n="107" d="100"/>
          <a:sy n="107" d="100"/>
        </p:scale>
        <p:origin x="636" y="132"/>
      </p:cViewPr>
      <p:guideLst/>
    </p:cSldViewPr>
  </p:slideViewPr>
  <p:outlineViewPr>
    <p:cViewPr>
      <p:scale>
        <a:sx n="33" d="100"/>
        <a:sy n="33" d="100"/>
      </p:scale>
      <p:origin x="0" y="-92562"/>
    </p:cViewPr>
  </p:outlineViewPr>
  <p:notesTextViewPr>
    <p:cViewPr>
      <p:scale>
        <a:sx n="1" d="1"/>
        <a:sy n="1" d="1"/>
      </p:scale>
      <p:origin x="0" y="0"/>
    </p:cViewPr>
  </p:notesTextViewPr>
  <p:sorterViewPr>
    <p:cViewPr>
      <p:scale>
        <a:sx n="168" d="100"/>
        <a:sy n="168" d="100"/>
      </p:scale>
      <p:origin x="0" y="-648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544DBF-14B7-4AD6-BD66-D307370E2B98}" type="datetimeFigureOut">
              <a:rPr lang="zh-TW" altLang="en-US" smtClean="0"/>
              <a:t>2025/10/12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A0BFF-6330-4569-975E-B50BF169FA45}" type="slidenum">
              <a:rPr lang="zh-TW" altLang="en-US" smtClean="0"/>
              <a:t>‹#›</a:t>
            </a:fld>
            <a:endParaRPr lang="zh-TW" altLang="en-US"/>
          </a:p>
        </p:txBody>
      </p:sp>
    </p:spTree>
    <p:extLst>
      <p:ext uri="{BB962C8B-B14F-4D97-AF65-F5344CB8AC3E}">
        <p14:creationId xmlns:p14="http://schemas.microsoft.com/office/powerpoint/2010/main" val="983099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zh.wikipedia.org/wiki/Instagram#cite_note-49"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www.etymonline.com/word/-ie" TargetMode="External"/><Relationship Id="rId4" Type="http://schemas.openxmlformats.org/officeDocument/2006/relationships/hyperlink" Target="https://www.etymonline.com/word/self"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gvm.com.tw/article/85753"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1F45E9F-4C29-8CAD-C025-774EA1C312DB}"/>
              </a:ext>
            </a:extLst>
          </p:cNvPr>
          <p:cNvSpPr>
            <a:spLocks noGrp="1" noRot="1" noChangeAspect="1" noChangeArrowheads="1" noTextEdit="1"/>
          </p:cNvSpPr>
          <p:nvPr>
            <p:ph type="sldImg"/>
          </p:nvPr>
        </p:nvSpPr>
        <p:spPr>
          <a:xfrm>
            <a:off x="569913" y="838200"/>
            <a:ext cx="5410200" cy="3044825"/>
          </a:xfrm>
          <a:ln/>
        </p:spPr>
      </p:sp>
      <p:sp>
        <p:nvSpPr>
          <p:cNvPr id="9219" name="Rectangle 3">
            <a:extLst>
              <a:ext uri="{FF2B5EF4-FFF2-40B4-BE49-F238E27FC236}">
                <a16:creationId xmlns:a16="http://schemas.microsoft.com/office/drawing/2014/main" id="{5A25DAAF-21CF-3C1C-16BE-34BB52544B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 </a:t>
            </a:r>
            <a:r>
              <a:rPr lang="en-US" altLang="zh-TW" sz="1200" kern="1200" dirty="0">
                <a:solidFill>
                  <a:schemeClr val="tx1"/>
                </a:solidFill>
                <a:effectLst/>
                <a:latin typeface="+mn-lt"/>
                <a:ea typeface="+mn-ea"/>
                <a:cs typeface="+mn-cs"/>
              </a:rPr>
              <a:t>Vibe Coding</a:t>
            </a:r>
            <a:r>
              <a:rPr lang="zh-TW" altLang="zh-TW" sz="1200" kern="1200" dirty="0">
                <a:solidFill>
                  <a:schemeClr val="tx1"/>
                </a:solidFill>
                <a:effectLst/>
                <a:latin typeface="+mn-lt"/>
                <a:ea typeface="+mn-ea"/>
                <a:cs typeface="+mn-cs"/>
              </a:rPr>
              <a:t>是一種全新的程式設計方式，開發者透過自然語言向</a:t>
            </a:r>
            <a:r>
              <a:rPr lang="en-US" altLang="zh-TW" sz="1200" kern="1200" dirty="0">
                <a:solidFill>
                  <a:schemeClr val="tx1"/>
                </a:solidFill>
                <a:effectLst/>
                <a:latin typeface="+mn-lt"/>
                <a:ea typeface="+mn-ea"/>
                <a:cs typeface="+mn-cs"/>
              </a:rPr>
              <a:t>AI</a:t>
            </a:r>
            <a:r>
              <a:rPr lang="zh-TW" altLang="zh-TW" sz="1200" kern="1200" dirty="0">
                <a:solidFill>
                  <a:schemeClr val="tx1"/>
                </a:solidFill>
                <a:effectLst/>
                <a:latin typeface="+mn-lt"/>
                <a:ea typeface="+mn-ea"/>
                <a:cs typeface="+mn-cs"/>
              </a:rPr>
              <a:t>描述需求，由</a:t>
            </a:r>
            <a:r>
              <a:rPr lang="en-US" altLang="zh-TW" sz="1200" kern="1200" dirty="0">
                <a:solidFill>
                  <a:schemeClr val="tx1"/>
                </a:solidFill>
                <a:effectLst/>
                <a:latin typeface="+mn-lt"/>
                <a:ea typeface="+mn-ea"/>
                <a:cs typeface="+mn-cs"/>
              </a:rPr>
              <a:t>AI</a:t>
            </a:r>
            <a:r>
              <a:rPr lang="zh-TW" altLang="zh-TW" sz="1200" kern="1200" dirty="0">
                <a:solidFill>
                  <a:schemeClr val="tx1"/>
                </a:solidFill>
                <a:effectLst/>
                <a:latin typeface="+mn-lt"/>
                <a:ea typeface="+mn-ea"/>
                <a:cs typeface="+mn-cs"/>
              </a:rPr>
              <a:t>自動生成程式碼，</a:t>
            </a:r>
            <a:endParaRPr lang="en-US" altLang="zh-TW"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a:solidFill>
                  <a:schemeClr val="tx1"/>
                </a:solidFill>
                <a:effectLst/>
                <a:latin typeface="+mn-lt"/>
                <a:ea typeface="+mn-ea"/>
                <a:cs typeface="+mn-cs"/>
              </a:rPr>
              <a:t>其</a:t>
            </a:r>
            <a:r>
              <a:rPr lang="zh-TW" altLang="zh-TW" sz="1200" kern="1200" dirty="0">
                <a:solidFill>
                  <a:schemeClr val="tx1"/>
                </a:solidFill>
                <a:effectLst/>
                <a:latin typeface="+mn-lt"/>
                <a:ea typeface="+mn-ea"/>
                <a:cs typeface="+mn-cs"/>
              </a:rPr>
              <a:t>核心理念是</a:t>
            </a:r>
            <a:r>
              <a:rPr lang="en-US" altLang="zh-TW" sz="1200" kern="1200" dirty="0">
                <a:solidFill>
                  <a:schemeClr val="tx1"/>
                </a:solidFill>
                <a:effectLst/>
                <a:latin typeface="+mn-lt"/>
                <a:ea typeface="+mn-ea"/>
                <a:cs typeface="+mn-cs"/>
              </a:rPr>
              <a:t> </a:t>
            </a:r>
            <a:r>
              <a:rPr lang="zh-TW" altLang="zh-TW" sz="1200" b="1" kern="1200" dirty="0">
                <a:solidFill>
                  <a:schemeClr val="tx1"/>
                </a:solidFill>
                <a:effectLst/>
                <a:latin typeface="+mn-lt"/>
                <a:ea typeface="+mn-ea"/>
                <a:cs typeface="+mn-cs"/>
              </a:rPr>
              <a:t>「完全順應感覺（</a:t>
            </a:r>
            <a:r>
              <a:rPr lang="en-US" altLang="zh-TW" sz="1200" b="1" kern="1200" dirty="0">
                <a:solidFill>
                  <a:schemeClr val="tx1"/>
                </a:solidFill>
                <a:effectLst/>
                <a:latin typeface="+mn-lt"/>
                <a:ea typeface="+mn-ea"/>
                <a:cs typeface="+mn-cs"/>
              </a:rPr>
              <a:t>vibes</a:t>
            </a:r>
            <a:r>
              <a:rPr lang="zh-TW" altLang="zh-TW" sz="1200" b="1" kern="1200" dirty="0">
                <a:solidFill>
                  <a:schemeClr val="tx1"/>
                </a:solidFill>
                <a:effectLst/>
                <a:latin typeface="+mn-lt"/>
                <a:ea typeface="+mn-ea"/>
                <a:cs typeface="+mn-cs"/>
              </a:rPr>
              <a:t>）、擁抱</a:t>
            </a:r>
            <a:r>
              <a:rPr lang="en-US" altLang="zh-TW" sz="1200" b="1" kern="1200" dirty="0">
                <a:solidFill>
                  <a:schemeClr val="tx1"/>
                </a:solidFill>
                <a:effectLst/>
                <a:latin typeface="+mn-lt"/>
                <a:ea typeface="+mn-ea"/>
                <a:cs typeface="+mn-cs"/>
              </a:rPr>
              <a:t>AI</a:t>
            </a:r>
            <a:r>
              <a:rPr lang="zh-TW" altLang="zh-TW" sz="1200" b="1" kern="1200" dirty="0">
                <a:solidFill>
                  <a:schemeClr val="tx1"/>
                </a:solidFill>
                <a:effectLst/>
                <a:latin typeface="+mn-lt"/>
                <a:ea typeface="+mn-ea"/>
                <a:cs typeface="+mn-cs"/>
              </a:rPr>
              <a:t>帶來的進步，並忘記程式碼本身的存在」</a:t>
            </a:r>
            <a:r>
              <a:rPr lang="zh-TW" altLang="zh-TW" sz="1200" kern="1200" dirty="0">
                <a:solidFill>
                  <a:schemeClr val="tx1"/>
                </a:solidFill>
                <a:effectLst/>
                <a:latin typeface="+mn-lt"/>
                <a:ea typeface="+mn-ea"/>
                <a:cs typeface="+mn-cs"/>
              </a:rPr>
              <a:t>。</a:t>
            </a:r>
          </a:p>
          <a:p>
            <a:endParaRPr lang="zh-TW" altLang="en-US" dirty="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22222"/>
                </a:solidFill>
                <a:effectLst/>
                <a:latin typeface="Arial" panose="020B0604020202020204" pitchFamily="34" charset="0"/>
              </a:rPr>
              <a:t>Ives, B., </a:t>
            </a:r>
            <a:r>
              <a:rPr lang="en-US" altLang="zh-TW" b="0" i="0" dirty="0" err="1">
                <a:solidFill>
                  <a:srgbClr val="222222"/>
                </a:solidFill>
                <a:effectLst/>
                <a:latin typeface="Arial" panose="020B0604020202020204" pitchFamily="34" charset="0"/>
              </a:rPr>
              <a:t>Cossick</a:t>
            </a:r>
            <a:r>
              <a:rPr lang="en-US" altLang="zh-TW" b="0" i="0" dirty="0">
                <a:solidFill>
                  <a:srgbClr val="222222"/>
                </a:solidFill>
                <a:effectLst/>
                <a:latin typeface="Arial" panose="020B0604020202020204" pitchFamily="34" charset="0"/>
              </a:rPr>
              <a:t>, K., &amp; Adams, D. (2019). Amazon Go: disrupting retail?. </a:t>
            </a:r>
            <a:r>
              <a:rPr lang="en-US" altLang="zh-TW" b="0" i="1" dirty="0">
                <a:solidFill>
                  <a:srgbClr val="222222"/>
                </a:solidFill>
                <a:effectLst/>
                <a:latin typeface="Arial" panose="020B0604020202020204" pitchFamily="34" charset="0"/>
              </a:rPr>
              <a:t>Journal of Information Technology Teaching Cases</a:t>
            </a:r>
            <a:r>
              <a:rPr lang="en-US" altLang="zh-TW" b="0" i="0" dirty="0">
                <a:solidFill>
                  <a:srgbClr val="222222"/>
                </a:solidFill>
                <a:effectLst/>
                <a:latin typeface="Arial" panose="020B0604020202020204" pitchFamily="34" charset="0"/>
              </a:rPr>
              <a:t>, </a:t>
            </a:r>
            <a:r>
              <a:rPr lang="en-US" altLang="zh-TW" b="0" i="1" dirty="0">
                <a:solidFill>
                  <a:srgbClr val="222222"/>
                </a:solidFill>
                <a:effectLst/>
                <a:latin typeface="Arial" panose="020B0604020202020204" pitchFamily="34" charset="0"/>
              </a:rPr>
              <a:t>9</a:t>
            </a:r>
            <a:r>
              <a:rPr lang="en-US" altLang="zh-TW" b="0" i="0" dirty="0">
                <a:solidFill>
                  <a:srgbClr val="222222"/>
                </a:solidFill>
                <a:effectLst/>
                <a:latin typeface="Arial" panose="020B0604020202020204" pitchFamily="34" charset="0"/>
              </a:rPr>
              <a:t>(1), 2-12.</a:t>
            </a:r>
          </a:p>
          <a:p>
            <a:endParaRPr lang="en-US" altLang="zh-TW" b="0" i="0" dirty="0">
              <a:solidFill>
                <a:srgbClr val="222222"/>
              </a:solidFill>
              <a:effectLst/>
              <a:latin typeface="Arial" panose="020B0604020202020204" pitchFamily="34" charset="0"/>
            </a:endParaRPr>
          </a:p>
          <a:p>
            <a:pPr algn="l" fontAlgn="base"/>
            <a:r>
              <a:rPr lang="zh-TW" altLang="en-US" sz="1800" b="0" i="0" spc="150" dirty="0">
                <a:solidFill>
                  <a:srgbClr val="333333"/>
                </a:solidFill>
                <a:effectLst/>
                <a:latin typeface="Lucida Grande"/>
              </a:rPr>
              <a:t>通常我們會在商品上見到、由許多寬度不一的線條及空白組成的條碼稱為「一維條碼」，其每個線條與空白都記載著相對應的字元；但由於最多不超過</a:t>
            </a:r>
            <a:r>
              <a:rPr lang="en-US" altLang="zh-TW" sz="1800" b="0" i="0" spc="150" dirty="0">
                <a:solidFill>
                  <a:srgbClr val="333333"/>
                </a:solidFill>
                <a:effectLst/>
                <a:latin typeface="Georgia" panose="02040502050405020303" pitchFamily="18" charset="0"/>
              </a:rPr>
              <a:t>15</a:t>
            </a:r>
            <a:r>
              <a:rPr lang="zh-TW" altLang="en-US" sz="1800" b="0" i="0" spc="150" dirty="0">
                <a:solidFill>
                  <a:srgbClr val="333333"/>
                </a:solidFill>
                <a:effectLst/>
                <a:latin typeface="Lucida Grande"/>
              </a:rPr>
              <a:t>個字元，所以「一維條碼」只能夠存放關鍵索引，得再透過資料庫讀取產品完整的資料。</a:t>
            </a:r>
            <a:endParaRPr lang="en-US" altLang="zh-TW" sz="1800" b="0" i="0" spc="150" dirty="0">
              <a:solidFill>
                <a:srgbClr val="333333"/>
              </a:solidFill>
              <a:effectLst/>
              <a:latin typeface="Lucida Grande"/>
            </a:endParaRPr>
          </a:p>
          <a:p>
            <a:pPr algn="l" fontAlgn="base"/>
            <a:endParaRPr lang="zh-TW" altLang="en-US" b="0" i="0" dirty="0">
              <a:solidFill>
                <a:srgbClr val="635537"/>
              </a:solidFill>
              <a:effectLst/>
              <a:latin typeface="Lucida Grande"/>
            </a:endParaRPr>
          </a:p>
          <a:p>
            <a:pPr algn="l" fontAlgn="base"/>
            <a:r>
              <a:rPr lang="zh-TW" altLang="en-US" sz="1800" b="0" i="0" spc="150" dirty="0">
                <a:solidFill>
                  <a:srgbClr val="333333"/>
                </a:solidFill>
                <a:effectLst/>
                <a:latin typeface="Lucida Grande"/>
              </a:rPr>
              <a:t>「二維條碼」則是在「一維條碼」基礎上擴展出的條碼，最大的不同在於增加「長度」變因（「一維條碼」的長度固定），所以能夠記載更複雜的數據：譬如</a:t>
            </a:r>
            <a:r>
              <a:rPr lang="en-US" altLang="zh-TW" sz="1800" b="0" i="0" spc="150" dirty="0">
                <a:solidFill>
                  <a:srgbClr val="333333"/>
                </a:solidFill>
                <a:effectLst/>
                <a:latin typeface="Georgia" panose="02040502050405020303" pitchFamily="18" charset="0"/>
              </a:rPr>
              <a:t>7,089</a:t>
            </a:r>
            <a:r>
              <a:rPr lang="zh-TW" altLang="en-US" sz="1800" b="0" i="0" spc="150" dirty="0">
                <a:solidFill>
                  <a:srgbClr val="333333"/>
                </a:solidFill>
                <a:effectLst/>
                <a:latin typeface="Lucida Grande"/>
              </a:rPr>
              <a:t>個數字字元、</a:t>
            </a:r>
            <a:r>
              <a:rPr lang="en-US" altLang="zh-TW" sz="1800" b="0" i="0" spc="150" dirty="0">
                <a:solidFill>
                  <a:srgbClr val="333333"/>
                </a:solidFill>
                <a:effectLst/>
                <a:latin typeface="Georgia" panose="02040502050405020303" pitchFamily="18" charset="0"/>
              </a:rPr>
              <a:t>4,296</a:t>
            </a:r>
            <a:r>
              <a:rPr lang="zh-TW" altLang="en-US" sz="1800" b="0" i="0" spc="150" dirty="0">
                <a:solidFill>
                  <a:srgbClr val="333333"/>
                </a:solidFill>
                <a:effectLst/>
                <a:latin typeface="Lucida Grande"/>
              </a:rPr>
              <a:t>個英文字母字元，還有</a:t>
            </a:r>
            <a:r>
              <a:rPr lang="en-US" altLang="zh-TW" sz="1800" b="0" i="0" spc="150" dirty="0">
                <a:solidFill>
                  <a:srgbClr val="333333"/>
                </a:solidFill>
                <a:effectLst/>
                <a:latin typeface="Georgia" panose="02040502050405020303" pitchFamily="18" charset="0"/>
              </a:rPr>
              <a:t>1,800</a:t>
            </a:r>
            <a:r>
              <a:rPr lang="zh-TW" altLang="en-US" sz="1800" b="0" i="0" spc="150" dirty="0">
                <a:solidFill>
                  <a:srgbClr val="333333"/>
                </a:solidFill>
                <a:effectLst/>
                <a:latin typeface="Lucida Grande"/>
              </a:rPr>
              <a:t>個中文漢字字元（採用</a:t>
            </a:r>
            <a:r>
              <a:rPr lang="en-US" altLang="zh-TW" sz="1800" b="0" i="0" spc="150" dirty="0">
                <a:solidFill>
                  <a:srgbClr val="333333"/>
                </a:solidFill>
                <a:effectLst/>
                <a:latin typeface="Georgia" panose="02040502050405020303" pitchFamily="18" charset="0"/>
              </a:rPr>
              <a:t>BIG5</a:t>
            </a:r>
            <a:r>
              <a:rPr lang="zh-TW" altLang="en-US" sz="1800" b="0" i="0" spc="150" dirty="0">
                <a:solidFill>
                  <a:srgbClr val="333333"/>
                </a:solidFill>
                <a:effectLst/>
                <a:latin typeface="Lucida Grande"/>
              </a:rPr>
              <a:t>）。</a:t>
            </a:r>
            <a:endParaRPr lang="en-US" altLang="zh-TW" sz="1800" b="0" i="0" spc="150" dirty="0">
              <a:solidFill>
                <a:srgbClr val="333333"/>
              </a:solidFill>
              <a:effectLst/>
              <a:latin typeface="Lucida Grande"/>
            </a:endParaRPr>
          </a:p>
          <a:p>
            <a:pPr algn="l" fontAlgn="base"/>
            <a:endParaRPr lang="zh-TW" altLang="en-US" b="0" i="0" dirty="0">
              <a:solidFill>
                <a:srgbClr val="635537"/>
              </a:solidFill>
              <a:effectLst/>
              <a:latin typeface="Lucida Grande"/>
            </a:endParaRPr>
          </a:p>
          <a:p>
            <a:r>
              <a:rPr lang="zh-TW" altLang="en-US" sz="1800" b="0" i="0" spc="150" dirty="0">
                <a:solidFill>
                  <a:srgbClr val="333333"/>
                </a:solidFill>
                <a:effectLst/>
                <a:latin typeface="Lucida Grande"/>
              </a:rPr>
              <a:t>此外，「二維條碼」還擁有「一維條碼」沒有的「定位點」與「容錯機制」，這讓「二維條碼」無論從哪個方向都能夠被辨識，即使有部份汙損也可以正確還原資訊，所以在商業活動的應</a:t>
            </a:r>
            <a:r>
              <a:rPr lang="zh-TW" altLang="en-US" sz="1800" b="0" i="0" spc="150" dirty="0">
                <a:solidFill>
                  <a:srgbClr val="333333"/>
                </a:solidFill>
                <a:effectLst/>
                <a:latin typeface="Times New Roman" panose="02020603050405020304" pitchFamily="18" charset="0"/>
              </a:rPr>
              <a:t>​</a:t>
            </a:r>
            <a:r>
              <a:rPr lang="zh-TW" altLang="en-US" sz="1800" b="0" i="0" spc="150" dirty="0">
                <a:solidFill>
                  <a:srgbClr val="333333"/>
                </a:solidFill>
                <a:effectLst/>
                <a:latin typeface="Lucida Grande"/>
              </a:rPr>
              <a:t>用也更為廣泛（像是運輸外箱）。</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14</a:t>
            </a:fld>
            <a:endParaRPr lang="zh-TW" altLang="en-US"/>
          </a:p>
        </p:txBody>
      </p:sp>
    </p:spTree>
    <p:extLst>
      <p:ext uri="{BB962C8B-B14F-4D97-AF65-F5344CB8AC3E}">
        <p14:creationId xmlns:p14="http://schemas.microsoft.com/office/powerpoint/2010/main" val="4218612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8BDF1CC-CBAE-5F6A-E563-AF28E5B33B2C}"/>
              </a:ext>
            </a:extLst>
          </p:cNvPr>
          <p:cNvSpPr>
            <a:spLocks noGrp="1" noRot="1" noChangeAspect="1" noChangeArrowheads="1" noTextEdit="1"/>
          </p:cNvSpPr>
          <p:nvPr>
            <p:ph type="sldImg"/>
          </p:nvPr>
        </p:nvSpPr>
        <p:spPr>
          <a:xfrm>
            <a:off x="569913" y="838200"/>
            <a:ext cx="5410200" cy="3044825"/>
          </a:xfrm>
          <a:ln/>
        </p:spPr>
      </p:sp>
      <p:sp>
        <p:nvSpPr>
          <p:cNvPr id="11267" name="Rectangle 3">
            <a:extLst>
              <a:ext uri="{FF2B5EF4-FFF2-40B4-BE49-F238E27FC236}">
                <a16:creationId xmlns:a16="http://schemas.microsoft.com/office/drawing/2014/main" id="{57290CE5-4268-DA3F-90DD-E894DF2C77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z="1200" dirty="0">
                <a:highlight>
                  <a:srgbClr val="FFFF00"/>
                </a:highlight>
              </a:rPr>
              <a:t>疫情影響持續性（</a:t>
            </a:r>
            <a:r>
              <a:rPr lang="en-US" altLang="zh-TW" sz="1200" dirty="0">
                <a:highlight>
                  <a:srgbClr val="FFFF00"/>
                </a:highlight>
              </a:rPr>
              <a:t>COVID‑19 </a:t>
            </a:r>
            <a:r>
              <a:rPr lang="zh-TW" altLang="en-US" sz="1200" dirty="0">
                <a:highlight>
                  <a:srgbClr val="FFFF00"/>
                </a:highlight>
              </a:rPr>
              <a:t>對網路與電子商務的影響）創作者經濟與影響者行銷（</a:t>
            </a:r>
            <a:r>
              <a:rPr lang="en-US" altLang="zh-TW" sz="1200" dirty="0">
                <a:highlight>
                  <a:srgbClr val="FFFF00"/>
                </a:highlight>
              </a:rPr>
              <a:t>creators, influencer marketing</a:t>
            </a:r>
            <a:r>
              <a:rPr lang="zh-TW" altLang="en-US" sz="1200" dirty="0">
                <a:highlight>
                  <a:srgbClr val="FFFF00"/>
                </a:highlight>
              </a:rPr>
              <a:t>） </a:t>
            </a:r>
            <a:r>
              <a:rPr lang="en-US" altLang="zh-TW" sz="1200" dirty="0">
                <a:highlight>
                  <a:srgbClr val="FFFF00"/>
                </a:highlight>
              </a:rPr>
              <a:t>TikTok </a:t>
            </a:r>
            <a:r>
              <a:rPr lang="zh-TW" altLang="en-US" sz="1200" dirty="0">
                <a:highlight>
                  <a:srgbClr val="FFFF00"/>
                </a:highlight>
              </a:rPr>
              <a:t>的崛起 元宇宙（</a:t>
            </a:r>
            <a:r>
              <a:rPr lang="en-US" altLang="zh-TW" sz="1200" dirty="0">
                <a:highlight>
                  <a:srgbClr val="FFFF00"/>
                </a:highlight>
              </a:rPr>
              <a:t>Metaverse</a:t>
            </a:r>
            <a:r>
              <a:rPr lang="zh-TW" altLang="en-US" sz="1200" dirty="0">
                <a:highlight>
                  <a:srgbClr val="FFFF00"/>
                </a:highlight>
              </a:rPr>
              <a:t>）</a:t>
            </a:r>
            <a:r>
              <a:rPr lang="en-US" altLang="zh-TW" sz="1200" dirty="0">
                <a:highlight>
                  <a:srgbClr val="FFFF00"/>
                </a:highlight>
              </a:rPr>
              <a:t>Web3 </a:t>
            </a:r>
            <a:r>
              <a:rPr lang="zh-TW" altLang="en-US" sz="1200" dirty="0">
                <a:highlight>
                  <a:srgbClr val="FFFF00"/>
                </a:highlight>
              </a:rPr>
              <a:t>技術、區塊鏈 資料隱私與新隱私政策（</a:t>
            </a:r>
            <a:r>
              <a:rPr lang="en-US" altLang="zh-TW" sz="1200" dirty="0">
                <a:highlight>
                  <a:srgbClr val="FFFF00"/>
                </a:highlight>
              </a:rPr>
              <a:t>Apple ITP</a:t>
            </a:r>
            <a:r>
              <a:rPr lang="zh-TW" altLang="en-US" sz="1200" dirty="0">
                <a:highlight>
                  <a:srgbClr val="FFFF00"/>
                </a:highlight>
              </a:rPr>
              <a:t>、</a:t>
            </a:r>
            <a:r>
              <a:rPr lang="en-US" altLang="zh-TW" sz="1200" dirty="0">
                <a:highlight>
                  <a:srgbClr val="FFFF00"/>
                </a:highlight>
              </a:rPr>
              <a:t>ATT</a:t>
            </a:r>
            <a:r>
              <a:rPr lang="zh-TW" altLang="en-US" sz="1200" dirty="0">
                <a:highlight>
                  <a:srgbClr val="FFFF00"/>
                </a:highlight>
              </a:rPr>
              <a:t>、</a:t>
            </a:r>
            <a:r>
              <a:rPr lang="en-US" altLang="zh-TW" sz="1200" dirty="0">
                <a:highlight>
                  <a:srgbClr val="FFFF00"/>
                </a:highlight>
              </a:rPr>
              <a:t>Google Privacy Sandbox</a:t>
            </a:r>
            <a:r>
              <a:rPr lang="zh-TW" altLang="en-US" sz="1200" dirty="0">
                <a:highlight>
                  <a:srgbClr val="FFFF00"/>
                </a:highlight>
              </a:rPr>
              <a:t>）</a:t>
            </a:r>
          </a:p>
          <a:p>
            <a:r>
              <a:rPr lang="en-US" altLang="zh-TW" sz="1200" dirty="0">
                <a:highlight>
                  <a:srgbClr val="FFFF00"/>
                </a:highlight>
              </a:rPr>
              <a:t>AI </a:t>
            </a:r>
            <a:r>
              <a:rPr lang="zh-TW" altLang="en-US" sz="1200" dirty="0">
                <a:highlight>
                  <a:srgbClr val="FFFF00"/>
                </a:highlight>
              </a:rPr>
              <a:t>與大數據在廣告與電子商務中的應用 對大型科技公司的訴訟與法規（</a:t>
            </a:r>
            <a:r>
              <a:rPr lang="en-US" altLang="zh-TW" sz="1200" dirty="0">
                <a:highlight>
                  <a:srgbClr val="FFFF00"/>
                </a:highlight>
              </a:rPr>
              <a:t>Big Tech regulation</a:t>
            </a:r>
            <a:r>
              <a:rPr lang="zh-TW" altLang="en-US" sz="1200" dirty="0">
                <a:highlight>
                  <a:srgbClr val="FFFF00"/>
                </a:highlight>
              </a:rPr>
              <a:t>）</a:t>
            </a:r>
            <a:r>
              <a:rPr lang="en-US" altLang="zh-TW" sz="1200" dirty="0">
                <a:highlight>
                  <a:srgbClr val="FFFF00"/>
                </a:highlight>
              </a:rPr>
              <a:t>ESG </a:t>
            </a:r>
            <a:r>
              <a:rPr lang="zh-TW" altLang="en-US" sz="1200" dirty="0">
                <a:highlight>
                  <a:srgbClr val="FFFF00"/>
                </a:highlight>
              </a:rPr>
              <a:t>與永續議題（</a:t>
            </a:r>
            <a:r>
              <a:rPr lang="en-US" altLang="zh-TW" sz="1200" dirty="0">
                <a:highlight>
                  <a:srgbClr val="FFFF00"/>
                </a:highlight>
              </a:rPr>
              <a:t>recommerce</a:t>
            </a:r>
            <a:r>
              <a:rPr lang="zh-TW" altLang="en-US" sz="1200" dirty="0">
                <a:highlight>
                  <a:srgbClr val="FFFF00"/>
                </a:highlight>
              </a:rPr>
              <a:t>、循環經濟）物聯網（</a:t>
            </a:r>
            <a:r>
              <a:rPr lang="en-US" altLang="zh-TW" sz="1200" dirty="0">
                <a:highlight>
                  <a:srgbClr val="FFFF00"/>
                </a:highlight>
              </a:rPr>
              <a:t>IoT</a:t>
            </a:r>
            <a:r>
              <a:rPr lang="zh-TW" altLang="en-US" sz="1200" dirty="0">
                <a:highlight>
                  <a:srgbClr val="FFFF00"/>
                </a:highlight>
              </a:rPr>
              <a:t>）在電子商務與供應鏈中的影響 </a:t>
            </a:r>
            <a:r>
              <a:rPr lang="en-US" altLang="zh-TW" sz="1200" dirty="0">
                <a:highlight>
                  <a:srgbClr val="FFFF00"/>
                </a:highlight>
              </a:rPr>
              <a:t>QUIC </a:t>
            </a:r>
            <a:r>
              <a:rPr lang="zh-TW" altLang="en-US" sz="1200" dirty="0">
                <a:highlight>
                  <a:srgbClr val="FFFF00"/>
                </a:highlight>
              </a:rPr>
              <a:t>協議、</a:t>
            </a:r>
            <a:r>
              <a:rPr lang="en-US" altLang="zh-TW" sz="1200" dirty="0">
                <a:highlight>
                  <a:srgbClr val="FFFF00"/>
                </a:highlight>
              </a:rPr>
              <a:t>5G</a:t>
            </a:r>
            <a:r>
              <a:rPr lang="zh-TW" altLang="en-US" sz="1200" dirty="0">
                <a:highlight>
                  <a:srgbClr val="FFFF00"/>
                </a:highlight>
              </a:rPr>
              <a:t>、低軌衛星網路 全通路零售策略（</a:t>
            </a:r>
            <a:r>
              <a:rPr lang="en-US" altLang="zh-TW" sz="1200" dirty="0">
                <a:highlight>
                  <a:srgbClr val="FFFF00"/>
                </a:highlight>
              </a:rPr>
              <a:t>Omnichannel</a:t>
            </a:r>
            <a:r>
              <a:rPr lang="zh-TW" altLang="en-US" sz="1200" dirty="0">
                <a:highlight>
                  <a:srgbClr val="FFFF00"/>
                </a:highlight>
              </a:rPr>
              <a:t>）、</a:t>
            </a:r>
            <a:r>
              <a:rPr lang="en-US" altLang="zh-TW" sz="1200" dirty="0">
                <a:highlight>
                  <a:srgbClr val="FFFF00"/>
                </a:highlight>
              </a:rPr>
              <a:t>BOPIS</a:t>
            </a:r>
            <a:r>
              <a:rPr lang="zh-TW" altLang="en-US" sz="1200" dirty="0">
                <a:highlight>
                  <a:srgbClr val="FFFF00"/>
                </a:highlight>
              </a:rPr>
              <a:t>（買線上取貨）等 重大安全議題（供應鏈軟體攻擊、勒索軟體、大規模資料外洩） 新型支付方式（</a:t>
            </a:r>
            <a:r>
              <a:rPr lang="en-US" altLang="zh-TW" sz="1200" dirty="0">
                <a:highlight>
                  <a:srgbClr val="FFFF00"/>
                </a:highlight>
              </a:rPr>
              <a:t>Buy Now Pay Later</a:t>
            </a:r>
            <a:r>
              <a:rPr lang="zh-TW" altLang="en-US" sz="1200" dirty="0">
                <a:highlight>
                  <a:srgbClr val="FFFF00"/>
                </a:highlight>
              </a:rPr>
              <a:t>、虛擬貨幣如比特幣、穩定幣）情境廣告與 </a:t>
            </a:r>
            <a:r>
              <a:rPr lang="en-US" altLang="zh-TW" sz="1200" dirty="0">
                <a:highlight>
                  <a:srgbClr val="FFFF00"/>
                </a:highlight>
              </a:rPr>
              <a:t>first‑party tracking </a:t>
            </a:r>
            <a:r>
              <a:rPr lang="zh-TW" altLang="en-US" sz="1200" dirty="0">
                <a:highlight>
                  <a:srgbClr val="FFFF00"/>
                </a:highlight>
              </a:rPr>
              <a:t>替代行為追蹤 社交平台行銷策略（</a:t>
            </a:r>
            <a:r>
              <a:rPr lang="en-US" altLang="zh-TW" sz="1200" dirty="0">
                <a:highlight>
                  <a:srgbClr val="FFFF00"/>
                </a:highlight>
              </a:rPr>
              <a:t>TikTok</a:t>
            </a:r>
            <a:r>
              <a:rPr lang="zh-TW" altLang="en-US" sz="1200" dirty="0">
                <a:highlight>
                  <a:srgbClr val="FFFF00"/>
                </a:highlight>
              </a:rPr>
              <a:t>、</a:t>
            </a:r>
            <a:r>
              <a:rPr lang="en-US" altLang="zh-TW" sz="1200" dirty="0">
                <a:highlight>
                  <a:srgbClr val="FFFF00"/>
                </a:highlight>
              </a:rPr>
              <a:t>Instagram</a:t>
            </a:r>
            <a:r>
              <a:rPr lang="zh-TW" altLang="en-US" sz="1200" dirty="0">
                <a:highlight>
                  <a:srgbClr val="FFFF00"/>
                </a:highlight>
              </a:rPr>
              <a:t>） 版權問題與網頁擷取（</a:t>
            </a:r>
            <a:r>
              <a:rPr lang="en-US" altLang="zh-TW" sz="1200" dirty="0">
                <a:highlight>
                  <a:srgbClr val="FFFF00"/>
                </a:highlight>
              </a:rPr>
              <a:t>Web scraping</a:t>
            </a:r>
            <a:r>
              <a:rPr lang="zh-TW" altLang="en-US" sz="1200" dirty="0">
                <a:highlight>
                  <a:srgbClr val="FFFF00"/>
                </a:highlight>
              </a:rPr>
              <a:t>）修法） </a:t>
            </a:r>
            <a:r>
              <a:rPr lang="en-US" altLang="zh-TW" sz="1200" dirty="0">
                <a:highlight>
                  <a:srgbClr val="FFFF00"/>
                </a:highlight>
              </a:rPr>
              <a:t>D2C</a:t>
            </a:r>
            <a:r>
              <a:rPr lang="zh-TW" altLang="en-US" sz="1200" dirty="0">
                <a:highlight>
                  <a:srgbClr val="FFFF00"/>
                </a:highlight>
              </a:rPr>
              <a:t>（數位原生直銷企業）如 </a:t>
            </a:r>
            <a:r>
              <a:rPr lang="en-US" altLang="zh-TW" sz="1200" dirty="0">
                <a:highlight>
                  <a:srgbClr val="FFFF00"/>
                </a:highlight>
              </a:rPr>
              <a:t>Carvana </a:t>
            </a:r>
            <a:r>
              <a:rPr lang="zh-TW" altLang="en-US" sz="1200" dirty="0">
                <a:highlight>
                  <a:srgbClr val="FFFF00"/>
                </a:highlight>
              </a:rPr>
              <a:t>金融科技（</a:t>
            </a:r>
            <a:r>
              <a:rPr lang="en-US" altLang="zh-TW" sz="1200" dirty="0">
                <a:highlight>
                  <a:srgbClr val="FFFF00"/>
                </a:highlight>
              </a:rPr>
              <a:t>Fintech</a:t>
            </a:r>
            <a:r>
              <a:rPr lang="zh-TW" altLang="en-US" sz="1200" dirty="0">
                <a:highlight>
                  <a:srgbClr val="FFFF00"/>
                </a:highlight>
              </a:rPr>
              <a:t>）創新領域（</a:t>
            </a:r>
            <a:r>
              <a:rPr lang="en-US" altLang="zh-TW" sz="1200" dirty="0">
                <a:highlight>
                  <a:srgbClr val="FFFF00"/>
                </a:highlight>
              </a:rPr>
              <a:t>Neo‑banks</a:t>
            </a:r>
            <a:r>
              <a:rPr lang="zh-TW" altLang="en-US" sz="1200" dirty="0">
                <a:highlight>
                  <a:srgbClr val="FFFF00"/>
                </a:highlight>
              </a:rPr>
              <a:t>、</a:t>
            </a:r>
            <a:r>
              <a:rPr lang="en-US" altLang="zh-TW" sz="1200" dirty="0">
                <a:highlight>
                  <a:srgbClr val="FFFF00"/>
                </a:highlight>
              </a:rPr>
              <a:t>Robo‑advisors</a:t>
            </a:r>
            <a:r>
              <a:rPr lang="zh-TW" altLang="en-US" sz="1200" dirty="0">
                <a:highlight>
                  <a:srgbClr val="FFFF00"/>
                </a:highlight>
              </a:rPr>
              <a:t>、</a:t>
            </a:r>
            <a:r>
              <a:rPr lang="en-US" altLang="zh-TW" sz="1200" dirty="0">
                <a:highlight>
                  <a:srgbClr val="FFFF00"/>
                </a:highlight>
              </a:rPr>
              <a:t>Insurtech</a:t>
            </a:r>
            <a:r>
              <a:rPr lang="zh-TW" altLang="en-US" sz="1200" dirty="0">
                <a:highlight>
                  <a:srgbClr val="FFFF00"/>
                </a:highlight>
              </a:rPr>
              <a:t>）新興串流服務與 </a:t>
            </a:r>
            <a:r>
              <a:rPr lang="en-US" altLang="zh-TW" sz="1200" dirty="0">
                <a:highlight>
                  <a:srgbClr val="FFFF00"/>
                </a:highlight>
              </a:rPr>
              <a:t>Z </a:t>
            </a:r>
            <a:r>
              <a:rPr lang="zh-TW" altLang="en-US" sz="1200" dirty="0">
                <a:highlight>
                  <a:srgbClr val="FFFF00"/>
                </a:highlight>
              </a:rPr>
              <a:t>世代媒體消費習慣、網路遊戲 社群平台演算法及其風險（</a:t>
            </a:r>
            <a:r>
              <a:rPr lang="en-US" altLang="zh-TW" sz="1200" dirty="0">
                <a:highlight>
                  <a:srgbClr val="FFFF00"/>
                </a:highlight>
              </a:rPr>
              <a:t>LinkedIn</a:t>
            </a:r>
            <a:r>
              <a:rPr lang="zh-TW" altLang="en-US" sz="1200" dirty="0">
                <a:highlight>
                  <a:srgbClr val="FFFF00"/>
                </a:highlight>
              </a:rPr>
              <a:t>、</a:t>
            </a:r>
            <a:r>
              <a:rPr lang="en-US" altLang="zh-TW" sz="1200" dirty="0">
                <a:highlight>
                  <a:srgbClr val="FFFF00"/>
                </a:highlight>
              </a:rPr>
              <a:t>Facebook </a:t>
            </a:r>
            <a:r>
              <a:rPr lang="zh-TW" altLang="en-US" sz="1200" dirty="0">
                <a:highlight>
                  <a:srgbClr val="FFFF00"/>
                </a:highlight>
              </a:rPr>
              <a:t>等）供應鏈中斷與數位分身（</a:t>
            </a:r>
            <a:r>
              <a:rPr lang="en-US" altLang="zh-TW" sz="1200" dirty="0">
                <a:highlight>
                  <a:srgbClr val="FFFF00"/>
                </a:highlight>
              </a:rPr>
              <a:t>Digital Twins</a:t>
            </a:r>
            <a:r>
              <a:rPr lang="zh-TW" altLang="en-US" sz="1200" dirty="0">
                <a:highlight>
                  <a:srgbClr val="FFFF00"/>
                </a:highlight>
              </a:rPr>
              <a:t>）等概念</a:t>
            </a:r>
            <a:r>
              <a:rPr lang="en-US" altLang="zh-TW" sz="1400" dirty="0">
                <a:ea typeface="+mn-ea"/>
              </a:rPr>
              <a:t>      </a:t>
            </a:r>
            <a:endParaRPr lang="en-US" altLang="zh-TW" sz="1600" dirty="0">
              <a:solidFill>
                <a:srgbClr val="003399"/>
              </a:solidFill>
              <a:ea typeface="+mn-ea"/>
            </a:endParaRPr>
          </a:p>
          <a:p>
            <a:endParaRPr lang="zh-TW" altLang="en-US"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FF7A0-6FE4-6CCA-9967-858AC8F33185}"/>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F2233970-7853-AB8D-5FBC-7677CD35DDE6}"/>
              </a:ext>
            </a:extLst>
          </p:cNvPr>
          <p:cNvSpPr>
            <a:spLocks noGrp="1" noRot="1" noChangeAspect="1" noChangeArrowheads="1" noTextEdit="1"/>
          </p:cNvSpPr>
          <p:nvPr>
            <p:ph type="sldImg"/>
          </p:nvPr>
        </p:nvSpPr>
        <p:spPr>
          <a:xfrm>
            <a:off x="569913" y="838200"/>
            <a:ext cx="5410200" cy="3044825"/>
          </a:xfrm>
          <a:ln/>
        </p:spPr>
      </p:sp>
      <p:sp>
        <p:nvSpPr>
          <p:cNvPr id="11267" name="Rectangle 3">
            <a:extLst>
              <a:ext uri="{FF2B5EF4-FFF2-40B4-BE49-F238E27FC236}">
                <a16:creationId xmlns:a16="http://schemas.microsoft.com/office/drawing/2014/main" id="{70F9F122-A3C9-44E9-DD00-910D4CB94F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傳統稅制依賴企業在當地有「實體存在」（如辦公室、工廠）來課稅。但現在很多數位企業不需設立分公司，就能在全球各地提供服務、賺取利潤，導致許多國家稅收流失。因此，各國開始討論或實施數位稅，以彌補這個漏洞。</a:t>
            </a:r>
            <a:endParaRPr lang="en-US" altLang="zh-TW" dirty="0"/>
          </a:p>
          <a:p>
            <a:r>
              <a:rPr lang="zh-TW" altLang="en-US" dirty="0">
                <a:effectLst/>
              </a:rPr>
              <a:t>英國</a:t>
            </a:r>
            <a:r>
              <a:rPr lang="en-US" altLang="zh-TW" dirty="0">
                <a:effectLst/>
              </a:rPr>
              <a:t>- </a:t>
            </a:r>
            <a:r>
              <a:rPr lang="zh-TW" altLang="en-US" dirty="0">
                <a:effectLst/>
              </a:rPr>
              <a:t>對年營收超過</a:t>
            </a:r>
            <a:r>
              <a:rPr lang="en-US" altLang="zh-TW" dirty="0">
                <a:effectLst/>
              </a:rPr>
              <a:t>2500</a:t>
            </a:r>
            <a:r>
              <a:rPr lang="zh-TW" altLang="en-US" dirty="0">
                <a:effectLst/>
              </a:rPr>
              <a:t>萬英鎊的數位企業徵收</a:t>
            </a:r>
            <a:r>
              <a:rPr lang="en-US" altLang="zh-TW" dirty="0">
                <a:effectLst/>
              </a:rPr>
              <a:t>2%</a:t>
            </a:r>
            <a:r>
              <a:rPr lang="zh-TW" altLang="en-US" dirty="0">
                <a:effectLst/>
              </a:rPr>
              <a:t>的數位服務稅。    法國 </a:t>
            </a:r>
            <a:r>
              <a:rPr lang="en-US" altLang="zh-TW" dirty="0">
                <a:effectLst/>
              </a:rPr>
              <a:t>- </a:t>
            </a:r>
            <a:r>
              <a:rPr lang="zh-TW" altLang="en-US" dirty="0">
                <a:effectLst/>
              </a:rPr>
              <a:t>從</a:t>
            </a:r>
            <a:r>
              <a:rPr lang="en-US" altLang="zh-TW" dirty="0">
                <a:effectLst/>
              </a:rPr>
              <a:t>2019</a:t>
            </a:r>
            <a:r>
              <a:rPr lang="zh-TW" altLang="en-US" dirty="0">
                <a:effectLst/>
              </a:rPr>
              <a:t>年起對大型科技企業徵收</a:t>
            </a:r>
            <a:r>
              <a:rPr lang="en-US" altLang="zh-TW" dirty="0">
                <a:effectLst/>
              </a:rPr>
              <a:t>3%</a:t>
            </a:r>
            <a:r>
              <a:rPr lang="zh-TW" altLang="en-US" dirty="0">
                <a:effectLst/>
              </a:rPr>
              <a:t>數位服務稅</a:t>
            </a:r>
            <a:endParaRPr lang="en-US" altLang="zh-TW" dirty="0">
              <a:effectLst/>
            </a:endParaRPr>
          </a:p>
          <a:p>
            <a:endParaRPr lang="en-US" altLang="zh-TW" dirty="0">
              <a:effectLst/>
              <a:latin typeface="Times New Roman" panose="02020603050405020304" pitchFamily="18" charset="0"/>
            </a:endParaRPr>
          </a:p>
          <a:p>
            <a:r>
              <a:rPr lang="en-US" altLang="zh-TW" dirty="0"/>
              <a:t>DMA </a:t>
            </a:r>
            <a:r>
              <a:rPr lang="zh-TW" altLang="en-US" dirty="0"/>
              <a:t>的規則只適用於特定的大型平台，這些平台被認定為「守門人」，需要符合以下條件：規模龐大   用戶基礎廣泛   市場影響力</a:t>
            </a:r>
            <a:endParaRPr lang="en-US" altLang="zh-TW" dirty="0"/>
          </a:p>
          <a:p>
            <a:r>
              <a:rPr lang="en-US" altLang="zh-TW" dirty="0"/>
              <a:t>DMA </a:t>
            </a:r>
            <a:r>
              <a:rPr lang="zh-TW" altLang="en-US" dirty="0"/>
              <a:t>對守門人的要求（重點義務）</a:t>
            </a:r>
            <a:r>
              <a:rPr lang="en-US" altLang="zh-TW" dirty="0"/>
              <a:t>-</a:t>
            </a:r>
            <a:r>
              <a:rPr lang="zh-TW" altLang="en-US" dirty="0"/>
              <a:t>允許用戶在預設 </a:t>
            </a:r>
            <a:r>
              <a:rPr lang="en-US" altLang="zh-TW" dirty="0"/>
              <a:t>App </a:t>
            </a:r>
            <a:r>
              <a:rPr lang="zh-TW" altLang="en-US" dirty="0"/>
              <a:t>之間切換（如瀏覽器、搜尋引擎） </a:t>
            </a:r>
            <a:r>
              <a:rPr lang="en-US" altLang="zh-TW" dirty="0"/>
              <a:t>;</a:t>
            </a:r>
            <a:r>
              <a:rPr lang="zh-TW" altLang="en-US" dirty="0"/>
              <a:t>守門人必須：守門人不得：允許用戶在預設 </a:t>
            </a:r>
            <a:r>
              <a:rPr lang="en-US" altLang="zh-TW" dirty="0"/>
              <a:t>App </a:t>
            </a:r>
            <a:r>
              <a:rPr lang="zh-TW" altLang="en-US" dirty="0"/>
              <a:t>之間切換（如瀏覽器、搜尋引擎）優待自家服務，打壓競爭對手允許第三方應用程式商店存在</a:t>
            </a:r>
            <a:endParaRPr lang="en-US" altLang="zh-TW" dirty="0"/>
          </a:p>
          <a:p>
            <a:r>
              <a:rPr lang="zh-TW" altLang="en-US" dirty="0"/>
              <a:t>提供資料可攜性（</a:t>
            </a:r>
            <a:r>
              <a:rPr lang="en-US" altLang="zh-TW" dirty="0"/>
              <a:t>Data Portability</a:t>
            </a:r>
            <a:r>
              <a:rPr lang="zh-TW" altLang="en-US" dirty="0"/>
              <a:t>）功能  </a:t>
            </a:r>
            <a:r>
              <a:rPr lang="en-US" altLang="zh-TW" dirty="0"/>
              <a:t>;</a:t>
            </a:r>
            <a:r>
              <a:rPr lang="zh-TW" altLang="en-US" dirty="0"/>
              <a:t>允許與競爭服務整合 </a:t>
            </a:r>
            <a:r>
              <a:rPr lang="en-US" altLang="zh-TW" dirty="0"/>
              <a:t>===========DMA </a:t>
            </a:r>
            <a:r>
              <a:rPr lang="zh-TW" altLang="en-US" dirty="0"/>
              <a:t>是全球第一個全面規管科技巨頭的平台法規，</a:t>
            </a:r>
            <a:r>
              <a:rPr lang="zh-TW" altLang="en-US" b="1" dirty="0"/>
              <a:t>比傳統反壟斷審查更快速與前瞻性</a:t>
            </a:r>
            <a:r>
              <a:rPr lang="zh-TW" altLang="en-US" dirty="0"/>
              <a:t>。</a:t>
            </a:r>
            <a:endParaRPr lang="zh-TW" altLang="en-US" dirty="0">
              <a:latin typeface="Times New Roman" panose="02020603050405020304" pitchFamily="18" charset="0"/>
            </a:endParaRPr>
          </a:p>
        </p:txBody>
      </p:sp>
    </p:spTree>
    <p:extLst>
      <p:ext uri="{BB962C8B-B14F-4D97-AF65-F5344CB8AC3E}">
        <p14:creationId xmlns:p14="http://schemas.microsoft.com/office/powerpoint/2010/main" val="2653307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7A22D761-9E30-28EE-EB1C-455DB56CA4C3}"/>
              </a:ext>
            </a:extLst>
          </p:cNvPr>
          <p:cNvSpPr>
            <a:spLocks noGrp="1" noRot="1" noChangeAspect="1" noChangeArrowheads="1" noTextEdit="1"/>
          </p:cNvSpPr>
          <p:nvPr>
            <p:ph type="sldImg"/>
          </p:nvPr>
        </p:nvSpPr>
        <p:spPr>
          <a:ln/>
        </p:spPr>
      </p:sp>
      <p:sp>
        <p:nvSpPr>
          <p:cNvPr id="44035" name="Notes Placeholder 2">
            <a:extLst>
              <a:ext uri="{FF2B5EF4-FFF2-40B4-BE49-F238E27FC236}">
                <a16:creationId xmlns:a16="http://schemas.microsoft.com/office/drawing/2014/main" id="{42E67894-D97E-D173-D148-99B6A40B69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rPr>
              <a:t>Facebook is by far and away the dominant social network in the United States in terms of adult Internet users who visit a social network at least once a month.</a:t>
            </a:r>
          </a:p>
          <a:p>
            <a:r>
              <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rPr>
              <a:t>SOURCES: Based on data from eMarketer, 2018e, 2018f.</a:t>
            </a:r>
          </a:p>
          <a:p>
            <a:endPar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endParaRPr>
          </a:p>
          <a:p>
            <a:r>
              <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rPr>
              <a:t>Full description: A bar graph shows number of monthly unique visitors of top social networks during the year 20 18. The graph shows the different social networks and the corresponding monthly active visitors count as follows. Facebook, 170 million</a:t>
            </a:r>
            <a:r>
              <a:rPr lang="en-US" altLang="zh-TW" dirty="0">
                <a:latin typeface="Times New Roman" panose="02020603050405020304" pitchFamily="18" charset="0"/>
                <a:cs typeface="Arial" panose="020B0604020202020204" pitchFamily="34" charset="0"/>
                <a:sym typeface="Arial" panose="020B0604020202020204" pitchFamily="34" charset="0"/>
              </a:rPr>
              <a:t>. LinkedIn</a:t>
            </a:r>
            <a:r>
              <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rPr>
              <a:t>, 122 million. Instagram, 105 million. Snapchat, 85 million. Pinterest, 77 million. Twitter, 55 million. Tumblr, 20 million.</a:t>
            </a:r>
          </a:p>
          <a:p>
            <a:endParaRPr lang="en-IN" altLang="zh-TW" dirty="0">
              <a:latin typeface="Times New Roman" panose="02020603050405020304" pitchFamily="18" charset="0"/>
              <a:cs typeface="Arial" panose="020B0604020202020204" pitchFamily="34" charset="0"/>
            </a:endParaRPr>
          </a:p>
          <a:p>
            <a: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Top U.S. Social Network  2018; 2019 </a:t>
            </a:r>
            <a:r>
              <a:rPr lang="zh-TW" altLang="en-US"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抖音</a:t>
            </a:r>
            <a: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TikTok</a:t>
            </a:r>
            <a:r>
              <a:rPr lang="zh-TW" altLang="en-US"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異軍突起</a:t>
            </a:r>
            <a:b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br>
            <a: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(09.17.22) IG</a:t>
            </a:r>
            <a:r>
              <a:rPr lang="zh-TW" altLang="en-US"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用戶轉向</a:t>
            </a:r>
            <a: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TikTok </a:t>
            </a:r>
            <a:r>
              <a:rPr lang="zh-TW" altLang="en-US"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曝</a:t>
            </a:r>
            <a: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2</a:t>
            </a:r>
            <a:r>
              <a:rPr lang="zh-TW" altLang="en-US"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大關鍵釀用戶出走</a:t>
            </a:r>
            <a:endParaRPr lang="en-IN" altLang="zh-TW" dirty="0">
              <a:latin typeface="Times New Roman" panose="02020603050405020304" pitchFamily="18" charset="0"/>
              <a:cs typeface="Arial" panose="020B0604020202020204" pitchFamily="34" charset="0"/>
            </a:endParaRPr>
          </a:p>
        </p:txBody>
      </p:sp>
      <p:sp>
        <p:nvSpPr>
          <p:cNvPr id="44036" name="Slide Number Placeholder 3">
            <a:extLst>
              <a:ext uri="{FF2B5EF4-FFF2-40B4-BE49-F238E27FC236}">
                <a16:creationId xmlns:a16="http://schemas.microsoft.com/office/drawing/2014/main" id="{DF5A13EC-44CA-5E51-FF67-7163CE0D0B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pPr>
              <a:buSzPct val="25000"/>
            </a:pPr>
            <a:fld id="{C79EE92F-E6CD-46D5-B370-D90CAFEC4B7A}" type="slidenum">
              <a:rPr lang="en-US" altLang="zh-TW" smtClean="0">
                <a:solidFill>
                  <a:srgbClr val="000000"/>
                </a:solidFill>
                <a:latin typeface="Arial" panose="020B0604020202020204" pitchFamily="34" charset="0"/>
                <a:cs typeface="Arial" panose="020B0604020202020204" pitchFamily="34" charset="0"/>
                <a:sym typeface="Arial" panose="020B0604020202020204" pitchFamily="34" charset="0"/>
              </a:rPr>
              <a:pPr>
                <a:buSzPct val="25000"/>
              </a:pPr>
              <a:t>18</a:t>
            </a:fld>
            <a:endParaRPr lang="en-US" altLang="zh-TW">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A84B62D-4D4A-D632-36AB-4486D26CB1AF}"/>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493AD0AE-4C18-6B30-9A38-208D18EC41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EAA9B-5537-0AB2-4D2B-857FFF9F7A01}"/>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68AF1F50-4615-CC97-DFE8-E53245D0A48B}"/>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BDED7EAA-D6E0-A294-C098-22B134A9BE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3796401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C8743B0-9942-4DF6-6496-2BE1A2C7E35C}"/>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E02A3E4C-B279-812D-E36B-0FB6847980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b="1" dirty="0"/>
              <a:t>審查內容</a:t>
            </a:r>
            <a:r>
              <a:rPr lang="zh-TW" altLang="en-US" dirty="0"/>
              <a:t>：這項審查的目的主要是為了識別對美國公民、文化、政府或國家原則抱持「敵意」態度，或支持恐怖主義、反猶太主義的人。</a:t>
            </a:r>
            <a:br>
              <a:rPr lang="en-US" altLang="zh-TW" dirty="0"/>
            </a:br>
            <a:r>
              <a:rPr lang="zh-TW" altLang="en-US" dirty="0"/>
              <a:t>若申請人拒絕公開社群媒體帳號供審查，可能會被視為試圖隱藏活動而遭拒發簽證。</a:t>
            </a:r>
            <a:endParaRPr lang="zh-TW" altLang="en-US" dirty="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4878259-C017-FF11-9B11-48279D033E1F}"/>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A102B40C-73D0-CE09-3F64-66C7422800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897CF4D-920D-78D9-6809-B671E8F3E10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C37F5E2F-389E-4B3B-9485-7FE0253365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solidFill>
                  <a:srgbClr val="4D5156"/>
                </a:solidFill>
                <a:latin typeface="Arial" panose="020B0604020202020204" pitchFamily="34" charset="0"/>
              </a:rPr>
              <a:t>零售商</a:t>
            </a:r>
            <a:r>
              <a:rPr lang="en-US" altLang="zh-TW" dirty="0">
                <a:solidFill>
                  <a:srgbClr val="EA4335"/>
                </a:solidFill>
                <a:latin typeface="Arial" panose="020B0604020202020204" pitchFamily="34" charset="0"/>
              </a:rPr>
              <a:t>Zappos</a:t>
            </a:r>
            <a:r>
              <a:rPr lang="zh-TW" altLang="en-US" dirty="0">
                <a:solidFill>
                  <a:srgbClr val="4D5156"/>
                </a:solidFill>
                <a:latin typeface="Arial" panose="020B0604020202020204" pitchFamily="34" charset="0"/>
              </a:rPr>
              <a:t>在台灣可能不太有名，但在美國卻是與</a:t>
            </a:r>
            <a:r>
              <a:rPr lang="en-US" altLang="zh-TW" dirty="0">
                <a:solidFill>
                  <a:srgbClr val="4D5156"/>
                </a:solidFill>
                <a:latin typeface="Arial" panose="020B0604020202020204" pitchFamily="34" charset="0"/>
              </a:rPr>
              <a:t>Nike</a:t>
            </a:r>
            <a:r>
              <a:rPr lang="zh-TW" altLang="en-US" dirty="0">
                <a:solidFill>
                  <a:srgbClr val="4D5156"/>
                </a:solidFill>
                <a:latin typeface="Arial" panose="020B0604020202020204" pitchFamily="34" charset="0"/>
              </a:rPr>
              <a:t>、沃爾瑪齊名的賣鞋網站，堪稱完美的客服讓</a:t>
            </a:r>
            <a:r>
              <a:rPr lang="en-US" altLang="zh-TW" dirty="0">
                <a:solidFill>
                  <a:srgbClr val="4D5156"/>
                </a:solidFill>
                <a:latin typeface="Arial" panose="020B0604020202020204" pitchFamily="34" charset="0"/>
              </a:rPr>
              <a:t>7</a:t>
            </a:r>
            <a:r>
              <a:rPr lang="zh-TW" altLang="en-US" dirty="0">
                <a:solidFill>
                  <a:srgbClr val="4D5156"/>
                </a:solidFill>
                <a:latin typeface="Arial" panose="020B0604020202020204" pitchFamily="34" charset="0"/>
              </a:rPr>
              <a:t>成的顧客甘心回購。</a:t>
            </a:r>
            <a:endParaRPr lang="en-US" altLang="zh-TW" dirty="0">
              <a:solidFill>
                <a:srgbClr val="4D5156"/>
              </a:solidFill>
              <a:latin typeface="Arial" panose="020B0604020202020204" pitchFamily="34" charset="0"/>
            </a:endParaRPr>
          </a:p>
          <a:p>
            <a:r>
              <a:rPr lang="en-US" altLang="zh-TW" dirty="0">
                <a:latin typeface="Roboto Condensed" panose="02000000000000000000" pitchFamily="2" charset="0"/>
              </a:rPr>
              <a:t>CEO</a:t>
            </a:r>
            <a:r>
              <a:rPr lang="zh-TW" altLang="en-US" dirty="0">
                <a:latin typeface="Roboto Condensed" panose="02000000000000000000" pitchFamily="2" charset="0"/>
              </a:rPr>
              <a:t>謝家華來自台灣，他將</a:t>
            </a:r>
            <a:r>
              <a:rPr lang="en-US" altLang="zh-TW" dirty="0">
                <a:latin typeface="Roboto Condensed" panose="02000000000000000000" pitchFamily="2" charset="0"/>
              </a:rPr>
              <a:t>Zappos</a:t>
            </a:r>
            <a:r>
              <a:rPr lang="zh-TW" altLang="en-US" dirty="0">
                <a:latin typeface="Roboto Condensed" panose="02000000000000000000" pitchFamily="2" charset="0"/>
              </a:rPr>
              <a:t>定位在「提供最好的客戶服務」，而非鞋類銷售，區隔出了新天地，</a:t>
            </a:r>
            <a:endParaRPr lang="en-US" altLang="zh-TW" dirty="0">
              <a:latin typeface="Roboto Condensed" panose="02000000000000000000" pitchFamily="2" charset="0"/>
            </a:endParaRPr>
          </a:p>
          <a:p>
            <a:r>
              <a:rPr lang="zh-TW" altLang="en-US" dirty="0">
                <a:latin typeface="Roboto Condensed" panose="02000000000000000000" pitchFamily="2" charset="0"/>
              </a:rPr>
              <a:t>不僅將「</a:t>
            </a:r>
            <a:r>
              <a:rPr lang="en-US" altLang="zh-TW" dirty="0">
                <a:latin typeface="Roboto Condensed" panose="02000000000000000000" pitchFamily="2" charset="0"/>
              </a:rPr>
              <a:t>WOW</a:t>
            </a:r>
            <a:r>
              <a:rPr lang="zh-TW" altLang="en-US" dirty="0">
                <a:latin typeface="Roboto Condensed" panose="02000000000000000000" pitchFamily="2" charset="0"/>
              </a:rPr>
              <a:t>」作為公司的代名詞之一，希望讓員工福利和客戶服務一樣，不論是誰接收到了來自</a:t>
            </a:r>
            <a:r>
              <a:rPr lang="en-US" altLang="zh-TW" dirty="0">
                <a:latin typeface="Roboto Condensed" panose="02000000000000000000" pitchFamily="2" charset="0"/>
              </a:rPr>
              <a:t>Zappos</a:t>
            </a:r>
            <a:r>
              <a:rPr lang="zh-TW" altLang="en-US" dirty="0">
                <a:latin typeface="Roboto Condensed" panose="02000000000000000000" pitchFamily="2" charset="0"/>
              </a:rPr>
              <a:t>的溫暖，都能夠不由自主和帶著驚喜地說出「</a:t>
            </a:r>
            <a:r>
              <a:rPr lang="en-US" altLang="zh-TW" dirty="0">
                <a:latin typeface="Roboto Condensed" panose="02000000000000000000" pitchFamily="2" charset="0"/>
              </a:rPr>
              <a:t>WOW</a:t>
            </a:r>
            <a:r>
              <a:rPr lang="zh-TW" altLang="en-US" dirty="0">
                <a:latin typeface="Roboto Condensed" panose="02000000000000000000" pitchFamily="2" charset="0"/>
              </a:rPr>
              <a:t>」。</a:t>
            </a:r>
            <a:endParaRPr lang="en-US" altLang="zh-TW" dirty="0">
              <a:latin typeface="Roboto Condensed" panose="02000000000000000000" pitchFamily="2" charset="0"/>
            </a:endParaRPr>
          </a:p>
          <a:p>
            <a:r>
              <a:rPr lang="zh-TW" altLang="en-US" dirty="0">
                <a:latin typeface="Roboto Condensed" panose="02000000000000000000" pitchFamily="2" charset="0"/>
              </a:rPr>
              <a:t>  </a:t>
            </a:r>
            <a:r>
              <a:rPr lang="en-US" altLang="zh-TW" dirty="0"/>
              <a:t>2020 </a:t>
            </a:r>
            <a:r>
              <a:rPr lang="zh-TW" altLang="en-US" dirty="0"/>
              <a:t>年 </a:t>
            </a:r>
            <a:r>
              <a:rPr lang="en-US" altLang="zh-TW" dirty="0"/>
              <a:t>Hsieh </a:t>
            </a:r>
            <a:r>
              <a:rPr lang="zh-TW" altLang="en-US" dirty="0"/>
              <a:t>的離世無疑對 </a:t>
            </a:r>
            <a:r>
              <a:rPr lang="en-US" altLang="zh-TW" dirty="0"/>
              <a:t>Zappos </a:t>
            </a:r>
            <a:r>
              <a:rPr lang="zh-TW" altLang="en-US" dirty="0"/>
              <a:t>產生了一定的影響，主要體現在以下幾個方面：企業文化的變化   領導風格的轉變戰略方向的不確定性</a:t>
            </a:r>
            <a:endParaRPr lang="en-US" altLang="zh-TW" dirty="0"/>
          </a:p>
          <a:p>
            <a:endParaRPr lang="en-US" altLang="zh-TW" dirty="0">
              <a:latin typeface="Times New Roman" panose="02020603050405020304" pitchFamily="18" charset="0"/>
            </a:endParaRPr>
          </a:p>
          <a:p>
            <a:r>
              <a:rPr lang="en-US" altLang="zh-TW" b="1" dirty="0"/>
              <a:t>Holacracy</a:t>
            </a:r>
            <a:r>
              <a:rPr lang="zh-TW" altLang="en-US" dirty="0"/>
              <a:t> 是一種組織管理結構，它與傳統的層級管理模式不同，強調分散化的決策過程。這個詞由「</a:t>
            </a:r>
            <a:r>
              <a:rPr lang="en-US" altLang="zh-TW" dirty="0"/>
              <a:t>Holarchy</a:t>
            </a:r>
            <a:r>
              <a:rPr lang="zh-TW" altLang="en-US" dirty="0"/>
              <a:t>」（全息架構）和「</a:t>
            </a:r>
            <a:r>
              <a:rPr lang="en-US" altLang="zh-TW" dirty="0"/>
              <a:t>-</a:t>
            </a:r>
            <a:r>
              <a:rPr lang="en-US" altLang="zh-TW" dirty="0" err="1"/>
              <a:t>cracy</a:t>
            </a:r>
            <a:r>
              <a:rPr lang="zh-TW" altLang="en-US" dirty="0"/>
              <a:t>」（統治、管理）組成。以下是 </a:t>
            </a:r>
            <a:r>
              <a:rPr lang="en-US" altLang="zh-TW" dirty="0"/>
              <a:t>Holacracy </a:t>
            </a:r>
            <a:r>
              <a:rPr lang="zh-TW" altLang="en-US" dirty="0"/>
              <a:t>的核心概念</a:t>
            </a:r>
            <a:endParaRPr lang="en-US" altLang="zh-TW" dirty="0"/>
          </a:p>
          <a:p>
            <a:r>
              <a:rPr lang="zh-TW" altLang="en-US" dirty="0"/>
              <a:t>：分散權力與決策   </a:t>
            </a:r>
            <a:r>
              <a:rPr lang="zh-TW" altLang="en-US" b="1" dirty="0"/>
              <a:t>角色與責任</a:t>
            </a:r>
            <a:r>
              <a:rPr lang="zh-TW" altLang="en-US" dirty="0"/>
              <a:t>：動態的組織結構   透明化與自我管理</a:t>
            </a:r>
            <a:endParaRPr lang="zh-TW"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352B720-E7C6-59D5-838D-F37FDB860199}"/>
              </a:ext>
            </a:extLst>
          </p:cNvPr>
          <p:cNvSpPr>
            <a:spLocks noGrp="1" noRot="1" noChangeAspect="1" noChangeArrowheads="1" noTextEdit="1"/>
          </p:cNvSpPr>
          <p:nvPr>
            <p:ph type="sldImg"/>
          </p:nvPr>
        </p:nvSpPr>
        <p:spPr>
          <a:xfrm>
            <a:off x="569913" y="838200"/>
            <a:ext cx="5410200" cy="3044825"/>
          </a:xfrm>
          <a:ln/>
        </p:spPr>
      </p:sp>
      <p:sp>
        <p:nvSpPr>
          <p:cNvPr id="19459" name="Rectangle 3">
            <a:extLst>
              <a:ext uri="{FF2B5EF4-FFF2-40B4-BE49-F238E27FC236}">
                <a16:creationId xmlns:a16="http://schemas.microsoft.com/office/drawing/2014/main" id="{17BB7C89-A5EE-44AF-FFBD-2D0B5CEEFD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5D57D83-904E-4CE1-A6B1-5764D6E39F3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D4849B28-5925-4AB9-B8C5-B52CCF05C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352B720-E7C6-59D5-838D-F37FDB860199}"/>
              </a:ext>
            </a:extLst>
          </p:cNvPr>
          <p:cNvSpPr>
            <a:spLocks noGrp="1" noRot="1" noChangeAspect="1" noChangeArrowheads="1" noTextEdit="1"/>
          </p:cNvSpPr>
          <p:nvPr>
            <p:ph type="sldImg"/>
          </p:nvPr>
        </p:nvSpPr>
        <p:spPr>
          <a:xfrm>
            <a:off x="569913" y="838200"/>
            <a:ext cx="5410200" cy="3044825"/>
          </a:xfrm>
          <a:ln/>
        </p:spPr>
      </p:sp>
      <p:sp>
        <p:nvSpPr>
          <p:cNvPr id="19459" name="Rectangle 3">
            <a:extLst>
              <a:ext uri="{FF2B5EF4-FFF2-40B4-BE49-F238E27FC236}">
                <a16:creationId xmlns:a16="http://schemas.microsoft.com/office/drawing/2014/main" id="{17BB7C89-A5EE-44AF-FFBD-2D0B5CEEFD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2687044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352B720-E7C6-59D5-838D-F37FDB860199}"/>
              </a:ext>
            </a:extLst>
          </p:cNvPr>
          <p:cNvSpPr>
            <a:spLocks noGrp="1" noRot="1" noChangeAspect="1" noChangeArrowheads="1" noTextEdit="1"/>
          </p:cNvSpPr>
          <p:nvPr>
            <p:ph type="sldImg"/>
          </p:nvPr>
        </p:nvSpPr>
        <p:spPr>
          <a:xfrm>
            <a:off x="569913" y="838200"/>
            <a:ext cx="5410200" cy="3044825"/>
          </a:xfrm>
          <a:ln/>
        </p:spPr>
      </p:sp>
      <p:sp>
        <p:nvSpPr>
          <p:cNvPr id="19459" name="Rectangle 3">
            <a:extLst>
              <a:ext uri="{FF2B5EF4-FFF2-40B4-BE49-F238E27FC236}">
                <a16:creationId xmlns:a16="http://schemas.microsoft.com/office/drawing/2014/main" id="{17BB7C89-A5EE-44AF-FFBD-2D0B5CEEFD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4213884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885EF-A94A-5017-11CE-48E4FCCB62E5}"/>
            </a:ext>
          </a:extLst>
        </p:cNvPr>
        <p:cNvGrpSpPr/>
        <p:nvPr/>
      </p:nvGrpSpPr>
      <p:grpSpPr>
        <a:xfrm>
          <a:off x="0" y="0"/>
          <a:ext cx="0" cy="0"/>
          <a:chOff x="0" y="0"/>
          <a:chExt cx="0" cy="0"/>
        </a:xfrm>
      </p:grpSpPr>
      <p:sp>
        <p:nvSpPr>
          <p:cNvPr id="21506" name="Rectangle 2">
            <a:extLst>
              <a:ext uri="{FF2B5EF4-FFF2-40B4-BE49-F238E27FC236}">
                <a16:creationId xmlns:a16="http://schemas.microsoft.com/office/drawing/2014/main" id="{77E224AB-85C2-47CA-F340-E245C3A4BB32}"/>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F88B5CC6-BC83-F3A8-623D-B0F00D238A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1169602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C4236F3-1885-413B-F7E9-E68B9DF808FE}"/>
              </a:ext>
            </a:extLst>
          </p:cNvPr>
          <p:cNvSpPr>
            <a:spLocks noGrp="1" noRot="1" noChangeAspect="1" noChangeArrowheads="1" noTextEdit="1"/>
          </p:cNvSpPr>
          <p:nvPr>
            <p:ph type="sldImg"/>
          </p:nvPr>
        </p:nvSpPr>
        <p:spPr>
          <a:xfrm>
            <a:off x="569913" y="838200"/>
            <a:ext cx="5410200" cy="3044825"/>
          </a:xfrm>
          <a:ln/>
        </p:spPr>
      </p:sp>
      <p:sp>
        <p:nvSpPr>
          <p:cNvPr id="25603" name="Rectangle 3">
            <a:extLst>
              <a:ext uri="{FF2B5EF4-FFF2-40B4-BE49-F238E27FC236}">
                <a16:creationId xmlns:a16="http://schemas.microsoft.com/office/drawing/2014/main" id="{7F706C3C-1781-3A2B-8FF7-F424315958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solidFill>
                  <a:srgbClr val="3F3F3F"/>
                </a:solidFill>
                <a:latin typeface="Georgia" panose="02040502050405020303" pitchFamily="18" charset="0"/>
              </a:rPr>
              <a:t>比起 </a:t>
            </a:r>
            <a:r>
              <a:rPr lang="en-US" altLang="zh-TW">
                <a:solidFill>
                  <a:srgbClr val="3F3F3F"/>
                </a:solidFill>
                <a:latin typeface="Georgia" panose="02040502050405020303" pitchFamily="18" charset="0"/>
              </a:rPr>
              <a:t>Facebook</a:t>
            </a:r>
            <a:r>
              <a:rPr lang="zh-TW" altLang="en-US">
                <a:solidFill>
                  <a:srgbClr val="3F3F3F"/>
                </a:solidFill>
                <a:latin typeface="Georgia" panose="02040502050405020303" pitchFamily="18" charset="0"/>
              </a:rPr>
              <a:t>、</a:t>
            </a:r>
            <a:r>
              <a:rPr lang="en-US" altLang="zh-TW">
                <a:solidFill>
                  <a:srgbClr val="3F3F3F"/>
                </a:solidFill>
                <a:latin typeface="Georgia" panose="02040502050405020303" pitchFamily="18" charset="0"/>
              </a:rPr>
              <a:t>Instagram</a:t>
            </a:r>
            <a:r>
              <a:rPr lang="zh-TW" altLang="en-US">
                <a:solidFill>
                  <a:srgbClr val="3F3F3F"/>
                </a:solidFill>
                <a:latin typeface="Georgia" panose="02040502050405020303" pitchFamily="18" charset="0"/>
              </a:rPr>
              <a:t>、</a:t>
            </a:r>
            <a:r>
              <a:rPr lang="en-US" altLang="zh-TW">
                <a:solidFill>
                  <a:srgbClr val="3F3F3F"/>
                </a:solidFill>
                <a:latin typeface="Georgia" panose="02040502050405020303" pitchFamily="18" charset="0"/>
              </a:rPr>
              <a:t>Twitter</a:t>
            </a:r>
            <a:r>
              <a:rPr lang="zh-TW" altLang="en-US">
                <a:solidFill>
                  <a:srgbClr val="3F3F3F"/>
                </a:solidFill>
                <a:latin typeface="Georgia" panose="02040502050405020303" pitchFamily="18" charset="0"/>
              </a:rPr>
              <a:t>等社群軟體，</a:t>
            </a:r>
            <a:r>
              <a:rPr lang="en-US" altLang="zh-TW">
                <a:solidFill>
                  <a:srgbClr val="3F3F3F"/>
                </a:solidFill>
                <a:latin typeface="Georgia" panose="02040502050405020303" pitchFamily="18" charset="0"/>
              </a:rPr>
              <a:t>Clubhouse </a:t>
            </a:r>
            <a:r>
              <a:rPr lang="zh-TW" altLang="en-US">
                <a:solidFill>
                  <a:srgbClr val="3F3F3F"/>
                </a:solidFill>
                <a:latin typeface="Georgia" panose="02040502050405020303" pitchFamily="18" charset="0"/>
              </a:rPr>
              <a:t>還是相對閉鎖的社交圈，原先只開放</a:t>
            </a:r>
            <a:r>
              <a:rPr lang="en-US" altLang="zh-TW">
                <a:solidFill>
                  <a:srgbClr val="3F3F3F"/>
                </a:solidFill>
                <a:latin typeface="Georgia" panose="02040502050405020303" pitchFamily="18" charset="0"/>
              </a:rPr>
              <a:t>iOS </a:t>
            </a:r>
            <a:r>
              <a:rPr lang="zh-TW" altLang="en-US">
                <a:solidFill>
                  <a:srgbClr val="3F3F3F"/>
                </a:solidFill>
                <a:latin typeface="Georgia" panose="02040502050405020303" pitchFamily="18" charset="0"/>
              </a:rPr>
              <a:t>系統使用，</a:t>
            </a:r>
            <a:r>
              <a:rPr lang="en-US" altLang="zh-TW">
                <a:solidFill>
                  <a:srgbClr val="3F3F3F"/>
                </a:solidFill>
                <a:latin typeface="Georgia" panose="02040502050405020303" pitchFamily="18" charset="0"/>
              </a:rPr>
              <a:t>2021</a:t>
            </a:r>
            <a:r>
              <a:rPr lang="zh-TW" altLang="en-US">
                <a:solidFill>
                  <a:srgbClr val="3F3F3F"/>
                </a:solidFill>
                <a:latin typeface="Georgia" panose="02040502050405020303" pitchFamily="18" charset="0"/>
              </a:rPr>
              <a:t>年</a:t>
            </a:r>
            <a:r>
              <a:rPr lang="en-US" altLang="zh-TW">
                <a:solidFill>
                  <a:srgbClr val="3F3F3F"/>
                </a:solidFill>
                <a:latin typeface="Georgia" panose="02040502050405020303" pitchFamily="18" charset="0"/>
              </a:rPr>
              <a:t>5</a:t>
            </a:r>
            <a:r>
              <a:rPr lang="zh-TW" altLang="en-US">
                <a:solidFill>
                  <a:srgbClr val="3F3F3F"/>
                </a:solidFill>
                <a:latin typeface="Georgia" panose="02040502050405020303" pitchFamily="18" charset="0"/>
              </a:rPr>
              <a:t>月起開放</a:t>
            </a:r>
            <a:r>
              <a:rPr lang="en-US" altLang="zh-TW">
                <a:solidFill>
                  <a:srgbClr val="3F3F3F"/>
                </a:solidFill>
                <a:latin typeface="Georgia" panose="02040502050405020303" pitchFamily="18" charset="0"/>
              </a:rPr>
              <a:t>android</a:t>
            </a:r>
            <a:r>
              <a:rPr lang="zh-TW" altLang="en-US">
                <a:solidFill>
                  <a:srgbClr val="3F3F3F"/>
                </a:solidFill>
                <a:latin typeface="Georgia" panose="02040502050405020303" pitchFamily="18" charset="0"/>
              </a:rPr>
              <a:t>使用者下載，仍然採邀請制。</a:t>
            </a:r>
            <a:endParaRPr lang="en-US" altLang="zh-TW">
              <a:solidFill>
                <a:srgbClr val="3F3F3F"/>
              </a:solidFill>
              <a:latin typeface="Georgia" panose="02040502050405020303" pitchFamily="18" charset="0"/>
            </a:endParaRPr>
          </a:p>
          <a:p>
            <a:endParaRPr lang="en-US" altLang="zh-TW">
              <a:solidFill>
                <a:srgbClr val="3F3F3F"/>
              </a:solidFill>
              <a:latin typeface="Georgia" panose="02040502050405020303" pitchFamily="18" charset="0"/>
            </a:endParaRPr>
          </a:p>
          <a:p>
            <a:r>
              <a:rPr lang="zh-TW" altLang="en-US" i="1">
                <a:solidFill>
                  <a:srgbClr val="000000"/>
                </a:solidFill>
                <a:latin typeface="微軟正黑體" panose="020B0604030504040204" pitchFamily="34" charset="-120"/>
                <a:ea typeface="微軟正黑體" panose="020B0604030504040204" pitchFamily="34" charset="-120"/>
              </a:rPr>
              <a:t>抖音 源起於短視頻社交平台</a:t>
            </a:r>
            <a:r>
              <a:rPr lang="en-US" altLang="zh-TW">
                <a:solidFill>
                  <a:srgbClr val="3F3F3F"/>
                </a:solidFill>
                <a:latin typeface="Georgia" panose="02040502050405020303" pitchFamily="18" charset="0"/>
                <a:ea typeface="微軟正黑體" panose="020B0604030504040204" pitchFamily="34" charset="-120"/>
              </a:rPr>
              <a:t>  ;</a:t>
            </a:r>
            <a:r>
              <a:rPr lang="zh-TW" altLang="en-US">
                <a:solidFill>
                  <a:srgbClr val="3A3A3A"/>
                </a:solidFill>
                <a:latin typeface="微軟正黑體" panose="020B0604030504040204" pitchFamily="34" charset="-120"/>
                <a:ea typeface="微軟正黑體" panose="020B0604030504040204" pitchFamily="34" charset="-120"/>
              </a:rPr>
              <a:t>張一鳴出生於</a:t>
            </a:r>
            <a:r>
              <a:rPr lang="en-US" altLang="zh-TW">
                <a:solidFill>
                  <a:srgbClr val="3A3A3A"/>
                </a:solidFill>
                <a:latin typeface="微軟正黑體" panose="020B0604030504040204" pitchFamily="34" charset="-120"/>
                <a:ea typeface="微軟正黑體" panose="020B0604030504040204" pitchFamily="34" charset="-120"/>
              </a:rPr>
              <a:t>1983</a:t>
            </a:r>
            <a:r>
              <a:rPr lang="zh-TW" altLang="en-US">
                <a:solidFill>
                  <a:srgbClr val="3A3A3A"/>
                </a:solidFill>
                <a:latin typeface="微軟正黑體" panose="020B0604030504040204" pitchFamily="34" charset="-120"/>
                <a:ea typeface="微軟正黑體" panose="020B0604030504040204" pitchFamily="34" charset="-120"/>
              </a:rPr>
              <a:t>年福建龍岩，試著將 </a:t>
            </a:r>
            <a:r>
              <a:rPr lang="en-US" altLang="zh-TW">
                <a:solidFill>
                  <a:srgbClr val="3A3A3A"/>
                </a:solidFill>
                <a:latin typeface="微軟正黑體" panose="020B0604030504040204" pitchFamily="34" charset="-120"/>
                <a:ea typeface="微軟正黑體" panose="020B0604030504040204" pitchFamily="34" charset="-120"/>
              </a:rPr>
              <a:t>TikTok </a:t>
            </a:r>
            <a:r>
              <a:rPr lang="zh-TW" altLang="en-US">
                <a:solidFill>
                  <a:srgbClr val="3A3A3A"/>
                </a:solidFill>
                <a:latin typeface="微軟正黑體" panose="020B0604030504040204" pitchFamily="34" charset="-120"/>
                <a:ea typeface="微軟正黑體" panose="020B0604030504040204" pitchFamily="34" charset="-120"/>
              </a:rPr>
              <a:t>的發音當成台語，你會發現此「</a:t>
            </a:r>
            <a:r>
              <a:rPr lang="en-US" altLang="zh-TW">
                <a:solidFill>
                  <a:srgbClr val="3A3A3A"/>
                </a:solidFill>
                <a:latin typeface="微軟正黑體" panose="020B0604030504040204" pitchFamily="34" charset="-120"/>
                <a:ea typeface="微軟正黑體" panose="020B0604030504040204" pitchFamily="34" charset="-120"/>
              </a:rPr>
              <a:t>TikTok</a:t>
            </a:r>
            <a:r>
              <a:rPr lang="zh-TW" altLang="en-US">
                <a:solidFill>
                  <a:srgbClr val="3A3A3A"/>
                </a:solidFill>
                <a:latin typeface="微軟正黑體" panose="020B0604030504040204" pitchFamily="34" charset="-120"/>
                <a:ea typeface="微軟正黑體" panose="020B0604030504040204" pitchFamily="34" charset="-120"/>
              </a:rPr>
              <a:t>」類似「𨑨迌」</a:t>
            </a:r>
            <a:endParaRPr lang="zh-TW"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05064EBF-1B8E-306E-2FB5-7B94EBB52CC7}"/>
              </a:ext>
            </a:extLst>
          </p:cNvPr>
          <p:cNvSpPr>
            <a:spLocks noGrp="1" noRot="1" noChangeAspect="1" noChangeArrowheads="1" noTextEdit="1"/>
          </p:cNvSpPr>
          <p:nvPr>
            <p:ph type="sldImg"/>
          </p:nvPr>
        </p:nvSpPr>
        <p:spPr>
          <a:xfrm>
            <a:off x="569913" y="838200"/>
            <a:ext cx="5410200" cy="3044825"/>
          </a:xfrm>
          <a:ln/>
        </p:spPr>
      </p:sp>
      <p:sp>
        <p:nvSpPr>
          <p:cNvPr id="23555" name="Rectangle 3">
            <a:extLst>
              <a:ext uri="{FF2B5EF4-FFF2-40B4-BE49-F238E27FC236}">
                <a16:creationId xmlns:a16="http://schemas.microsoft.com/office/drawing/2014/main" id="{2647DFAB-C182-7AB8-3D23-762CA2657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b="0" i="0" dirty="0">
                <a:solidFill>
                  <a:srgbClr val="EA4335"/>
                </a:solidFill>
                <a:effectLst/>
                <a:latin typeface="arial" panose="020B0604020202020204" pitchFamily="34" charset="0"/>
              </a:rPr>
              <a:t>異なる</a:t>
            </a:r>
            <a:r>
              <a:rPr lang="en-US" altLang="ja-JP" b="0" i="0" dirty="0">
                <a:solidFill>
                  <a:srgbClr val="4D5156"/>
                </a:solidFill>
                <a:effectLst/>
                <a:latin typeface="arial" panose="020B0604020202020204" pitchFamily="34" charset="0"/>
              </a:rPr>
              <a:t>    </a:t>
            </a:r>
            <a:r>
              <a:rPr lang="ja-JP" altLang="en-US" b="0" i="0" dirty="0">
                <a:solidFill>
                  <a:srgbClr val="4D5156"/>
                </a:solidFill>
                <a:effectLst/>
                <a:latin typeface="arial" panose="020B0604020202020204" pitchFamily="34" charset="0"/>
              </a:rPr>
              <a:t>ことなる</a:t>
            </a:r>
            <a:r>
              <a:rPr lang="en-US" altLang="ja-JP" b="0" i="0" dirty="0">
                <a:solidFill>
                  <a:srgbClr val="4D5156"/>
                </a:solidFill>
                <a:effectLst/>
                <a:latin typeface="arial" panose="020B0604020202020204" pitchFamily="34" charset="0"/>
              </a:rPr>
              <a:t>|</a:t>
            </a:r>
            <a:endParaRPr lang="zh-TW"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3EBCA56-0D50-4FC4-3478-7BA83E9D4F00}"/>
              </a:ext>
            </a:extLst>
          </p:cNvPr>
          <p:cNvSpPr>
            <a:spLocks noGrp="1" noRot="1" noChangeAspect="1" noChangeArrowheads="1" noTextEdit="1"/>
          </p:cNvSpPr>
          <p:nvPr>
            <p:ph type="sldImg"/>
          </p:nvPr>
        </p:nvSpPr>
        <p:spPr>
          <a:xfrm>
            <a:off x="569913" y="838200"/>
            <a:ext cx="5410200" cy="3044825"/>
          </a:xfrm>
          <a:ln/>
        </p:spPr>
      </p:sp>
      <p:sp>
        <p:nvSpPr>
          <p:cNvPr id="27651" name="Rectangle 3">
            <a:extLst>
              <a:ext uri="{FF2B5EF4-FFF2-40B4-BE49-F238E27FC236}">
                <a16:creationId xmlns:a16="http://schemas.microsoft.com/office/drawing/2014/main" id="{FDB24FCD-AE24-06E0-D469-074E057969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DB05FD6-2B8A-530D-6A5B-BCBB9C0EFB6E}"/>
              </a:ext>
            </a:extLst>
          </p:cNvPr>
          <p:cNvSpPr>
            <a:spLocks noGrp="1" noRot="1" noChangeAspect="1" noChangeArrowheads="1" noTextEdit="1"/>
          </p:cNvSpPr>
          <p:nvPr>
            <p:ph type="sldImg"/>
          </p:nvPr>
        </p:nvSpPr>
        <p:spPr>
          <a:xfrm>
            <a:off x="569913" y="838200"/>
            <a:ext cx="5410200" cy="3044825"/>
          </a:xfrm>
          <a:ln/>
        </p:spPr>
      </p:sp>
      <p:sp>
        <p:nvSpPr>
          <p:cNvPr id="29699" name="Rectangle 3">
            <a:extLst>
              <a:ext uri="{FF2B5EF4-FFF2-40B4-BE49-F238E27FC236}">
                <a16:creationId xmlns:a16="http://schemas.microsoft.com/office/drawing/2014/main" id="{18F26DB9-7C8B-2307-9EEB-5668C6C6CF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C5AEC09-E78F-75C2-647E-83C2FF7403D1}"/>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526DFA0C-483F-41DA-9926-C8F55C08934E}"/>
              </a:ext>
            </a:extLst>
          </p:cNvPr>
          <p:cNvSpPr>
            <a:spLocks noGrp="1" noChangeArrowheads="1"/>
          </p:cNvSpPr>
          <p:nvPr>
            <p:ph type="body" idx="1"/>
          </p:nvPr>
        </p:nvSpPr>
        <p:spPr>
          <a:ln/>
        </p:spPr>
        <p:txBody>
          <a:bodyPr/>
          <a:lstStyle/>
          <a:p>
            <a:r>
              <a:rPr lang="zh-TW" altLang="en-US" dirty="0">
                <a:effectLst/>
              </a:rPr>
              <a:t>你還在玩 </a:t>
            </a:r>
            <a:r>
              <a:rPr lang="en-US" altLang="zh-TW" dirty="0">
                <a:effectLst/>
              </a:rPr>
              <a:t>IG</a:t>
            </a:r>
            <a:r>
              <a:rPr lang="zh-TW" altLang="en-US" dirty="0">
                <a:effectLst/>
              </a:rPr>
              <a:t>、</a:t>
            </a:r>
            <a:r>
              <a:rPr lang="en-US" altLang="zh-TW" dirty="0">
                <a:effectLst/>
              </a:rPr>
              <a:t>TikTok </a:t>
            </a:r>
            <a:r>
              <a:rPr lang="zh-TW" altLang="en-US" dirty="0">
                <a:effectLst/>
              </a:rPr>
              <a:t>嗎？看膩了千篇一律套用濾鏡的網美照？現在社群軟體推陳出新，如果沒有刺激年輕人的新元素，很快就會被取代，</a:t>
            </a:r>
            <a:endParaRPr lang="en-US" altLang="zh-TW" dirty="0">
              <a:effectLst/>
            </a:endParaRPr>
          </a:p>
          <a:p>
            <a:r>
              <a:rPr lang="zh-TW" altLang="en-US" dirty="0">
                <a:effectLst/>
              </a:rPr>
              <a:t>近期</a:t>
            </a:r>
            <a:r>
              <a:rPr lang="en-US" altLang="zh-TW" dirty="0">
                <a:effectLst/>
              </a:rPr>
              <a:t>App Store</a:t>
            </a:r>
            <a:r>
              <a:rPr lang="zh-TW" altLang="en-US" dirty="0">
                <a:effectLst/>
              </a:rPr>
              <a:t>出現了一款相當「做自己」的爆紅社群</a:t>
            </a:r>
            <a:r>
              <a:rPr lang="en-US" altLang="zh-TW" dirty="0">
                <a:effectLst/>
              </a:rPr>
              <a:t>APP</a:t>
            </a:r>
            <a:r>
              <a:rPr lang="zh-TW" altLang="en-US" dirty="0">
                <a:effectLst/>
              </a:rPr>
              <a:t>，來自法國的社群軟體「</a:t>
            </a:r>
            <a:r>
              <a:rPr lang="en-US" altLang="zh-TW" dirty="0" err="1">
                <a:effectLst/>
              </a:rPr>
              <a:t>BeReal</a:t>
            </a:r>
            <a:r>
              <a:rPr lang="zh-TW" altLang="en-US" dirty="0">
                <a:effectLst/>
              </a:rPr>
              <a:t>」強調真實、沒有包裝的互動，所有照片都出自內建鏡頭，</a:t>
            </a:r>
            <a:endParaRPr lang="en-US" altLang="zh-TW" dirty="0">
              <a:effectLst/>
            </a:endParaRPr>
          </a:p>
          <a:p>
            <a:r>
              <a:rPr lang="zh-TW" altLang="en-US" dirty="0">
                <a:effectLst/>
              </a:rPr>
              <a:t>不允許使用濾鏡或後製修圖等打破規則的 </a:t>
            </a:r>
            <a:r>
              <a:rPr lang="en-US" altLang="zh-TW" dirty="0">
                <a:effectLst/>
              </a:rPr>
              <a:t>5 </a:t>
            </a:r>
            <a:r>
              <a:rPr lang="zh-TW" altLang="en-US" dirty="0">
                <a:effectLst/>
              </a:rPr>
              <a:t>大新玩法，受到大量歐美年輕人的喜愛，從</a:t>
            </a:r>
            <a:r>
              <a:rPr lang="en-US" altLang="zh-TW" dirty="0">
                <a:effectLst/>
              </a:rPr>
              <a:t>2022</a:t>
            </a:r>
            <a:r>
              <a:rPr lang="zh-TW" altLang="en-US" dirty="0">
                <a:effectLst/>
              </a:rPr>
              <a:t>年初至今用戶數量暴增了</a:t>
            </a:r>
            <a:r>
              <a:rPr lang="en-US" altLang="zh-TW" dirty="0">
                <a:effectLst/>
              </a:rPr>
              <a:t>315%</a:t>
            </a:r>
            <a:r>
              <a:rPr lang="zh-TW" altLang="en-US" dirty="0">
                <a:effectLst/>
              </a:rPr>
              <a:t>，下載更超越</a:t>
            </a:r>
            <a:r>
              <a:rPr lang="en-US" altLang="zh-TW" dirty="0">
                <a:effectLst/>
              </a:rPr>
              <a:t>TikTok</a:t>
            </a:r>
            <a:r>
              <a:rPr lang="zh-TW" altLang="en-US" dirty="0">
                <a:effectLst/>
              </a:rPr>
              <a:t>，</a:t>
            </a:r>
            <a:endParaRPr lang="en-US" altLang="zh-TW" dirty="0">
              <a:effectLst/>
            </a:endParaRPr>
          </a:p>
          <a:p>
            <a:r>
              <a:rPr lang="zh-TW" altLang="en-US" dirty="0">
                <a:effectLst/>
              </a:rPr>
              <a:t>成功奪下全美 </a:t>
            </a:r>
            <a:r>
              <a:rPr lang="en-US" altLang="zh-TW" dirty="0">
                <a:effectLst/>
              </a:rPr>
              <a:t>App Store </a:t>
            </a:r>
            <a:r>
              <a:rPr lang="zh-TW" altLang="en-US" dirty="0">
                <a:effectLst/>
              </a:rPr>
              <a:t>榜首。想要跟著上歐美年輕人的腳步，快來認識「</a:t>
            </a:r>
            <a:r>
              <a:rPr lang="en-US" altLang="zh-TW" dirty="0" err="1">
                <a:effectLst/>
              </a:rPr>
              <a:t>BeReal</a:t>
            </a:r>
            <a:r>
              <a:rPr lang="zh-TW" altLang="en-US" dirty="0">
                <a:effectLst/>
              </a:rPr>
              <a:t>」如何跟你玩真的吧？</a:t>
            </a:r>
          </a:p>
          <a:p>
            <a:br>
              <a:rPr lang="zh-TW" altLang="en-US" dirty="0">
                <a:effectLst/>
              </a:rPr>
            </a:br>
            <a:endParaRPr lang="zh-TW" altLang="en-US" dirty="0">
              <a:effectLst/>
            </a:endParaRPr>
          </a:p>
          <a:p>
            <a:r>
              <a:rPr lang="en-US" altLang="zh-TW" dirty="0" err="1">
                <a:effectLst/>
              </a:rPr>
              <a:t>BeReal</a:t>
            </a:r>
            <a:r>
              <a:rPr lang="zh-TW" altLang="en-US" dirty="0">
                <a:effectLst/>
              </a:rPr>
              <a:t>為何會受到歡迎呢？現今社群軟體多以視覺導向，網紅、網帥們急於炫耀、包裝自己，呈現不食人間煙火的美好生活，容易使人產生「社群焦慮」，</a:t>
            </a:r>
            <a:endParaRPr lang="en-US" altLang="zh-TW" dirty="0">
              <a:effectLst/>
            </a:endParaRPr>
          </a:p>
          <a:p>
            <a:r>
              <a:rPr lang="zh-TW" altLang="en-US" dirty="0">
                <a:effectLst/>
              </a:rPr>
              <a:t>強調主打真實、無包裝的社群軟體「</a:t>
            </a:r>
            <a:r>
              <a:rPr lang="en-US" altLang="zh-TW" dirty="0" err="1">
                <a:effectLst/>
              </a:rPr>
              <a:t>BeReal</a:t>
            </a:r>
            <a:r>
              <a:rPr lang="zh-TW" altLang="en-US" dirty="0">
                <a:effectLst/>
              </a:rPr>
              <a:t>」於 </a:t>
            </a:r>
            <a:r>
              <a:rPr lang="en-US" altLang="zh-TW" dirty="0">
                <a:effectLst/>
              </a:rPr>
              <a:t>2020 </a:t>
            </a:r>
            <a:r>
              <a:rPr lang="zh-TW" altLang="en-US" dirty="0">
                <a:effectLst/>
              </a:rPr>
              <a:t>年推出，爆紅最大關鍵在於它反其道而行，有別於經過後製、修圖的精美照片，</a:t>
            </a:r>
            <a:endParaRPr lang="en-US" altLang="zh-TW" dirty="0">
              <a:effectLst/>
            </a:endParaRPr>
          </a:p>
          <a:p>
            <a:r>
              <a:rPr lang="en-US" altLang="zh-TW" dirty="0">
                <a:effectLst/>
              </a:rPr>
              <a:t> </a:t>
            </a:r>
            <a:r>
              <a:rPr lang="en-US" altLang="zh-TW" dirty="0" err="1">
                <a:effectLst/>
              </a:rPr>
              <a:t>BeReal</a:t>
            </a:r>
            <a:r>
              <a:rPr lang="zh-TW" altLang="en-US" dirty="0">
                <a:effectLst/>
              </a:rPr>
              <a:t>主打不能修圖、沒有濾鏡，能捕捉使用者最真實的狀態，迅速成為崇尚自我的年輕用戶心頭喜，根據外媒報導，創下單週 </a:t>
            </a:r>
            <a:r>
              <a:rPr lang="en-US" altLang="zh-TW" dirty="0">
                <a:effectLst/>
              </a:rPr>
              <a:t>170 </a:t>
            </a:r>
            <a:r>
              <a:rPr lang="zh-TW" altLang="en-US" dirty="0">
                <a:effectLst/>
              </a:rPr>
              <a:t>萬人次下載，近期更獲得全美 </a:t>
            </a:r>
            <a:r>
              <a:rPr lang="en-US" altLang="zh-TW" dirty="0">
                <a:effectLst/>
              </a:rPr>
              <a:t>App Store </a:t>
            </a:r>
            <a:r>
              <a:rPr lang="zh-TW" altLang="en-US" dirty="0">
                <a:effectLst/>
              </a:rPr>
              <a:t>冠軍寶座。</a:t>
            </a:r>
            <a:endParaRPr lang="zh-TW" altLang="en-US" b="1" dirty="0">
              <a:latin typeface="Times New Roman" panose="02020603050405020304" pitchFamily="18" charset="0"/>
            </a:endParaRPr>
          </a:p>
        </p:txBody>
      </p:sp>
    </p:spTree>
    <p:extLst>
      <p:ext uri="{BB962C8B-B14F-4D97-AF65-F5344CB8AC3E}">
        <p14:creationId xmlns:p14="http://schemas.microsoft.com/office/powerpoint/2010/main" val="4265637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C5AEC09-E78F-75C2-647E-83C2FF7403D1}"/>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526DFA0C-483F-41DA-9926-C8F55C08934E}"/>
              </a:ext>
            </a:extLst>
          </p:cNvPr>
          <p:cNvSpPr>
            <a:spLocks noGrp="1" noChangeArrowheads="1"/>
          </p:cNvSpPr>
          <p:nvPr>
            <p:ph type="body" idx="1"/>
          </p:nvPr>
        </p:nvSpPr>
        <p:spPr>
          <a:ln/>
        </p:spPr>
        <p:txBody>
          <a:bodyPr/>
          <a:lstStyle/>
          <a:p>
            <a:r>
              <a:rPr lang="zh-TW" altLang="en-US" dirty="0">
                <a:effectLst/>
              </a:rPr>
              <a:t>你還在玩 </a:t>
            </a:r>
            <a:r>
              <a:rPr lang="en-US" altLang="zh-TW" dirty="0">
                <a:effectLst/>
              </a:rPr>
              <a:t>IG</a:t>
            </a:r>
            <a:r>
              <a:rPr lang="zh-TW" altLang="en-US" dirty="0">
                <a:effectLst/>
              </a:rPr>
              <a:t>、</a:t>
            </a:r>
            <a:r>
              <a:rPr lang="en-US" altLang="zh-TW" dirty="0">
                <a:effectLst/>
              </a:rPr>
              <a:t>TikTok </a:t>
            </a:r>
            <a:r>
              <a:rPr lang="zh-TW" altLang="en-US" dirty="0">
                <a:effectLst/>
              </a:rPr>
              <a:t>嗎？看膩了千篇一律套用濾鏡的網美照？現在社群軟體推陳出新，如果沒有刺激年輕人的新元素，很快就會被取代，</a:t>
            </a:r>
            <a:endParaRPr lang="en-US" altLang="zh-TW" dirty="0">
              <a:effectLst/>
            </a:endParaRPr>
          </a:p>
          <a:p>
            <a:r>
              <a:rPr lang="zh-TW" altLang="en-US" dirty="0">
                <a:effectLst/>
              </a:rPr>
              <a:t>近期</a:t>
            </a:r>
            <a:r>
              <a:rPr lang="en-US" altLang="zh-TW" dirty="0">
                <a:effectLst/>
              </a:rPr>
              <a:t>App Store</a:t>
            </a:r>
            <a:r>
              <a:rPr lang="zh-TW" altLang="en-US" dirty="0">
                <a:effectLst/>
              </a:rPr>
              <a:t>出現了一款相當「做自己」的爆紅社群</a:t>
            </a:r>
            <a:r>
              <a:rPr lang="en-US" altLang="zh-TW" dirty="0">
                <a:effectLst/>
              </a:rPr>
              <a:t>APP</a:t>
            </a:r>
            <a:r>
              <a:rPr lang="zh-TW" altLang="en-US" dirty="0">
                <a:effectLst/>
              </a:rPr>
              <a:t>，來自法國的社群軟體「</a:t>
            </a:r>
            <a:r>
              <a:rPr lang="en-US" altLang="zh-TW" dirty="0" err="1">
                <a:effectLst/>
              </a:rPr>
              <a:t>BeReal</a:t>
            </a:r>
            <a:r>
              <a:rPr lang="zh-TW" altLang="en-US" dirty="0">
                <a:effectLst/>
              </a:rPr>
              <a:t>」強調真實、沒有包裝的互動，所有照片都出自內建鏡頭，</a:t>
            </a:r>
            <a:endParaRPr lang="en-US" altLang="zh-TW" dirty="0">
              <a:effectLst/>
            </a:endParaRPr>
          </a:p>
          <a:p>
            <a:r>
              <a:rPr lang="zh-TW" altLang="en-US" dirty="0">
                <a:effectLst/>
              </a:rPr>
              <a:t>不允許使用濾鏡或後製修圖等打破規則的 </a:t>
            </a:r>
            <a:r>
              <a:rPr lang="en-US" altLang="zh-TW" dirty="0">
                <a:effectLst/>
              </a:rPr>
              <a:t>5 </a:t>
            </a:r>
            <a:r>
              <a:rPr lang="zh-TW" altLang="en-US" dirty="0">
                <a:effectLst/>
              </a:rPr>
              <a:t>大新玩法，受到大量歐美年輕人的喜愛，從</a:t>
            </a:r>
            <a:r>
              <a:rPr lang="en-US" altLang="zh-TW" dirty="0">
                <a:effectLst/>
              </a:rPr>
              <a:t>2022</a:t>
            </a:r>
            <a:r>
              <a:rPr lang="zh-TW" altLang="en-US" dirty="0">
                <a:effectLst/>
              </a:rPr>
              <a:t>年初至今用戶數量暴增了</a:t>
            </a:r>
            <a:r>
              <a:rPr lang="en-US" altLang="zh-TW" dirty="0">
                <a:effectLst/>
              </a:rPr>
              <a:t>315%</a:t>
            </a:r>
            <a:r>
              <a:rPr lang="zh-TW" altLang="en-US" dirty="0">
                <a:effectLst/>
              </a:rPr>
              <a:t>，下載更超越</a:t>
            </a:r>
            <a:r>
              <a:rPr lang="en-US" altLang="zh-TW" dirty="0">
                <a:effectLst/>
              </a:rPr>
              <a:t>TikTok</a:t>
            </a:r>
            <a:r>
              <a:rPr lang="zh-TW" altLang="en-US" dirty="0">
                <a:effectLst/>
              </a:rPr>
              <a:t>，</a:t>
            </a:r>
            <a:endParaRPr lang="en-US" altLang="zh-TW" dirty="0">
              <a:effectLst/>
            </a:endParaRPr>
          </a:p>
          <a:p>
            <a:r>
              <a:rPr lang="zh-TW" altLang="en-US" dirty="0">
                <a:effectLst/>
              </a:rPr>
              <a:t>成功奪下全美 </a:t>
            </a:r>
            <a:r>
              <a:rPr lang="en-US" altLang="zh-TW" dirty="0">
                <a:effectLst/>
              </a:rPr>
              <a:t>App Store </a:t>
            </a:r>
            <a:r>
              <a:rPr lang="zh-TW" altLang="en-US" dirty="0">
                <a:effectLst/>
              </a:rPr>
              <a:t>榜首。想要跟著上歐美年輕人的腳步，快來認識「</a:t>
            </a:r>
            <a:r>
              <a:rPr lang="en-US" altLang="zh-TW" dirty="0" err="1">
                <a:effectLst/>
              </a:rPr>
              <a:t>BeReal</a:t>
            </a:r>
            <a:r>
              <a:rPr lang="zh-TW" altLang="en-US" dirty="0">
                <a:effectLst/>
              </a:rPr>
              <a:t>」如何跟你玩真的吧？</a:t>
            </a:r>
          </a:p>
          <a:p>
            <a:br>
              <a:rPr lang="zh-TW" altLang="en-US" dirty="0">
                <a:effectLst/>
              </a:rPr>
            </a:br>
            <a:endParaRPr lang="zh-TW" altLang="en-US" dirty="0">
              <a:effectLst/>
            </a:endParaRPr>
          </a:p>
          <a:p>
            <a:r>
              <a:rPr lang="en-US" altLang="zh-TW" dirty="0" err="1">
                <a:effectLst/>
              </a:rPr>
              <a:t>BeReal</a:t>
            </a:r>
            <a:r>
              <a:rPr lang="zh-TW" altLang="en-US" dirty="0">
                <a:effectLst/>
              </a:rPr>
              <a:t>為何會受到歡迎呢？現今社群軟體多以視覺導向，網紅、網帥們急於炫耀、包裝自己，呈現不食人間煙火的美好生活，容易使人產生「社群焦慮」，</a:t>
            </a:r>
            <a:endParaRPr lang="en-US" altLang="zh-TW" dirty="0">
              <a:effectLst/>
            </a:endParaRPr>
          </a:p>
          <a:p>
            <a:r>
              <a:rPr lang="zh-TW" altLang="en-US" dirty="0">
                <a:effectLst/>
              </a:rPr>
              <a:t>強調主打真實、無包裝的社群軟體「</a:t>
            </a:r>
            <a:r>
              <a:rPr lang="en-US" altLang="zh-TW" dirty="0" err="1">
                <a:effectLst/>
              </a:rPr>
              <a:t>BeReal</a:t>
            </a:r>
            <a:r>
              <a:rPr lang="zh-TW" altLang="en-US" dirty="0">
                <a:effectLst/>
              </a:rPr>
              <a:t>」於 </a:t>
            </a:r>
            <a:r>
              <a:rPr lang="en-US" altLang="zh-TW" dirty="0">
                <a:effectLst/>
              </a:rPr>
              <a:t>2020 </a:t>
            </a:r>
            <a:r>
              <a:rPr lang="zh-TW" altLang="en-US" dirty="0">
                <a:effectLst/>
              </a:rPr>
              <a:t>年推出，爆紅最大關鍵在於它反其道而行，有別於經過後製、修圖的精美照片，</a:t>
            </a:r>
            <a:endParaRPr lang="en-US" altLang="zh-TW" dirty="0">
              <a:effectLst/>
            </a:endParaRPr>
          </a:p>
          <a:p>
            <a:r>
              <a:rPr lang="en-US" altLang="zh-TW" dirty="0">
                <a:effectLst/>
              </a:rPr>
              <a:t> </a:t>
            </a:r>
            <a:r>
              <a:rPr lang="en-US" altLang="zh-TW" dirty="0" err="1">
                <a:effectLst/>
              </a:rPr>
              <a:t>BeReal</a:t>
            </a:r>
            <a:r>
              <a:rPr lang="zh-TW" altLang="en-US" dirty="0">
                <a:effectLst/>
              </a:rPr>
              <a:t>主打不能修圖、沒有濾鏡，能捕捉使用者最真實的狀態，迅速成為崇尚自我的年輕用戶心頭喜，根據外媒報導，創下單週 </a:t>
            </a:r>
            <a:r>
              <a:rPr lang="en-US" altLang="zh-TW" dirty="0">
                <a:effectLst/>
              </a:rPr>
              <a:t>170 </a:t>
            </a:r>
            <a:r>
              <a:rPr lang="zh-TW" altLang="en-US" dirty="0">
                <a:effectLst/>
              </a:rPr>
              <a:t>萬人次下載，近期更獲得全美 </a:t>
            </a:r>
            <a:r>
              <a:rPr lang="en-US" altLang="zh-TW" dirty="0">
                <a:effectLst/>
              </a:rPr>
              <a:t>App Store </a:t>
            </a:r>
            <a:r>
              <a:rPr lang="zh-TW" altLang="en-US" dirty="0">
                <a:effectLst/>
              </a:rPr>
              <a:t>冠軍寶座。</a:t>
            </a:r>
            <a:endParaRPr lang="zh-TW" altLang="en-US" b="1" dirty="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C5AEC09-E78F-75C2-647E-83C2FF7403D1}"/>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526DFA0C-483F-41DA-9926-C8F55C08934E}"/>
              </a:ext>
            </a:extLst>
          </p:cNvPr>
          <p:cNvSpPr>
            <a:spLocks noGrp="1" noChangeArrowheads="1"/>
          </p:cNvSpPr>
          <p:nvPr>
            <p:ph type="body" idx="1"/>
          </p:nvPr>
        </p:nvSpPr>
        <p:spPr>
          <a:ln/>
        </p:spPr>
        <p:txBody>
          <a:bodyPr/>
          <a:lstStyle/>
          <a:p>
            <a:r>
              <a:rPr lang="zh-TW" altLang="en-US" dirty="0">
                <a:effectLst/>
              </a:rPr>
              <a:t>你還在玩 </a:t>
            </a:r>
            <a:r>
              <a:rPr lang="en-US" altLang="zh-TW" dirty="0">
                <a:effectLst/>
              </a:rPr>
              <a:t>IG</a:t>
            </a:r>
            <a:r>
              <a:rPr lang="zh-TW" altLang="en-US" dirty="0">
                <a:effectLst/>
              </a:rPr>
              <a:t>、</a:t>
            </a:r>
            <a:r>
              <a:rPr lang="en-US" altLang="zh-TW" dirty="0">
                <a:effectLst/>
              </a:rPr>
              <a:t>TikTok </a:t>
            </a:r>
            <a:r>
              <a:rPr lang="zh-TW" altLang="en-US" dirty="0">
                <a:effectLst/>
              </a:rPr>
              <a:t>嗎？看膩了千篇一律套用濾鏡的網美照？現在社群軟體推陳出新，如果沒有刺激年輕人的新元素，很快就會被取代，</a:t>
            </a:r>
            <a:endParaRPr lang="en-US" altLang="zh-TW" dirty="0">
              <a:effectLst/>
            </a:endParaRPr>
          </a:p>
          <a:p>
            <a:r>
              <a:rPr lang="zh-TW" altLang="en-US" dirty="0">
                <a:effectLst/>
              </a:rPr>
              <a:t>近期</a:t>
            </a:r>
            <a:r>
              <a:rPr lang="en-US" altLang="zh-TW" dirty="0">
                <a:effectLst/>
              </a:rPr>
              <a:t>App Store</a:t>
            </a:r>
            <a:r>
              <a:rPr lang="zh-TW" altLang="en-US" dirty="0">
                <a:effectLst/>
              </a:rPr>
              <a:t>出現了一款相當「做自己」的爆紅社群</a:t>
            </a:r>
            <a:r>
              <a:rPr lang="en-US" altLang="zh-TW" dirty="0">
                <a:effectLst/>
              </a:rPr>
              <a:t>APP</a:t>
            </a:r>
            <a:r>
              <a:rPr lang="zh-TW" altLang="en-US" dirty="0">
                <a:effectLst/>
              </a:rPr>
              <a:t>，來自法國的社群軟體「</a:t>
            </a:r>
            <a:r>
              <a:rPr lang="en-US" altLang="zh-TW" dirty="0" err="1">
                <a:effectLst/>
              </a:rPr>
              <a:t>BeReal</a:t>
            </a:r>
            <a:r>
              <a:rPr lang="zh-TW" altLang="en-US" dirty="0">
                <a:effectLst/>
              </a:rPr>
              <a:t>」強調真實、沒有包裝的互動，所有照片都出自內建鏡頭，</a:t>
            </a:r>
            <a:endParaRPr lang="en-US" altLang="zh-TW" dirty="0">
              <a:effectLst/>
            </a:endParaRPr>
          </a:p>
          <a:p>
            <a:r>
              <a:rPr lang="zh-TW" altLang="en-US" dirty="0">
                <a:effectLst/>
              </a:rPr>
              <a:t>不允許使用濾鏡或後製修圖等打破規則的 </a:t>
            </a:r>
            <a:r>
              <a:rPr lang="en-US" altLang="zh-TW" dirty="0">
                <a:effectLst/>
              </a:rPr>
              <a:t>5 </a:t>
            </a:r>
            <a:r>
              <a:rPr lang="zh-TW" altLang="en-US" dirty="0">
                <a:effectLst/>
              </a:rPr>
              <a:t>大新玩法，受到大量歐美年輕人的喜愛，從</a:t>
            </a:r>
            <a:r>
              <a:rPr lang="en-US" altLang="zh-TW" dirty="0">
                <a:effectLst/>
              </a:rPr>
              <a:t>2022</a:t>
            </a:r>
            <a:r>
              <a:rPr lang="zh-TW" altLang="en-US" dirty="0">
                <a:effectLst/>
              </a:rPr>
              <a:t>年初至今用戶數量暴增了</a:t>
            </a:r>
            <a:r>
              <a:rPr lang="en-US" altLang="zh-TW" dirty="0">
                <a:effectLst/>
              </a:rPr>
              <a:t>315%</a:t>
            </a:r>
            <a:r>
              <a:rPr lang="zh-TW" altLang="en-US" dirty="0">
                <a:effectLst/>
              </a:rPr>
              <a:t>，下載更超越</a:t>
            </a:r>
            <a:r>
              <a:rPr lang="en-US" altLang="zh-TW" dirty="0">
                <a:effectLst/>
              </a:rPr>
              <a:t>TikTok</a:t>
            </a:r>
            <a:r>
              <a:rPr lang="zh-TW" altLang="en-US" dirty="0">
                <a:effectLst/>
              </a:rPr>
              <a:t>，</a:t>
            </a:r>
            <a:endParaRPr lang="en-US" altLang="zh-TW" dirty="0">
              <a:effectLst/>
            </a:endParaRPr>
          </a:p>
          <a:p>
            <a:r>
              <a:rPr lang="zh-TW" altLang="en-US" dirty="0">
                <a:effectLst/>
              </a:rPr>
              <a:t>成功奪下全美 </a:t>
            </a:r>
            <a:r>
              <a:rPr lang="en-US" altLang="zh-TW" dirty="0">
                <a:effectLst/>
              </a:rPr>
              <a:t>App Store </a:t>
            </a:r>
            <a:r>
              <a:rPr lang="zh-TW" altLang="en-US" dirty="0">
                <a:effectLst/>
              </a:rPr>
              <a:t>榜首。想要跟著上歐美年輕人的腳步，快來認識「</a:t>
            </a:r>
            <a:r>
              <a:rPr lang="en-US" altLang="zh-TW" dirty="0" err="1">
                <a:effectLst/>
              </a:rPr>
              <a:t>BeReal</a:t>
            </a:r>
            <a:r>
              <a:rPr lang="zh-TW" altLang="en-US" dirty="0">
                <a:effectLst/>
              </a:rPr>
              <a:t>」如何跟你玩真的吧？</a:t>
            </a:r>
          </a:p>
          <a:p>
            <a:br>
              <a:rPr lang="zh-TW" altLang="en-US" dirty="0">
                <a:effectLst/>
              </a:rPr>
            </a:br>
            <a:endParaRPr lang="zh-TW" altLang="en-US" dirty="0">
              <a:effectLst/>
            </a:endParaRPr>
          </a:p>
          <a:p>
            <a:r>
              <a:rPr lang="en-US" altLang="zh-TW" dirty="0" err="1">
                <a:effectLst/>
              </a:rPr>
              <a:t>BeReal</a:t>
            </a:r>
            <a:r>
              <a:rPr lang="zh-TW" altLang="en-US" dirty="0">
                <a:effectLst/>
              </a:rPr>
              <a:t>為何會受到歡迎呢？現今社群軟體多以視覺導向，網紅、網帥們急於炫耀、包裝自己，呈現不食人間煙火的美好生活，容易使人產生「社群焦慮」，</a:t>
            </a:r>
            <a:endParaRPr lang="en-US" altLang="zh-TW" dirty="0">
              <a:effectLst/>
            </a:endParaRPr>
          </a:p>
          <a:p>
            <a:r>
              <a:rPr lang="zh-TW" altLang="en-US" dirty="0">
                <a:effectLst/>
              </a:rPr>
              <a:t>強調主打真實、無包裝的社群軟體「</a:t>
            </a:r>
            <a:r>
              <a:rPr lang="en-US" altLang="zh-TW" dirty="0" err="1">
                <a:effectLst/>
              </a:rPr>
              <a:t>BeReal</a:t>
            </a:r>
            <a:r>
              <a:rPr lang="zh-TW" altLang="en-US" dirty="0">
                <a:effectLst/>
              </a:rPr>
              <a:t>」於 </a:t>
            </a:r>
            <a:r>
              <a:rPr lang="en-US" altLang="zh-TW" dirty="0">
                <a:effectLst/>
              </a:rPr>
              <a:t>2020 </a:t>
            </a:r>
            <a:r>
              <a:rPr lang="zh-TW" altLang="en-US" dirty="0">
                <a:effectLst/>
              </a:rPr>
              <a:t>年推出，爆紅最大關鍵在於它反其道而行，有別於經過後製、修圖的精美照片，</a:t>
            </a:r>
            <a:endParaRPr lang="en-US" altLang="zh-TW" dirty="0">
              <a:effectLst/>
            </a:endParaRPr>
          </a:p>
          <a:p>
            <a:r>
              <a:rPr lang="en-US" altLang="zh-TW" dirty="0">
                <a:effectLst/>
              </a:rPr>
              <a:t> </a:t>
            </a:r>
            <a:r>
              <a:rPr lang="en-US" altLang="zh-TW" dirty="0" err="1">
                <a:effectLst/>
              </a:rPr>
              <a:t>BeReal</a:t>
            </a:r>
            <a:r>
              <a:rPr lang="zh-TW" altLang="en-US" dirty="0">
                <a:effectLst/>
              </a:rPr>
              <a:t>主打不能修圖、沒有濾鏡，能捕捉使用者最真實的狀態，迅速成為崇尚自我的年輕用戶心頭喜，根據外媒報導，創下單週 </a:t>
            </a:r>
            <a:r>
              <a:rPr lang="en-US" altLang="zh-TW" dirty="0">
                <a:effectLst/>
              </a:rPr>
              <a:t>170 </a:t>
            </a:r>
            <a:r>
              <a:rPr lang="zh-TW" altLang="en-US" dirty="0">
                <a:effectLst/>
              </a:rPr>
              <a:t>萬人次下載，近期更獲得全美 </a:t>
            </a:r>
            <a:r>
              <a:rPr lang="en-US" altLang="zh-TW" dirty="0">
                <a:effectLst/>
              </a:rPr>
              <a:t>App Store </a:t>
            </a:r>
            <a:r>
              <a:rPr lang="zh-TW" altLang="en-US" dirty="0">
                <a:effectLst/>
              </a:rPr>
              <a:t>冠軍寶座。</a:t>
            </a:r>
            <a:endParaRPr lang="zh-TW" altLang="en-US" b="1" dirty="0">
              <a:latin typeface="Times New Roman" panose="02020603050405020304" pitchFamily="18" charset="0"/>
            </a:endParaRPr>
          </a:p>
        </p:txBody>
      </p:sp>
    </p:spTree>
    <p:extLst>
      <p:ext uri="{BB962C8B-B14F-4D97-AF65-F5344CB8AC3E}">
        <p14:creationId xmlns:p14="http://schemas.microsoft.com/office/powerpoint/2010/main" val="256086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5D57D83-904E-4CE1-A6B1-5764D6E39F3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D4849B28-5925-4AB9-B8C5-B52CCF05C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智慧化：包括</a:t>
            </a:r>
            <a:r>
              <a:rPr lang="en-US" altLang="zh-TW" sz="18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ChatGPT</a:t>
            </a:r>
            <a:r>
              <a:rPr lang="zh-TW" altLang="zh-TW" sz="18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之興起，如何引導學生善用高科技資訊工具，但又必須在學術倫理上對表象議題背後之論述、是非與正義有自我識別之自主力與客觀性。</a:t>
            </a:r>
            <a:endParaRPr lang="en-US" altLang="zh-TW" sz="18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平庸化：</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追求卓越與完美，在今日社會氛圍中漸趨「不務實」之標竿設定，主因為追求金字塔端之成就，已非今日普羅社會價值觀。自各國之政治變遷格局中，許多投機式與捷徑式之操作，實大大影響著年輕人對自我生涯規畫設定趨同趨平。</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350041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35</a:t>
            </a:fld>
            <a:endParaRPr lang="zh-TW" altLang="en-US"/>
          </a:p>
        </p:txBody>
      </p:sp>
    </p:spTree>
    <p:extLst>
      <p:ext uri="{BB962C8B-B14F-4D97-AF65-F5344CB8AC3E}">
        <p14:creationId xmlns:p14="http://schemas.microsoft.com/office/powerpoint/2010/main" val="2307239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473F884-A541-A8FE-4890-26F140A231AB}"/>
              </a:ext>
            </a:extLst>
          </p:cNvPr>
          <p:cNvSpPr>
            <a:spLocks noGrp="1" noRot="1" noChangeAspect="1" noChangeArrowheads="1" noTextEdit="1"/>
          </p:cNvSpPr>
          <p:nvPr>
            <p:ph type="sldImg"/>
          </p:nvPr>
        </p:nvSpPr>
        <p:spPr>
          <a:xfrm>
            <a:off x="569913" y="838200"/>
            <a:ext cx="5410200" cy="3044825"/>
          </a:xfrm>
          <a:ln/>
        </p:spPr>
      </p:sp>
      <p:sp>
        <p:nvSpPr>
          <p:cNvPr id="34819" name="Rectangle 3">
            <a:extLst>
              <a:ext uri="{FF2B5EF4-FFF2-40B4-BE49-F238E27FC236}">
                <a16:creationId xmlns:a16="http://schemas.microsoft.com/office/drawing/2014/main" id="{FA8BD35E-77F2-5EFD-1D6A-FFEE6B549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latin typeface="Times New Roman" panose="02020603050405020304" pitchFamily="18" charset="0"/>
              </a:rPr>
              <a:t>在中國大陸較廣泛的稱呼為即時電報，因為</a:t>
            </a:r>
            <a:r>
              <a:rPr lang="en-US" altLang="zh-TW" dirty="0">
                <a:latin typeface="Times New Roman" panose="02020603050405020304" pitchFamily="18" charset="0"/>
              </a:rPr>
              <a:t>Instagram</a:t>
            </a:r>
            <a:r>
              <a:rPr lang="zh-TW" altLang="en-US" dirty="0">
                <a:latin typeface="Times New Roman" panose="02020603050405020304" pitchFamily="18" charset="0"/>
              </a:rPr>
              <a:t>的名稱取自「即時」：</a:t>
            </a:r>
            <a:r>
              <a:rPr lang="en-US" altLang="zh-TW" dirty="0">
                <a:latin typeface="Times New Roman" panose="02020603050405020304" pitchFamily="18" charset="0"/>
              </a:rPr>
              <a:t>instant</a:t>
            </a:r>
            <a:r>
              <a:rPr lang="zh-TW" altLang="en-US" dirty="0">
                <a:latin typeface="Times New Roman" panose="02020603050405020304" pitchFamily="18" charset="0"/>
              </a:rPr>
              <a:t>）與「電報」（語：</a:t>
            </a:r>
            <a:r>
              <a:rPr lang="en-US" altLang="zh-TW" dirty="0">
                <a:latin typeface="Times New Roman" panose="02020603050405020304" pitchFamily="18" charset="0"/>
              </a:rPr>
              <a:t>telegram</a:t>
            </a:r>
            <a:r>
              <a:rPr lang="zh-TW" altLang="en-US" dirty="0">
                <a:latin typeface="Times New Roman" panose="02020603050405020304" pitchFamily="18" charset="0"/>
              </a:rPr>
              <a:t>）兩個單字的結合。創始人聲稱靈感來自於即時成像相機，且認為人與人之間的相片分享「就像用電線傳遞電報訊息」，</a:t>
            </a:r>
            <a:endParaRPr lang="en-US" altLang="zh-TW" dirty="0">
              <a:latin typeface="Times New Roman" panose="02020603050405020304" pitchFamily="18" charset="0"/>
            </a:endParaRPr>
          </a:p>
          <a:p>
            <a:r>
              <a:rPr lang="en-US" altLang="zh-TW" dirty="0">
                <a:solidFill>
                  <a:srgbClr val="202122"/>
                </a:solidFill>
                <a:latin typeface="Arial" panose="020B0604020202020204" pitchFamily="34" charset="0"/>
              </a:rPr>
              <a:t>2020</a:t>
            </a:r>
            <a:r>
              <a:rPr lang="zh-TW" altLang="en-US" dirty="0">
                <a:solidFill>
                  <a:srgbClr val="202122"/>
                </a:solidFill>
                <a:latin typeface="Arial" panose="020B0604020202020204" pitchFamily="34" charset="0"/>
              </a:rPr>
              <a:t>年</a:t>
            </a:r>
            <a:r>
              <a:rPr lang="en-US" altLang="zh-TW" dirty="0">
                <a:solidFill>
                  <a:srgbClr val="202122"/>
                </a:solidFill>
                <a:latin typeface="Arial" panose="020B0604020202020204" pitchFamily="34" charset="0"/>
              </a:rPr>
              <a:t>8</a:t>
            </a:r>
            <a:r>
              <a:rPr lang="zh-TW" altLang="en-US" dirty="0">
                <a:solidFill>
                  <a:srgbClr val="202122"/>
                </a:solidFill>
                <a:latin typeface="Arial" panose="020B0604020202020204" pitchFamily="34" charset="0"/>
              </a:rPr>
              <a:t>月，推出</a:t>
            </a:r>
            <a:r>
              <a:rPr lang="en-US" altLang="zh-TW" dirty="0">
                <a:solidFill>
                  <a:srgbClr val="202122"/>
                </a:solidFill>
                <a:latin typeface="Arial" panose="020B0604020202020204" pitchFamily="34" charset="0"/>
              </a:rPr>
              <a:t>Instagram Reels</a:t>
            </a:r>
            <a:r>
              <a:rPr lang="zh-TW" altLang="en-US" dirty="0">
                <a:solidFill>
                  <a:srgbClr val="202122"/>
                </a:solidFill>
                <a:latin typeface="Arial" panose="020B0604020202020204" pitchFamily="34" charset="0"/>
              </a:rPr>
              <a:t>（連續短片）功能搶攻短影片市場。現在使用者可以在</a:t>
            </a:r>
            <a:r>
              <a:rPr lang="en-US" altLang="zh-TW" dirty="0">
                <a:solidFill>
                  <a:srgbClr val="202122"/>
                </a:solidFill>
                <a:latin typeface="Arial" panose="020B0604020202020204" pitchFamily="34" charset="0"/>
              </a:rPr>
              <a:t>Instagram</a:t>
            </a:r>
            <a:r>
              <a:rPr lang="zh-TW" altLang="en-US" dirty="0">
                <a:solidFill>
                  <a:srgbClr val="202122"/>
                </a:solidFill>
                <a:latin typeface="Arial" panose="020B0604020202020204" pitchFamily="34" charset="0"/>
              </a:rPr>
              <a:t>上直接拍攝、編輯和發佈</a:t>
            </a:r>
            <a:r>
              <a:rPr lang="en-US" altLang="zh-TW" dirty="0">
                <a:solidFill>
                  <a:srgbClr val="202122"/>
                </a:solidFill>
                <a:latin typeface="Arial" panose="020B0604020202020204" pitchFamily="34" charset="0"/>
              </a:rPr>
              <a:t>15</a:t>
            </a:r>
            <a:r>
              <a:rPr lang="zh-TW" altLang="en-US" dirty="0">
                <a:solidFill>
                  <a:srgbClr val="202122"/>
                </a:solidFill>
                <a:latin typeface="Arial" panose="020B0604020202020204" pitchFamily="34" charset="0"/>
              </a:rPr>
              <a:t>秒長的影片。其功能與抖音相似</a:t>
            </a:r>
            <a:r>
              <a:rPr lang="en-US" altLang="zh-TW" baseline="30000" dirty="0">
                <a:solidFill>
                  <a:srgbClr val="0645AD"/>
                </a:solidFill>
                <a:latin typeface="Arial" panose="020B0604020202020204" pitchFamily="34" charset="0"/>
                <a:hlinkClick r:id="rId3"/>
              </a:rPr>
              <a:t>]</a:t>
            </a:r>
            <a:r>
              <a:rPr lang="zh-TW" altLang="en-US" dirty="0">
                <a:solidFill>
                  <a:srgbClr val="202122"/>
                </a:solidFill>
                <a:latin typeface="Arial" panose="020B0604020202020204" pitchFamily="34" charset="0"/>
              </a:rPr>
              <a:t>。</a:t>
            </a:r>
            <a:r>
              <a:rPr lang="zh-TW" altLang="en-US" dirty="0">
                <a:solidFill>
                  <a:srgbClr val="252525"/>
                </a:solidFill>
                <a:latin typeface="Noto Sans TC"/>
              </a:rPr>
              <a:t>「</a:t>
            </a:r>
            <a:r>
              <a:rPr lang="en-US" altLang="zh-TW" dirty="0">
                <a:solidFill>
                  <a:srgbClr val="252525"/>
                </a:solidFill>
                <a:latin typeface="Noto Sans TC"/>
              </a:rPr>
              <a:t>self</a:t>
            </a:r>
            <a:r>
              <a:rPr lang="zh-TW" altLang="en-US" dirty="0">
                <a:solidFill>
                  <a:srgbClr val="252525"/>
                </a:solidFill>
                <a:latin typeface="Noto Sans TC"/>
              </a:rPr>
              <a:t>」</a:t>
            </a:r>
            <a:r>
              <a:rPr lang="en-US" altLang="zh-TW" dirty="0">
                <a:solidFill>
                  <a:srgbClr val="252525"/>
                </a:solidFill>
                <a:latin typeface="Noto Sans TC"/>
              </a:rPr>
              <a:t>+</a:t>
            </a:r>
            <a:r>
              <a:rPr lang="zh-TW" altLang="en-US" dirty="0">
                <a:solidFill>
                  <a:srgbClr val="252525"/>
                </a:solidFill>
                <a:latin typeface="Noto Sans TC"/>
              </a:rPr>
              <a:t>「</a:t>
            </a:r>
            <a:r>
              <a:rPr lang="en-US" altLang="zh-TW" dirty="0">
                <a:solidFill>
                  <a:srgbClr val="252525"/>
                </a:solidFill>
                <a:latin typeface="Noto Sans TC"/>
              </a:rPr>
              <a:t>-</a:t>
            </a:r>
            <a:r>
              <a:rPr lang="en-US" altLang="zh-TW" dirty="0" err="1">
                <a:solidFill>
                  <a:srgbClr val="252525"/>
                </a:solidFill>
                <a:latin typeface="Noto Sans TC"/>
              </a:rPr>
              <a:t>ie</a:t>
            </a:r>
            <a:r>
              <a:rPr lang="zh-TW" altLang="en-US" dirty="0">
                <a:solidFill>
                  <a:srgbClr val="252525"/>
                </a:solidFill>
                <a:latin typeface="Noto Sans TC"/>
              </a:rPr>
              <a:t>」澳洲這個英語系國家特別習慣用「</a:t>
            </a:r>
            <a:r>
              <a:rPr lang="en-US" altLang="zh-TW" dirty="0">
                <a:solidFill>
                  <a:srgbClr val="252525"/>
                </a:solidFill>
                <a:latin typeface="Noto Sans TC"/>
              </a:rPr>
              <a:t>-</a:t>
            </a:r>
            <a:r>
              <a:rPr lang="en-US" altLang="zh-TW" dirty="0" err="1">
                <a:solidFill>
                  <a:srgbClr val="252525"/>
                </a:solidFill>
                <a:latin typeface="Noto Sans TC"/>
              </a:rPr>
              <a:t>ie</a:t>
            </a:r>
            <a:r>
              <a:rPr lang="zh-TW" altLang="en-US" dirty="0">
                <a:solidFill>
                  <a:srgbClr val="252525"/>
                </a:solidFill>
                <a:latin typeface="Noto Sans TC"/>
              </a:rPr>
              <a:t>」當字尾</a:t>
            </a:r>
            <a:endParaRPr lang="zh-TW" altLang="en-US" dirty="0">
              <a:solidFill>
                <a:srgbClr val="202122"/>
              </a:solidFill>
              <a:latin typeface="Arial" panose="020B0604020202020204" pitchFamily="34" charset="0"/>
            </a:endParaRPr>
          </a:p>
          <a:p>
            <a:br>
              <a:rPr lang="zh-TW" altLang="en-US" dirty="0">
                <a:latin typeface="Times New Roman" panose="02020603050405020304" pitchFamily="18" charset="0"/>
              </a:rPr>
            </a:br>
            <a:r>
              <a:rPr lang="ja-JP" altLang="en-US" b="0" i="0" dirty="0">
                <a:solidFill>
                  <a:srgbClr val="4D5156"/>
                </a:solidFill>
                <a:effectLst/>
                <a:latin typeface="arial" panose="020B0604020202020204" pitchFamily="34" charset="0"/>
              </a:rPr>
              <a:t>くさまやよい</a:t>
            </a:r>
            <a:endParaRPr lang="en-US" altLang="ja-JP" b="0" i="0" dirty="0">
              <a:solidFill>
                <a:srgbClr val="4D5156"/>
              </a:solidFill>
              <a:effectLst/>
              <a:latin typeface="arial" panose="020B0604020202020204" pitchFamily="34" charset="0"/>
            </a:endParaRPr>
          </a:p>
          <a:p>
            <a:endParaRPr lang="en-US" altLang="zh-TW" b="0" i="0" dirty="0">
              <a:solidFill>
                <a:srgbClr val="4D5156"/>
              </a:solidFill>
              <a:effectLst/>
              <a:latin typeface="arial" panose="020B0604020202020204" pitchFamily="34" charset="0"/>
            </a:endParaRPr>
          </a:p>
          <a:p>
            <a:r>
              <a:rPr lang="en-US" altLang="zh-TW" b="0" i="0" dirty="0">
                <a:solidFill>
                  <a:srgbClr val="555555"/>
                </a:solidFill>
                <a:effectLst/>
                <a:latin typeface="Georgia" panose="02040502050405020303" pitchFamily="18" charset="0"/>
              </a:rPr>
              <a:t>"photograph taken by pointing the camera at oneself," by 2005, said to be in use by 2002, from </a:t>
            </a:r>
            <a:r>
              <a:rPr lang="en-US" altLang="zh-TW" b="1" i="0" dirty="0">
                <a:solidFill>
                  <a:srgbClr val="83001D"/>
                </a:solidFill>
                <a:effectLst/>
                <a:latin typeface="Georgia" panose="02040502050405020303" pitchFamily="18" charset="0"/>
                <a:hlinkClick r:id="rId4" tooltip="Etymology, meaning and definition of self "/>
              </a:rPr>
              <a:t>self</a:t>
            </a:r>
            <a:r>
              <a:rPr lang="en-US" altLang="zh-TW" b="0" i="0" dirty="0">
                <a:solidFill>
                  <a:srgbClr val="555555"/>
                </a:solidFill>
                <a:effectLst/>
                <a:latin typeface="Georgia" panose="02040502050405020303" pitchFamily="18" charset="0"/>
              </a:rPr>
              <a:t> + </a:t>
            </a:r>
            <a:r>
              <a:rPr lang="en-US" altLang="zh-TW" b="1" i="0" dirty="0">
                <a:solidFill>
                  <a:srgbClr val="83001D"/>
                </a:solidFill>
                <a:effectLst/>
                <a:latin typeface="Georgia" panose="02040502050405020303" pitchFamily="18" charset="0"/>
                <a:hlinkClick r:id="rId5" tooltip="Etymology, meaning and definition of -ie "/>
              </a:rPr>
              <a:t>-</a:t>
            </a:r>
            <a:r>
              <a:rPr lang="en-US" altLang="zh-TW" b="1" i="0" dirty="0" err="1">
                <a:solidFill>
                  <a:srgbClr val="83001D"/>
                </a:solidFill>
                <a:effectLst/>
                <a:latin typeface="Georgia" panose="02040502050405020303" pitchFamily="18" charset="0"/>
                <a:hlinkClick r:id="rId5" tooltip="Etymology, meaning and definition of -ie "/>
              </a:rPr>
              <a:t>ie</a:t>
            </a:r>
            <a:r>
              <a:rPr lang="en-US" altLang="zh-TW" b="0" i="0" dirty="0">
                <a:solidFill>
                  <a:srgbClr val="555555"/>
                </a:solidFill>
                <a:effectLst/>
                <a:latin typeface="Georgia" panose="02040502050405020303" pitchFamily="18" charset="0"/>
              </a:rPr>
              <a:t>.</a:t>
            </a:r>
            <a:endParaRPr lang="zh-TW" altLang="en-US"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F55F8DCD-EE5F-EA07-52A7-89A26F7EA35C}"/>
              </a:ext>
            </a:extLst>
          </p:cNvPr>
          <p:cNvSpPr>
            <a:spLocks noGrp="1" noRot="1" noChangeAspect="1" noChangeArrowheads="1" noTextEdit="1"/>
          </p:cNvSpPr>
          <p:nvPr>
            <p:ph type="sldImg"/>
          </p:nvPr>
        </p:nvSpPr>
        <p:spPr>
          <a:xfrm>
            <a:off x="569913" y="838200"/>
            <a:ext cx="5410200" cy="3044825"/>
          </a:xfrm>
          <a:ln/>
        </p:spPr>
      </p:sp>
      <p:sp>
        <p:nvSpPr>
          <p:cNvPr id="36867" name="Rectangle 3">
            <a:extLst>
              <a:ext uri="{FF2B5EF4-FFF2-40B4-BE49-F238E27FC236}">
                <a16:creationId xmlns:a16="http://schemas.microsoft.com/office/drawing/2014/main" id="{D0E6BB01-6BEE-6EF4-793A-F71A7E27E3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8F3D7B1-B2B2-3150-18E6-6E6EE575F494}"/>
              </a:ext>
            </a:extLst>
          </p:cNvPr>
          <p:cNvSpPr>
            <a:spLocks noGrp="1" noRot="1" noChangeAspect="1" noChangeArrowheads="1" noTextEdit="1"/>
          </p:cNvSpPr>
          <p:nvPr>
            <p:ph type="sldImg"/>
          </p:nvPr>
        </p:nvSpPr>
        <p:spPr>
          <a:xfrm>
            <a:off x="569913" y="838200"/>
            <a:ext cx="5410200" cy="3044825"/>
          </a:xfrm>
          <a:ln/>
        </p:spPr>
      </p:sp>
      <p:sp>
        <p:nvSpPr>
          <p:cNvPr id="38915" name="Rectangle 3">
            <a:extLst>
              <a:ext uri="{FF2B5EF4-FFF2-40B4-BE49-F238E27FC236}">
                <a16:creationId xmlns:a16="http://schemas.microsoft.com/office/drawing/2014/main" id="{AEEEF641-9DE7-CB34-CC8F-092EAFFA3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zh-TW" sz="1200" b="1" dirty="0">
                <a:solidFill>
                  <a:schemeClr val="bg1"/>
                </a:solidFill>
                <a:latin typeface="Tahoma" panose="020B0604030504040204" pitchFamily="34" charset="0"/>
                <a:ea typeface="新細明體" panose="02020500000000000000" pitchFamily="18" charset="-120"/>
              </a:rPr>
              <a:t>「職場でのハイヒール強制なくして」 </a:t>
            </a:r>
            <a:r>
              <a:rPr lang="zh-TW" altLang="en-US" sz="1200" b="1" dirty="0">
                <a:solidFill>
                  <a:schemeClr val="bg1"/>
                </a:solidFill>
                <a:latin typeface="Tahoma" panose="020B0604030504040204" pitchFamily="34" charset="0"/>
                <a:ea typeface="新細明體" panose="02020500000000000000" pitchFamily="18" charset="-120"/>
              </a:rPr>
              <a:t>  </a:t>
            </a:r>
            <a:r>
              <a:rPr lang="en-US" altLang="zh-TW" sz="1200" b="1" dirty="0">
                <a:solidFill>
                  <a:schemeClr val="bg1"/>
                </a:solidFill>
                <a:latin typeface="Tahoma" panose="020B0604030504040204" pitchFamily="34" charset="0"/>
                <a:ea typeface="新細明體" panose="02020500000000000000" pitchFamily="18" charset="-120"/>
              </a:rPr>
              <a:t>(No more forcing people to wear high heels at work.”</a:t>
            </a:r>
            <a:r>
              <a:rPr lang="zh-TW" altLang="en-US" sz="1200" b="1" dirty="0">
                <a:solidFill>
                  <a:schemeClr val="bg1"/>
                </a:solidFill>
                <a:latin typeface="Tahoma" panose="020B0604030504040204" pitchFamily="34" charset="0"/>
                <a:ea typeface="新細明體" panose="02020500000000000000" pitchFamily="18" charset="-120"/>
              </a:rPr>
              <a:t>  </a:t>
            </a:r>
            <a:endParaRPr lang="en-US" altLang="zh-TW" sz="1200" b="1" dirty="0">
              <a:solidFill>
                <a:schemeClr val="bg1"/>
              </a:solidFill>
              <a:latin typeface="Tahoma" panose="020B0604030504040204" pitchFamily="34" charset="0"/>
              <a:ea typeface="新細明體" panose="02020500000000000000" pitchFamily="18" charset="-120"/>
            </a:endParaRPr>
          </a:p>
          <a:p>
            <a:endParaRPr lang="en-US" altLang="zh-TW" sz="1200" b="1" dirty="0">
              <a:solidFill>
                <a:schemeClr val="bg1"/>
              </a:solidFill>
              <a:latin typeface="Tahoma" panose="020B0604030504040204" pitchFamily="34" charset="0"/>
              <a:ea typeface="新細明體" panose="02020500000000000000" pitchFamily="18" charset="-120"/>
            </a:endParaRPr>
          </a:p>
          <a:p>
            <a:r>
              <a:rPr lang="zh-TW" altLang="zh-TW" sz="1800" b="1" dirty="0">
                <a:effectLst/>
                <a:latin typeface="Calibri" panose="020F0502020204030204" pitchFamily="34" charset="0"/>
                <a:ea typeface="新細明體" panose="02020500000000000000" pitchFamily="18" charset="-120"/>
                <a:cs typeface="Mangal" panose="02040503050203030202" pitchFamily="18" charset="0"/>
              </a:rPr>
              <a:t>職場</a:t>
            </a:r>
            <a:r>
              <a:rPr lang="zh-TW" altLang="zh-TW" sz="1800" dirty="0">
                <a:solidFill>
                  <a:srgbClr val="454545"/>
                </a:solidFill>
                <a:effectLst/>
                <a:highlight>
                  <a:srgbClr val="FFFF00"/>
                </a:highlight>
                <a:latin typeface="Helvetica" panose="020B0604020202020204" pitchFamily="34" charset="0"/>
                <a:ea typeface="新細明體" panose="02020500000000000000" pitchFamily="18" charset="-120"/>
                <a:cs typeface="Helvetica" panose="020B0604020202020204" pitchFamily="34" charset="0"/>
              </a:rPr>
              <a:t>しょくば</a:t>
            </a:r>
            <a:r>
              <a:rPr lang="zh-TW" altLang="zh-TW" sz="1800" dirty="0">
                <a:solidFill>
                  <a:srgbClr val="454545"/>
                </a:solidFill>
                <a:effectLst/>
                <a:ea typeface="Helvetica" panose="020B0604020202020204" pitchFamily="34" charset="0"/>
              </a:rPr>
              <a:t> </a:t>
            </a:r>
            <a:r>
              <a:rPr lang="en-US" altLang="zh-TW" sz="1800" dirty="0">
                <a:solidFill>
                  <a:srgbClr val="454545"/>
                </a:solidFill>
                <a:effectLst/>
                <a:ea typeface="Helvetica" panose="020B0604020202020204" pitchFamily="34" charset="0"/>
              </a:rPr>
              <a:t>; </a:t>
            </a:r>
            <a:r>
              <a:rPr lang="zh-TW" altLang="zh-TW" sz="1800" b="1" dirty="0">
                <a:effectLst/>
                <a:latin typeface="Calibri" panose="020F0502020204030204" pitchFamily="34" charset="0"/>
                <a:ea typeface="新細明體" panose="02020500000000000000" pitchFamily="18" charset="-120"/>
                <a:cs typeface="Mangal" panose="02040503050203030202" pitchFamily="18" charset="0"/>
              </a:rPr>
              <a:t>強制</a:t>
            </a:r>
            <a:r>
              <a:rPr lang="zh-TW" altLang="zh-TW" sz="1800" i="0" dirty="0">
                <a:solidFill>
                  <a:srgbClr val="EA4335"/>
                </a:solidFill>
                <a:effectLst/>
                <a:ea typeface="Arial" panose="020B0604020202020204" pitchFamily="34" charset="0"/>
              </a:rPr>
              <a:t> </a:t>
            </a:r>
            <a:r>
              <a:rPr lang="zh-TW" altLang="zh-TW" sz="1800" dirty="0">
                <a:solidFill>
                  <a:srgbClr val="4D5156"/>
                </a:solidFill>
                <a:effectLst/>
                <a:latin typeface="Arial" panose="020B0604020202020204" pitchFamily="34" charset="0"/>
                <a:ea typeface="新細明體" panose="02020500000000000000" pitchFamily="18" charset="-120"/>
                <a:cs typeface="Arial" panose="020B0604020202020204" pitchFamily="34" charset="0"/>
              </a:rPr>
              <a:t>きょうせい</a:t>
            </a:r>
            <a:endParaRPr lang="en-US" altLang="zh-TW" sz="1800" dirty="0">
              <a:solidFill>
                <a:srgbClr val="4D5156"/>
              </a:solidFill>
              <a:effectLst/>
              <a:latin typeface="Arial" panose="020B0604020202020204" pitchFamily="34" charset="0"/>
              <a:ea typeface="新細明體" panose="02020500000000000000" pitchFamily="18" charset="-120"/>
              <a:cs typeface="Arial" panose="020B0604020202020204" pitchFamily="34" charset="0"/>
            </a:endParaRPr>
          </a:p>
          <a:p>
            <a:r>
              <a:rPr lang="zh-TW" altLang="en-US" sz="1200" b="0" i="0" kern="1200" dirty="0">
                <a:solidFill>
                  <a:schemeClr val="tx1"/>
                </a:solidFill>
                <a:effectLst/>
                <a:latin typeface="+mn-lt"/>
                <a:ea typeface="+mn-ea"/>
                <a:cs typeface="+mn-cs"/>
              </a:rPr>
              <a:t>厚生勞動大臣根本匠周三在眾議院委員會議上回應稱，社會普遍認為女性在職場穿高跟鞋「有必要而恰當」，在「符合社會觀念與業務所需的範圍內」並無不妥，但若僱主在非必要情况下強制女職員穿高跟鞋，例如女職員足部已受傷的情况下，則可被視為職權騷擾。</a:t>
            </a:r>
            <a:endParaRPr lang="zh-TW" altLang="en-US" dirty="0">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8F3D7B1-B2B2-3150-18E6-6E6EE575F494}"/>
              </a:ext>
            </a:extLst>
          </p:cNvPr>
          <p:cNvSpPr>
            <a:spLocks noGrp="1" noRot="1" noChangeAspect="1" noChangeArrowheads="1" noTextEdit="1"/>
          </p:cNvSpPr>
          <p:nvPr>
            <p:ph type="sldImg"/>
          </p:nvPr>
        </p:nvSpPr>
        <p:spPr>
          <a:xfrm>
            <a:off x="569913" y="838200"/>
            <a:ext cx="5410200" cy="3044825"/>
          </a:xfrm>
          <a:ln/>
        </p:spPr>
      </p:sp>
      <p:sp>
        <p:nvSpPr>
          <p:cNvPr id="38915" name="Rectangle 3">
            <a:extLst>
              <a:ext uri="{FF2B5EF4-FFF2-40B4-BE49-F238E27FC236}">
                <a16:creationId xmlns:a16="http://schemas.microsoft.com/office/drawing/2014/main" id="{AEEEF641-9DE7-CB34-CC8F-092EAFFA3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1390097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8F3D7B1-B2B2-3150-18E6-6E6EE575F494}"/>
              </a:ext>
            </a:extLst>
          </p:cNvPr>
          <p:cNvSpPr>
            <a:spLocks noGrp="1" noRot="1" noChangeAspect="1" noChangeArrowheads="1" noTextEdit="1"/>
          </p:cNvSpPr>
          <p:nvPr>
            <p:ph type="sldImg"/>
          </p:nvPr>
        </p:nvSpPr>
        <p:spPr>
          <a:xfrm>
            <a:off x="569913" y="838200"/>
            <a:ext cx="5410200" cy="3044825"/>
          </a:xfrm>
          <a:ln/>
        </p:spPr>
      </p:sp>
      <p:sp>
        <p:nvSpPr>
          <p:cNvPr id="38915" name="Rectangle 3">
            <a:extLst>
              <a:ext uri="{FF2B5EF4-FFF2-40B4-BE49-F238E27FC236}">
                <a16:creationId xmlns:a16="http://schemas.microsoft.com/office/drawing/2014/main" id="{AEEEF641-9DE7-CB34-CC8F-092EAFFA3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除了 </a:t>
            </a:r>
            <a:r>
              <a:rPr lang="en-US" altLang="zh-TW" dirty="0"/>
              <a:t>#MeToo </a:t>
            </a:r>
            <a:r>
              <a:rPr lang="zh-TW" altLang="en-US" dirty="0"/>
              <a:t>這個全球性的社會運動 </a:t>
            </a:r>
            <a:r>
              <a:rPr lang="en-US" altLang="zh-TW" dirty="0"/>
              <a:t>hashtag </a:t>
            </a:r>
            <a:r>
              <a:rPr lang="zh-TW" altLang="en-US" dirty="0"/>
              <a:t>之外，還有許多著名的 </a:t>
            </a:r>
            <a:r>
              <a:rPr lang="en-US" altLang="zh-TW" dirty="0"/>
              <a:t>hashtag </a:t>
            </a:r>
            <a:r>
              <a:rPr lang="zh-TW" altLang="en-US" dirty="0"/>
              <a:t>被用來推動社會議題和倡導變革。以下是一些與社會運動、性別平等、種族正義等相關的知名 </a:t>
            </a:r>
            <a:r>
              <a:rPr lang="en-US" altLang="zh-TW" dirty="0"/>
              <a:t>hashtag</a:t>
            </a:r>
            <a:r>
              <a:rPr lang="zh-TW" altLang="en-US" dirty="0"/>
              <a:t>：</a:t>
            </a:r>
            <a:endParaRPr lang="en-US" altLang="zh-TW" dirty="0"/>
          </a:p>
          <a:p>
            <a:r>
              <a:rPr lang="en-US" altLang="zh-TW" b="1" dirty="0"/>
              <a:t>#BlackLivesMatter</a:t>
            </a:r>
          </a:p>
          <a:p>
            <a:pPr>
              <a:buFont typeface="Arial" panose="020B0604020202020204" pitchFamily="34" charset="0"/>
              <a:buChar char="•"/>
            </a:pPr>
            <a:r>
              <a:rPr lang="zh-TW" altLang="en-US" dirty="0"/>
              <a:t>源自美國，</a:t>
            </a:r>
            <a:r>
              <a:rPr lang="en-US" altLang="zh-TW" dirty="0"/>
              <a:t>2013</a:t>
            </a:r>
            <a:r>
              <a:rPr lang="zh-TW" altLang="en-US" dirty="0"/>
              <a:t>年開始流行，強調抗議針對非裔美國人的警察暴力和系統性種族歧視，隨後成為全球範圍內的種族正義運動。</a:t>
            </a:r>
          </a:p>
          <a:p>
            <a:endParaRPr lang="en-US" altLang="zh-TW" dirty="0">
              <a:latin typeface="Times New Roman" panose="02020603050405020304" pitchFamily="18" charset="0"/>
            </a:endParaRPr>
          </a:p>
          <a:p>
            <a:r>
              <a:rPr lang="en-US" altLang="zh-TW" b="1" dirty="0"/>
              <a:t>#FridaysForFuture</a:t>
            </a:r>
          </a:p>
          <a:p>
            <a:pPr>
              <a:buFont typeface="Arial" panose="020B0604020202020204" pitchFamily="34" charset="0"/>
              <a:buChar char="•"/>
            </a:pPr>
            <a:r>
              <a:rPr lang="zh-TW" altLang="en-US" dirty="0"/>
              <a:t>由環保活動家 </a:t>
            </a:r>
            <a:r>
              <a:rPr lang="en-US" altLang="zh-TW" dirty="0"/>
              <a:t>Greta Thunberg </a:t>
            </a:r>
            <a:r>
              <a:rPr lang="zh-TW" altLang="en-US" dirty="0"/>
              <a:t>發起，鼓勵年輕人和全球公眾在週五走上街頭，呼籲各國政府采取緊急措施應對氣候變化。</a:t>
            </a:r>
            <a:endParaRPr lang="en-US" altLang="zh-TW" dirty="0"/>
          </a:p>
          <a:p>
            <a:pPr>
              <a:buFont typeface="Arial" panose="020B0604020202020204" pitchFamily="34" charset="0"/>
              <a:buNone/>
            </a:pPr>
            <a:endParaRPr lang="en-US" altLang="zh-TW"/>
          </a:p>
          <a:p>
            <a:pPr>
              <a:buFont typeface="Arial" panose="020B0604020202020204" pitchFamily="34" charset="0"/>
              <a:buNone/>
            </a:pPr>
            <a:r>
              <a:rPr lang="zh-TW" altLang="en-US"/>
              <a:t>這些社會運動並未「事過境遷」，而是以不同形式延續。許多運動從社交媒體的話題轉向法律、政策和文化層面的長期變革。有些運動可能不再如初期那樣引起全球性高潮，但它們的理念和目標依然在推動著持續的社會進步。</a:t>
            </a:r>
            <a:endParaRPr lang="zh-TW" altLang="en-US" dirty="0"/>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3569553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8F3D7B1-B2B2-3150-18E6-6E6EE575F494}"/>
              </a:ext>
            </a:extLst>
          </p:cNvPr>
          <p:cNvSpPr>
            <a:spLocks noGrp="1" noRot="1" noChangeAspect="1" noChangeArrowheads="1" noTextEdit="1"/>
          </p:cNvSpPr>
          <p:nvPr>
            <p:ph type="sldImg"/>
          </p:nvPr>
        </p:nvSpPr>
        <p:spPr>
          <a:xfrm>
            <a:off x="569913" y="838200"/>
            <a:ext cx="5410200" cy="3044825"/>
          </a:xfrm>
          <a:ln/>
        </p:spPr>
      </p:sp>
      <p:sp>
        <p:nvSpPr>
          <p:cNvPr id="38915" name="Rectangle 3">
            <a:extLst>
              <a:ext uri="{FF2B5EF4-FFF2-40B4-BE49-F238E27FC236}">
                <a16:creationId xmlns:a16="http://schemas.microsoft.com/office/drawing/2014/main" id="{AEEEF641-9DE7-CB34-CC8F-092EAFFA3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揭示根本原因：性別濾鏡意味著媒體在報導時需要考慮性別因素，並探究問題背後的成因，而不僅僅是表面現象。</a:t>
            </a:r>
            <a:endPar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通過分析和理解性別在特定事件中的角色，媒體可以揭示出為什麼性別暴力或歧視會發生，以及這種情況如何被社會結構、文化規範和權力不平等所維繫。</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1121555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CD9C9-CF4D-D6CC-3A70-BD9F7E9391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7C78E63-A1B7-4B83-A34C-6D5E6C915E7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38C94FF-20A3-87EA-A925-E5FBF68070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南韓男團</a:t>
            </a:r>
            <a:r>
              <a:rPr lang="en-US" altLang="zh-TW" sz="1200" kern="1200" dirty="0">
                <a:solidFill>
                  <a:schemeClr val="tx1"/>
                </a:solidFill>
                <a:effectLst/>
                <a:latin typeface="+mn-lt"/>
                <a:ea typeface="+mn-ea"/>
                <a:cs typeface="+mn-cs"/>
              </a:rPr>
              <a:t>BTS </a:t>
            </a:r>
            <a:r>
              <a:rPr lang="zh-TW" altLang="zh-TW" sz="1200" kern="1200" dirty="0">
                <a:solidFill>
                  <a:schemeClr val="tx1"/>
                </a:solidFill>
                <a:effectLst/>
                <a:latin typeface="+mn-lt"/>
                <a:ea typeface="+mn-ea"/>
                <a:cs typeface="+mn-cs"/>
              </a:rPr>
              <a:t>成員</a:t>
            </a:r>
            <a:r>
              <a:rPr lang="en-US" altLang="zh-TW" sz="1200" kern="1200" dirty="0">
                <a:solidFill>
                  <a:schemeClr val="tx1"/>
                </a:solidFill>
                <a:effectLst/>
                <a:latin typeface="+mn-lt"/>
                <a:ea typeface="+mn-ea"/>
                <a:cs typeface="+mn-cs"/>
              </a:rPr>
              <a:t>j-hope</a:t>
            </a:r>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IG</a:t>
            </a:r>
            <a:r>
              <a:rPr lang="zh-TW" altLang="zh-TW" sz="1200" kern="1200" dirty="0">
                <a:solidFill>
                  <a:schemeClr val="tx1"/>
                </a:solidFill>
                <a:effectLst/>
                <a:latin typeface="+mn-lt"/>
                <a:ea typeface="+mn-ea"/>
                <a:cs typeface="+mn-cs"/>
              </a:rPr>
              <a:t>上秀出台灣街景，也不是台北一</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一大樓的信義計畫區，而是密密麻麻的舊樓房。</a:t>
            </a:r>
          </a:p>
          <a:p>
            <a:endParaRPr lang="zh-TW" altLang="en-US" dirty="0"/>
          </a:p>
        </p:txBody>
      </p:sp>
      <p:sp>
        <p:nvSpPr>
          <p:cNvPr id="4" name="投影片編號版面配置區 3">
            <a:extLst>
              <a:ext uri="{FF2B5EF4-FFF2-40B4-BE49-F238E27FC236}">
                <a16:creationId xmlns:a16="http://schemas.microsoft.com/office/drawing/2014/main" id="{AC2FF1CD-CA20-7EC9-D7BF-BF820E8057EE}"/>
              </a:ext>
            </a:extLst>
          </p:cNvPr>
          <p:cNvSpPr>
            <a:spLocks noGrp="1"/>
          </p:cNvSpPr>
          <p:nvPr>
            <p:ph type="sldNum" sz="quarter" idx="5"/>
          </p:nvPr>
        </p:nvSpPr>
        <p:spPr/>
        <p:txBody>
          <a:bodyPr/>
          <a:lstStyle/>
          <a:p>
            <a:fld id="{F18A0BFF-6330-4569-975E-B50BF169FA45}" type="slidenum">
              <a:rPr lang="zh-TW" altLang="en-US" smtClean="0"/>
              <a:t>42</a:t>
            </a:fld>
            <a:endParaRPr lang="zh-TW" altLang="en-US"/>
          </a:p>
        </p:txBody>
      </p:sp>
    </p:spTree>
    <p:extLst>
      <p:ext uri="{BB962C8B-B14F-4D97-AF65-F5344CB8AC3E}">
        <p14:creationId xmlns:p14="http://schemas.microsoft.com/office/powerpoint/2010/main" val="1872619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A7981-FEA8-239C-7CBA-4ECB2B2EA24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0192F5A-0D5B-FE1B-4F05-634BF3AC255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7E1A4E3-5B97-A3E8-2E66-CB49EA074B0D}"/>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CC72C6F-C9A8-A478-1471-928D38BFF11B}"/>
              </a:ext>
            </a:extLst>
          </p:cNvPr>
          <p:cNvSpPr>
            <a:spLocks noGrp="1"/>
          </p:cNvSpPr>
          <p:nvPr>
            <p:ph type="sldNum" sz="quarter" idx="5"/>
          </p:nvPr>
        </p:nvSpPr>
        <p:spPr/>
        <p:txBody>
          <a:bodyPr/>
          <a:lstStyle/>
          <a:p>
            <a:fld id="{F18A0BFF-6330-4569-975E-B50BF169FA45}" type="slidenum">
              <a:rPr lang="zh-TW" altLang="en-US" smtClean="0"/>
              <a:t>43</a:t>
            </a:fld>
            <a:endParaRPr lang="zh-TW" altLang="en-US"/>
          </a:p>
        </p:txBody>
      </p:sp>
    </p:spTree>
    <p:extLst>
      <p:ext uri="{BB962C8B-B14F-4D97-AF65-F5344CB8AC3E}">
        <p14:creationId xmlns:p14="http://schemas.microsoft.com/office/powerpoint/2010/main" val="938319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7A22D761-9E30-28EE-EB1C-455DB56CA4C3}"/>
              </a:ext>
            </a:extLst>
          </p:cNvPr>
          <p:cNvSpPr>
            <a:spLocks noGrp="1" noRot="1" noChangeAspect="1" noChangeArrowheads="1" noTextEdit="1"/>
          </p:cNvSpPr>
          <p:nvPr>
            <p:ph type="sldImg"/>
          </p:nvPr>
        </p:nvSpPr>
        <p:spPr>
          <a:ln/>
        </p:spPr>
      </p:sp>
      <p:sp>
        <p:nvSpPr>
          <p:cNvPr id="44035" name="Notes Placeholder 2">
            <a:extLst>
              <a:ext uri="{FF2B5EF4-FFF2-40B4-BE49-F238E27FC236}">
                <a16:creationId xmlns:a16="http://schemas.microsoft.com/office/drawing/2014/main" id="{42E67894-D97E-D173-D148-99B6A40B69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rPr>
              <a:t>Facebook is by far and away the dominant social network in the United States in terms of adult Internet users who visit a social network at least once a month.</a:t>
            </a:r>
          </a:p>
          <a:p>
            <a:r>
              <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rPr>
              <a:t>SOURCES: Based on data from eMarketer, 2018e, 2018f.</a:t>
            </a:r>
          </a:p>
          <a:p>
            <a:endPar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endParaRPr>
          </a:p>
          <a:p>
            <a:r>
              <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rPr>
              <a:t>Full description: A bar graph shows number of monthly unique visitors of top social networks during the year 20 18. The graph shows the different social networks and the corresponding monthly active visitors count as follows. Facebook, 170 million</a:t>
            </a:r>
            <a:r>
              <a:rPr lang="en-US" altLang="zh-TW" dirty="0">
                <a:latin typeface="Times New Roman" panose="02020603050405020304" pitchFamily="18" charset="0"/>
                <a:cs typeface="Arial" panose="020B0604020202020204" pitchFamily="34" charset="0"/>
                <a:sym typeface="Arial" panose="020B0604020202020204" pitchFamily="34" charset="0"/>
              </a:rPr>
              <a:t>. LinkedIn</a:t>
            </a:r>
            <a:r>
              <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rPr>
              <a:t>, 122 million. Instagram, 105 million. Snapchat, 85 million. Pinterest, 77 million. Twitter, 55 million. Tumblr, 20 million.</a:t>
            </a:r>
          </a:p>
          <a:p>
            <a:endParaRPr lang="en-IN" altLang="zh-TW" dirty="0">
              <a:latin typeface="Times New Roman" panose="02020603050405020304" pitchFamily="18" charset="0"/>
              <a:cs typeface="Arial" panose="020B0604020202020204" pitchFamily="34" charset="0"/>
            </a:endParaRPr>
          </a:p>
          <a:p>
            <a: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Top U.S. Social Network  2018; 2019 </a:t>
            </a:r>
            <a:r>
              <a:rPr lang="zh-TW" altLang="en-US"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抖音</a:t>
            </a:r>
            <a: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TikTok</a:t>
            </a:r>
            <a:r>
              <a:rPr lang="zh-TW" altLang="en-US"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異軍突起</a:t>
            </a:r>
            <a:b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br>
            <a: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(09.17.22) IG</a:t>
            </a:r>
            <a:r>
              <a:rPr lang="zh-TW" altLang="en-US"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用戶轉向</a:t>
            </a:r>
            <a: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TikTok </a:t>
            </a:r>
            <a:r>
              <a:rPr lang="zh-TW" altLang="en-US"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曝</a:t>
            </a:r>
            <a:r>
              <a:rPr lang="en-US" altLang="zh-TW"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2</a:t>
            </a:r>
            <a:r>
              <a:rPr lang="zh-TW" altLang="en-US"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大關鍵釀用戶出走</a:t>
            </a:r>
            <a:endParaRPr lang="en-IN" altLang="zh-TW" dirty="0">
              <a:latin typeface="Times New Roman" panose="02020603050405020304" pitchFamily="18" charset="0"/>
              <a:cs typeface="Arial" panose="020B0604020202020204" pitchFamily="34" charset="0"/>
            </a:endParaRPr>
          </a:p>
        </p:txBody>
      </p:sp>
      <p:sp>
        <p:nvSpPr>
          <p:cNvPr id="44036" name="Slide Number Placeholder 3">
            <a:extLst>
              <a:ext uri="{FF2B5EF4-FFF2-40B4-BE49-F238E27FC236}">
                <a16:creationId xmlns:a16="http://schemas.microsoft.com/office/drawing/2014/main" id="{DF5A13EC-44CA-5E51-FF67-7163CE0D0B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pPr>
              <a:buSzPct val="25000"/>
            </a:pPr>
            <a:fld id="{C79EE92F-E6CD-46D5-B370-D90CAFEC4B7A}" type="slidenum">
              <a:rPr lang="en-US" altLang="zh-TW" smtClean="0">
                <a:solidFill>
                  <a:srgbClr val="000000"/>
                </a:solidFill>
                <a:latin typeface="Arial" panose="020B0604020202020204" pitchFamily="34" charset="0"/>
                <a:cs typeface="Arial" panose="020B0604020202020204" pitchFamily="34" charset="0"/>
                <a:sym typeface="Arial" panose="020B0604020202020204" pitchFamily="34" charset="0"/>
              </a:rPr>
              <a:pPr>
                <a:buSzPct val="25000"/>
              </a:pPr>
              <a:t>44</a:t>
            </a:fld>
            <a:endParaRPr lang="en-US" altLang="zh-TW">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814413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ffectLst/>
              </a:rPr>
              <a:t>自從</a:t>
            </a:r>
            <a:r>
              <a:rPr lang="en-US" altLang="zh-TW" dirty="0">
                <a:effectLst/>
              </a:rPr>
              <a:t>2016</a:t>
            </a:r>
            <a:r>
              <a:rPr lang="zh-TW" altLang="en-US" dirty="0">
                <a:effectLst/>
              </a:rPr>
              <a:t>年</a:t>
            </a:r>
            <a:r>
              <a:rPr lang="en-US" altLang="zh-TW" dirty="0">
                <a:effectLst/>
              </a:rPr>
              <a:t>12</a:t>
            </a:r>
            <a:r>
              <a:rPr lang="zh-TW" altLang="en-US" dirty="0">
                <a:effectLst/>
              </a:rPr>
              <a:t>月</a:t>
            </a:r>
            <a:r>
              <a:rPr lang="en-US" altLang="zh-TW" dirty="0">
                <a:effectLst/>
              </a:rPr>
              <a:t>Amazon</a:t>
            </a:r>
            <a:r>
              <a:rPr lang="zh-TW" altLang="en-US" dirty="0">
                <a:effectLst/>
              </a:rPr>
              <a:t>在西雅圖開設第一家無人商店「</a:t>
            </a:r>
            <a:r>
              <a:rPr lang="en-US" altLang="zh-TW" dirty="0">
                <a:effectLst/>
              </a:rPr>
              <a:t>Amazon Go</a:t>
            </a:r>
            <a:r>
              <a:rPr lang="zh-TW" altLang="en-US" dirty="0">
                <a:effectLst/>
              </a:rPr>
              <a:t>」開始，更在設置的第二年，更公開誇口宣揚要在美國設立</a:t>
            </a:r>
            <a:r>
              <a:rPr lang="en-US" altLang="zh-TW" dirty="0">
                <a:effectLst/>
              </a:rPr>
              <a:t>3,000</a:t>
            </a:r>
            <a:r>
              <a:rPr lang="zh-TW" altLang="en-US" dirty="0">
                <a:effectLst/>
              </a:rPr>
              <a:t>家「</a:t>
            </a:r>
            <a:r>
              <a:rPr lang="en-US" altLang="zh-TW" dirty="0">
                <a:effectLst/>
              </a:rPr>
              <a:t>Amazon Go</a:t>
            </a:r>
            <a:r>
              <a:rPr lang="zh-TW" altLang="en-US" dirty="0">
                <a:effectLst/>
              </a:rPr>
              <a:t>」，</a:t>
            </a:r>
            <a:endParaRPr lang="en-US" altLang="zh-TW" dirty="0">
              <a:effectLst/>
            </a:endParaRPr>
          </a:p>
          <a:p>
            <a:r>
              <a:rPr lang="zh-TW" altLang="en-US" dirty="0">
                <a:effectLst/>
              </a:rPr>
              <a:t>不旦造成市場的震撼與關注外，全球零售市場的同業也因為競爭壓力紛紛爭相模仿，投入系統開發與測試。時至今日</a:t>
            </a:r>
            <a:r>
              <a:rPr lang="en-US" altLang="zh-TW" dirty="0">
                <a:effectLst/>
              </a:rPr>
              <a:t>6</a:t>
            </a:r>
            <a:r>
              <a:rPr lang="zh-TW" altLang="en-US" dirty="0">
                <a:effectLst/>
              </a:rPr>
              <a:t>年時間過去了，</a:t>
            </a:r>
            <a:endParaRPr lang="en-US" altLang="zh-TW" dirty="0">
              <a:effectLst/>
            </a:endParaRPr>
          </a:p>
          <a:p>
            <a:r>
              <a:rPr lang="zh-TW" altLang="en-US" dirty="0">
                <a:effectLst/>
              </a:rPr>
              <a:t>「無人商店」的議題在市場的關注度已大不如前，也鮮少有零售業者導入無人商店之後得到顧客好評，究竟原因為何呢？</a:t>
            </a:r>
            <a:endParaRPr lang="en-US" altLang="zh-TW" b="1" dirty="0">
              <a:effectLst/>
            </a:endParaRPr>
          </a:p>
          <a:p>
            <a:endParaRPr lang="en-US" altLang="zh-TW" dirty="0">
              <a:effectLst/>
            </a:endParaRP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4</a:t>
            </a:fld>
            <a:endParaRPr lang="zh-TW" altLang="en-US"/>
          </a:p>
        </p:txBody>
      </p:sp>
    </p:spTree>
    <p:extLst>
      <p:ext uri="{BB962C8B-B14F-4D97-AF65-F5344CB8AC3E}">
        <p14:creationId xmlns:p14="http://schemas.microsoft.com/office/powerpoint/2010/main" val="716219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7A22D761-9E30-28EE-EB1C-455DB56CA4C3}"/>
              </a:ext>
            </a:extLst>
          </p:cNvPr>
          <p:cNvSpPr>
            <a:spLocks noGrp="1" noRot="1" noChangeAspect="1" noChangeArrowheads="1" noTextEdit="1"/>
          </p:cNvSpPr>
          <p:nvPr>
            <p:ph type="sldImg"/>
          </p:nvPr>
        </p:nvSpPr>
        <p:spPr>
          <a:ln/>
        </p:spPr>
      </p:sp>
      <p:sp>
        <p:nvSpPr>
          <p:cNvPr id="44035" name="Notes Placeholder 2">
            <a:extLst>
              <a:ext uri="{FF2B5EF4-FFF2-40B4-BE49-F238E27FC236}">
                <a16:creationId xmlns:a16="http://schemas.microsoft.com/office/drawing/2014/main" id="{42E67894-D97E-D173-D148-99B6A40B69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z="1200" dirty="0">
                <a:solidFill>
                  <a:srgbClr val="000000"/>
                </a:solidFill>
                <a:latin typeface="Arial" panose="020B0604020202020204" pitchFamily="34" charset="0"/>
                <a:cs typeface="Arial" panose="020B0604020202020204" pitchFamily="34" charset="0"/>
                <a:sym typeface="Arial" panose="020B0604020202020204" pitchFamily="34" charset="0"/>
              </a:rPr>
              <a:t> </a:t>
            </a:r>
            <a:endParaRPr lang="en-IN" altLang="zh-TW" dirty="0">
              <a:latin typeface="Times New Roman" panose="02020603050405020304" pitchFamily="18" charset="0"/>
              <a:cs typeface="Arial" panose="020B0604020202020204" pitchFamily="34" charset="0"/>
            </a:endParaRPr>
          </a:p>
          <a:p>
            <a:r>
              <a:rPr lang="zh-TW" altLang="en-US" sz="12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 </a:t>
            </a:r>
            <a:endParaRPr lang="en-IN" altLang="zh-TW" dirty="0">
              <a:latin typeface="Times New Roman" panose="02020603050405020304" pitchFamily="18" charset="0"/>
              <a:cs typeface="Arial" panose="020B0604020202020204" pitchFamily="34" charset="0"/>
            </a:endParaRPr>
          </a:p>
        </p:txBody>
      </p:sp>
      <p:sp>
        <p:nvSpPr>
          <p:cNvPr id="44036" name="Slide Number Placeholder 3">
            <a:extLst>
              <a:ext uri="{FF2B5EF4-FFF2-40B4-BE49-F238E27FC236}">
                <a16:creationId xmlns:a16="http://schemas.microsoft.com/office/drawing/2014/main" id="{DF5A13EC-44CA-5E51-FF67-7163CE0D0B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pPr>
              <a:buSzPct val="25000"/>
            </a:pPr>
            <a:fld id="{C79EE92F-E6CD-46D5-B370-D90CAFEC4B7A}" type="slidenum">
              <a:rPr lang="en-US" altLang="zh-TW" smtClean="0">
                <a:solidFill>
                  <a:srgbClr val="000000"/>
                </a:solidFill>
                <a:latin typeface="Arial" panose="020B0604020202020204" pitchFamily="34" charset="0"/>
                <a:cs typeface="Arial" panose="020B0604020202020204" pitchFamily="34" charset="0"/>
                <a:sym typeface="Arial" panose="020B0604020202020204" pitchFamily="34" charset="0"/>
              </a:rPr>
              <a:pPr>
                <a:buSzPct val="25000"/>
              </a:pPr>
              <a:t>45</a:t>
            </a:fld>
            <a:endParaRPr lang="en-US" altLang="zh-TW">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199132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31001-2B33-1BE9-FC38-E6CE6F5349D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22CD397-9994-A0B8-5282-EDF46A49F91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BF53423-9307-9897-7941-90904861005A}"/>
              </a:ext>
            </a:extLst>
          </p:cNvPr>
          <p:cNvSpPr>
            <a:spLocks noGrp="1"/>
          </p:cNvSpPr>
          <p:nvPr>
            <p:ph type="body" idx="1"/>
          </p:nvPr>
        </p:nvSpPr>
        <p:spPr/>
        <p:txBody>
          <a:bodyPr/>
          <a:lstStyle/>
          <a:p>
            <a:r>
              <a:rPr lang="zh-TW" altLang="en-US" dirty="0"/>
              <a:t>將「</a:t>
            </a:r>
            <a:r>
              <a:rPr lang="zh-TW" altLang="en-US" b="1" dirty="0"/>
              <a:t>上網權</a:t>
            </a:r>
            <a:r>
              <a:rPr lang="zh-TW" altLang="en-US" dirty="0"/>
              <a:t>」或「</a:t>
            </a:r>
            <a:r>
              <a:rPr lang="zh-TW" altLang="en-US" b="1" dirty="0"/>
              <a:t>數位連結權</a:t>
            </a:r>
            <a:r>
              <a:rPr lang="zh-TW" altLang="en-US" dirty="0"/>
              <a:t>」視為一項基本人權，</a:t>
            </a:r>
          </a:p>
        </p:txBody>
      </p:sp>
      <p:sp>
        <p:nvSpPr>
          <p:cNvPr id="4" name="投影片編號版面配置區 3">
            <a:extLst>
              <a:ext uri="{FF2B5EF4-FFF2-40B4-BE49-F238E27FC236}">
                <a16:creationId xmlns:a16="http://schemas.microsoft.com/office/drawing/2014/main" id="{415A96D4-E7C9-2A3A-C311-B766D48C4B0A}"/>
              </a:ext>
            </a:extLst>
          </p:cNvPr>
          <p:cNvSpPr>
            <a:spLocks noGrp="1"/>
          </p:cNvSpPr>
          <p:nvPr>
            <p:ph type="sldNum" sz="quarter" idx="5"/>
          </p:nvPr>
        </p:nvSpPr>
        <p:spPr/>
        <p:txBody>
          <a:bodyPr/>
          <a:lstStyle/>
          <a:p>
            <a:fld id="{F18A0BFF-6330-4569-975E-B50BF169FA45}" type="slidenum">
              <a:rPr lang="zh-TW" altLang="en-US" smtClean="0"/>
              <a:t>46</a:t>
            </a:fld>
            <a:endParaRPr lang="zh-TW" altLang="en-US"/>
          </a:p>
        </p:txBody>
      </p:sp>
    </p:spTree>
    <p:extLst>
      <p:ext uri="{BB962C8B-B14F-4D97-AF65-F5344CB8AC3E}">
        <p14:creationId xmlns:p14="http://schemas.microsoft.com/office/powerpoint/2010/main" val="1678659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1BF54-F914-67FE-97E8-C1F4D16B92F8}"/>
            </a:ext>
          </a:extLst>
        </p:cNvPr>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3614E733-10CC-824E-A3D9-EEF044BA6E84}"/>
              </a:ext>
            </a:extLst>
          </p:cNvPr>
          <p:cNvSpPr>
            <a:spLocks noGrp="1" noRot="1" noChangeAspect="1" noChangeArrowheads="1" noTextEdit="1"/>
          </p:cNvSpPr>
          <p:nvPr>
            <p:ph type="sldImg"/>
          </p:nvPr>
        </p:nvSpPr>
        <p:spPr>
          <a:ln/>
        </p:spPr>
      </p:sp>
      <p:sp>
        <p:nvSpPr>
          <p:cNvPr id="44035" name="Notes Placeholder 2">
            <a:extLst>
              <a:ext uri="{FF2B5EF4-FFF2-40B4-BE49-F238E27FC236}">
                <a16:creationId xmlns:a16="http://schemas.microsoft.com/office/drawing/2014/main" id="{7E4E3E54-97CC-8F1A-C7BA-281C9865C9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z="1200" dirty="0">
                <a:solidFill>
                  <a:srgbClr val="000000"/>
                </a:solidFill>
                <a:latin typeface="Arial" panose="020B0604020202020204" pitchFamily="34" charset="0"/>
                <a:cs typeface="Arial" panose="020B0604020202020204" pitchFamily="34" charset="0"/>
                <a:sym typeface="Arial" panose="020B0604020202020204" pitchFamily="34" charset="0"/>
              </a:rPr>
              <a:t>週一，尼泊爾數千名年輕人走上街頭抗議腐敗和政府對社群媒體網站的禁令，與安全部隊發生衝突，造成至少</a:t>
            </a:r>
            <a:r>
              <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rPr>
              <a:t>19</a:t>
            </a:r>
            <a:r>
              <a:rPr lang="zh-TW" altLang="en-US" sz="1200" dirty="0">
                <a:solidFill>
                  <a:srgbClr val="000000"/>
                </a:solidFill>
                <a:latin typeface="Arial" panose="020B0604020202020204" pitchFamily="34" charset="0"/>
                <a:cs typeface="Arial" panose="020B0604020202020204" pitchFamily="34" charset="0"/>
                <a:sym typeface="Arial" panose="020B0604020202020204" pitchFamily="34" charset="0"/>
              </a:rPr>
              <a:t>人死亡，</a:t>
            </a:r>
            <a:r>
              <a:rPr lang="en-US" altLang="zh-TW" sz="1200" dirty="0">
                <a:solidFill>
                  <a:srgbClr val="000000"/>
                </a:solidFill>
                <a:latin typeface="Arial" panose="020B0604020202020204" pitchFamily="34" charset="0"/>
                <a:cs typeface="Arial" panose="020B0604020202020204" pitchFamily="34" charset="0"/>
                <a:sym typeface="Arial" panose="020B0604020202020204" pitchFamily="34" charset="0"/>
              </a:rPr>
              <a:t>100</a:t>
            </a:r>
            <a:r>
              <a:rPr lang="zh-TW" altLang="en-US" sz="1200" dirty="0">
                <a:solidFill>
                  <a:srgbClr val="000000"/>
                </a:solidFill>
                <a:latin typeface="Arial" panose="020B0604020202020204" pitchFamily="34" charset="0"/>
                <a:cs typeface="Arial" panose="020B0604020202020204" pitchFamily="34" charset="0"/>
                <a:sym typeface="Arial" panose="020B0604020202020204" pitchFamily="34" charset="0"/>
              </a:rPr>
              <a:t>多人受傷。抗議者進入首都議會大廈並與警方對峙後，加德滿都部分地區實施宵禁。</a:t>
            </a:r>
            <a:endParaRPr lang="en-IN" altLang="zh-TW" dirty="0">
              <a:latin typeface="Times New Roman" panose="02020603050405020304" pitchFamily="18" charset="0"/>
              <a:cs typeface="Arial" panose="020B0604020202020204" pitchFamily="34" charset="0"/>
            </a:endParaRPr>
          </a:p>
        </p:txBody>
      </p:sp>
      <p:sp>
        <p:nvSpPr>
          <p:cNvPr id="44036" name="Slide Number Placeholder 3">
            <a:extLst>
              <a:ext uri="{FF2B5EF4-FFF2-40B4-BE49-F238E27FC236}">
                <a16:creationId xmlns:a16="http://schemas.microsoft.com/office/drawing/2014/main" id="{15084ED2-B34B-A7D7-639C-BC791349BA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pPr>
              <a:buSzPct val="25000"/>
            </a:pPr>
            <a:fld id="{C79EE92F-E6CD-46D5-B370-D90CAFEC4B7A}" type="slidenum">
              <a:rPr lang="en-US" altLang="zh-TW" smtClean="0">
                <a:solidFill>
                  <a:srgbClr val="000000"/>
                </a:solidFill>
                <a:latin typeface="Arial" panose="020B0604020202020204" pitchFamily="34" charset="0"/>
                <a:cs typeface="Arial" panose="020B0604020202020204" pitchFamily="34" charset="0"/>
                <a:sym typeface="Arial" panose="020B0604020202020204" pitchFamily="34" charset="0"/>
              </a:rPr>
              <a:pPr>
                <a:buSzPct val="25000"/>
              </a:pPr>
              <a:t>47</a:t>
            </a:fld>
            <a:endParaRPr lang="en-US" altLang="zh-TW">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631168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E62AED1-8C7D-4D58-99D0-77913A97D179}"/>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C1A3603D-4E95-4253-8BA8-2CA58DD11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EF9B6C2-9ADE-4D06-A987-D3465CE5148F}"/>
              </a:ext>
            </a:extLst>
          </p:cNvPr>
          <p:cNvSpPr>
            <a:spLocks noGrp="1" noRot="1" noChangeAspect="1" noChangeArrowheads="1" noTextEdit="1"/>
          </p:cNvSpPr>
          <p:nvPr>
            <p:ph type="sldImg"/>
          </p:nvPr>
        </p:nvSpPr>
        <p:spPr>
          <a:xfrm>
            <a:off x="569913" y="838200"/>
            <a:ext cx="5410200" cy="3044825"/>
          </a:xfrm>
          <a:ln/>
        </p:spPr>
      </p:sp>
      <p:sp>
        <p:nvSpPr>
          <p:cNvPr id="10243" name="Rectangle 3">
            <a:extLst>
              <a:ext uri="{FF2B5EF4-FFF2-40B4-BE49-F238E27FC236}">
                <a16:creationId xmlns:a16="http://schemas.microsoft.com/office/drawing/2014/main" id="{54A1F964-A5FA-4F65-8910-D685A6A34E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b="1" dirty="0"/>
              <a:t>定義</a:t>
            </a:r>
            <a:r>
              <a:rPr lang="en-US" altLang="zh-TW" dirty="0"/>
              <a:t>: </a:t>
            </a:r>
            <a:r>
              <a:rPr lang="zh-TW" altLang="en-US" dirty="0"/>
              <a:t>電子化企業系統通常指用來支持企業內部各種業務流程和管理功能的綜合性信息系統。這些系統涉及企業內部資源的規劃、管理和運營，旨在提高效率並優化企業的各項資源。</a:t>
            </a:r>
            <a:endParaRPr lang="zh-TW"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印度</a:t>
            </a:r>
            <a:r>
              <a:rPr lang="zh-TW" altLang="en-US" dirty="0"/>
              <a:t>：孟買（</a:t>
            </a:r>
            <a:r>
              <a:rPr lang="en-US" altLang="zh-TW" dirty="0"/>
              <a:t>Mumbai</a:t>
            </a:r>
            <a:r>
              <a:rPr lang="zh-TW" altLang="en-US" dirty="0"/>
              <a:t>）是世界上最大貧民窟「達哈維（</a:t>
            </a:r>
            <a:r>
              <a:rPr lang="en-US" altLang="zh-TW" dirty="0"/>
              <a:t>Dharavi</a:t>
            </a:r>
            <a:r>
              <a:rPr lang="zh-TW" altLang="en-US" dirty="0"/>
              <a:t>）」的所在地。</a:t>
            </a:r>
          </a:p>
          <a:p>
            <a:r>
              <a:rPr lang="zh-TW" altLang="en-US" b="1" dirty="0"/>
              <a:t>巴西</a:t>
            </a:r>
            <a:r>
              <a:rPr lang="zh-TW" altLang="en-US" dirty="0"/>
              <a:t>：里約熱內盧的貧民窟叫做「</a:t>
            </a:r>
            <a:r>
              <a:rPr lang="en-US" altLang="zh-TW" dirty="0"/>
              <a:t>Favela</a:t>
            </a:r>
            <a:r>
              <a:rPr lang="zh-TW" altLang="en-US" dirty="0"/>
              <a:t>」，有數百個分布在山坡和城市邊緣。</a:t>
            </a:r>
          </a:p>
          <a:p>
            <a:r>
              <a:rPr lang="zh-TW" altLang="en-US" dirty="0"/>
              <a:t>世界上貧民窟（</a:t>
            </a:r>
            <a:r>
              <a:rPr lang="en-US" altLang="zh-TW" dirty="0"/>
              <a:t>slums</a:t>
            </a:r>
            <a:r>
              <a:rPr lang="zh-TW" altLang="en-US" dirty="0"/>
              <a:t>）非常多，並且在許多發展中國家持續擴張。根據聯合國人居署（</a:t>
            </a:r>
            <a:r>
              <a:rPr lang="en-US" altLang="zh-TW" dirty="0"/>
              <a:t>UN-Habitat</a:t>
            </a:r>
            <a:r>
              <a:rPr lang="zh-TW" altLang="en-US" dirty="0"/>
              <a:t>）的統計，全球約有超過 </a:t>
            </a:r>
            <a:r>
              <a:rPr lang="en-US" altLang="zh-TW" b="1" dirty="0"/>
              <a:t>10</a:t>
            </a:r>
            <a:r>
              <a:rPr lang="zh-TW" altLang="en-US" b="1" dirty="0"/>
              <a:t>億人</a:t>
            </a:r>
            <a:r>
              <a:rPr lang="zh-TW" altLang="en-US" dirty="0"/>
              <a:t>（大約占全球人口的 </a:t>
            </a:r>
            <a:r>
              <a:rPr lang="en-US" altLang="zh-TW" dirty="0"/>
              <a:t>1/8</a:t>
            </a:r>
            <a:r>
              <a:rPr lang="zh-TW" altLang="en-US" dirty="0"/>
              <a:t>）生活在貧民窟中</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55</a:t>
            </a:fld>
            <a:endParaRPr lang="zh-TW" altLang="en-US"/>
          </a:p>
        </p:txBody>
      </p:sp>
    </p:spTree>
    <p:extLst>
      <p:ext uri="{BB962C8B-B14F-4D97-AF65-F5344CB8AC3E}">
        <p14:creationId xmlns:p14="http://schemas.microsoft.com/office/powerpoint/2010/main" val="2645351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電子商務的領域，很多公司所依賴的「獲利模式來源的商務」指的是那些能夠產生穩定收入的商業模式或機會，例如流量獲取、數據資源、用戶忠誠度以及平台生態圈中的優勢地位。這些商務機會即使有錢也無法輕易購買，原因如下：</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56</a:t>
            </a:fld>
            <a:endParaRPr lang="zh-TW" altLang="en-US"/>
          </a:p>
        </p:txBody>
      </p:sp>
    </p:spTree>
    <p:extLst>
      <p:ext uri="{BB962C8B-B14F-4D97-AF65-F5344CB8AC3E}">
        <p14:creationId xmlns:p14="http://schemas.microsoft.com/office/powerpoint/2010/main" val="2910977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1. </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音樂與歌詞的共鳴</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BTS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的音樂不僅具有強烈的節奏和旋律，還融入了不同的音樂風格，如嘻哈、</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R&amp;B</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、電子音樂等，展現了音樂創新的多樣性。此外，</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BTS</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的歌詞深具情感和反思性，經常觸及年輕人面對的現實問題，如自我探索、心理健康、夢想追求和社會壓力，這些主題引發了全球年輕人的共鳴。</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他們的音樂並不局限於典型的「偶像」歌曲，反而注重內容的深度與意義。</a:t>
            </a:r>
          </a:p>
          <a:p>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3. </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粉絲社群（</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ARMY</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）的強大支持</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BTS</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與其粉絲「</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ARMY</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」之間的關係非常緊密。他們通過社交媒體與粉絲保持直接互動，這種親近感讓粉絲感覺到自己是團隊成長的一部分。</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此外，</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BTS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經常表達對粉絲的感激，這種真誠的態度使他們建立了堅實的粉絲基礎。</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ARMY</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的全球影響力和忠誠度也使</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BTS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的每一個專輯發布、演唱會或活動能夠迅速引發熱潮。</a:t>
            </a:r>
          </a:p>
          <a:p>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4. </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社交媒體的強大影響力</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BTS</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善於利用社交媒體，尤其是在推特、</a:t>
            </a:r>
            <a:r>
              <a:rPr lang="en-US"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Instagram</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和</a:t>
            </a:r>
            <a:r>
              <a:rPr lang="en-US"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YouTube</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上建立了龐大的粉絲群體。他們經常分享日常生活、練習片段以及幕後花絮</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，讓粉絲有機會看到更加真實的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BTS</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57</a:t>
            </a:fld>
            <a:endParaRPr lang="zh-TW" altLang="en-US"/>
          </a:p>
        </p:txBody>
      </p:sp>
    </p:spTree>
    <p:extLst>
      <p:ext uri="{BB962C8B-B14F-4D97-AF65-F5344CB8AC3E}">
        <p14:creationId xmlns:p14="http://schemas.microsoft.com/office/powerpoint/2010/main" val="19134102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lang="zh-TW" altLang="en-US" sz="1800" dirty="0"/>
              <a:t>藝術與繪畫領域：畫布</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just" defTabSz="914400" rtl="0" eaLnBrk="1" fontAlgn="base"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報導援引瞭解</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Open AI</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提議</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訂閱價格人士的消息稱，</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OpenAI</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可能很快向部分使用者收取使用高階</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LLM</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每月</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2000 </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美元的費用，</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目前還沒有最終確定價格，暗示這讓人「強烈懷疑最終價會不會這麼高。」</a:t>
            </a:r>
          </a:p>
          <a:p>
            <a:pPr algn="just" fontAlgn="base"/>
            <a:r>
              <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rPr>
              <a:t>OpenAI</a:t>
            </a:r>
            <a:r>
              <a:rPr lang="zh-TW" altLang="en-US" b="1" i="0" u="none" strike="noStrike" dirty="0">
                <a:solidFill>
                  <a:srgbClr val="474747"/>
                </a:solidFill>
                <a:effectLst/>
                <a:latin typeface="Microsoft JhengHei" panose="020B0604030504040204" pitchFamily="34" charset="-120"/>
                <a:ea typeface="Microsoft JhengHei" panose="020B0604030504040204" pitchFamily="34" charset="-120"/>
              </a:rPr>
              <a:t>預計兩週內推出</a:t>
            </a:r>
            <a:r>
              <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rPr>
              <a:t>Strawberry</a:t>
            </a:r>
            <a:r>
              <a:rPr lang="zh-TW" altLang="en-US" b="1" i="0" u="none" strike="noStrike" dirty="0">
                <a:solidFill>
                  <a:srgbClr val="474747"/>
                </a:solidFill>
                <a:effectLst/>
                <a:latin typeface="Microsoft JhengHei" panose="020B0604030504040204" pitchFamily="34" charset="-120"/>
                <a:ea typeface="Microsoft JhengHei" panose="020B0604030504040204" pitchFamily="34" charset="-120"/>
              </a:rPr>
              <a:t>模型，訂閱費用可能提高到每月約台幣</a:t>
            </a:r>
            <a:r>
              <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rPr>
              <a:t>6500</a:t>
            </a:r>
            <a:r>
              <a:rPr lang="zh-TW" altLang="en-US" b="1" i="0" u="none" strike="noStrike" dirty="0">
                <a:solidFill>
                  <a:srgbClr val="474747"/>
                </a:solidFill>
                <a:effectLst/>
                <a:latin typeface="Microsoft JhengHei" panose="020B0604030504040204" pitchFamily="34" charset="-120"/>
                <a:ea typeface="Microsoft JhengHei" panose="020B0604030504040204" pitchFamily="34" charset="-120"/>
              </a:rPr>
              <a:t>元</a:t>
            </a:r>
            <a:endPar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endParaRPr>
          </a:p>
          <a:p>
            <a:pPr algn="just" fontAlgn="base"/>
            <a:endParaRPr lang="en-US" altLang="zh-TW" b="0" i="0" dirty="0">
              <a:solidFill>
                <a:srgbClr val="111111"/>
              </a:solidFill>
              <a:effectLst/>
              <a:latin typeface="微軟正黑體" panose="020B0604030504040204" pitchFamily="34" charset="-120"/>
              <a:ea typeface="微軟正黑體" panose="020B0604030504040204" pitchFamily="34" charset="-120"/>
            </a:endParaRPr>
          </a:p>
          <a:p>
            <a:pPr algn="just" fontAlgn="base"/>
            <a:r>
              <a:rPr lang="zh-TW" altLang="en-US" b="0" i="0" dirty="0">
                <a:solidFill>
                  <a:srgbClr val="111111"/>
                </a:solidFill>
                <a:effectLst/>
                <a:latin typeface="微軟正黑體" panose="020B0604030504040204" pitchFamily="34" charset="-120"/>
                <a:ea typeface="微軟正黑體" panose="020B0604030504040204" pitchFamily="34" charset="-120"/>
              </a:rPr>
              <a:t>張忠謀指出，半導體的工時長、且在晶圓廠的無塵室的工作環境中必須穿著類似太空衣的工作服工作，很辛苦，台灣因為有優秀、高品質、敬業的工程師，且流動率低，台積電每年員工的離職率僅</a:t>
            </a:r>
            <a:r>
              <a:rPr lang="en-US" altLang="zh-TW" b="0" i="0" dirty="0">
                <a:solidFill>
                  <a:srgbClr val="111111"/>
                </a:solidFill>
                <a:effectLst/>
                <a:latin typeface="微軟正黑體" panose="020B0604030504040204" pitchFamily="34" charset="-120"/>
                <a:ea typeface="微軟正黑體" panose="020B0604030504040204" pitchFamily="34" charset="-120"/>
              </a:rPr>
              <a:t>4%</a:t>
            </a:r>
            <a:r>
              <a:rPr lang="zh-TW" altLang="en-US" b="0" i="0" dirty="0">
                <a:solidFill>
                  <a:srgbClr val="111111"/>
                </a:solidFill>
                <a:effectLst/>
                <a:latin typeface="微軟正黑體" panose="020B0604030504040204" pitchFamily="34" charset="-120"/>
                <a:ea typeface="微軟正黑體" panose="020B0604030504040204" pitchFamily="34" charset="-120"/>
              </a:rPr>
              <a:t>至</a:t>
            </a:r>
            <a:r>
              <a:rPr lang="en-US" altLang="zh-TW" b="0" i="0" dirty="0">
                <a:solidFill>
                  <a:srgbClr val="111111"/>
                </a:solidFill>
                <a:effectLst/>
                <a:latin typeface="微軟正黑體" panose="020B0604030504040204" pitchFamily="34" charset="-120"/>
                <a:ea typeface="微軟正黑體" panose="020B0604030504040204" pitchFamily="34" charset="-120"/>
              </a:rPr>
              <a:t>5%</a:t>
            </a:r>
            <a:r>
              <a:rPr lang="zh-TW" altLang="en-US" b="0" i="0" dirty="0">
                <a:solidFill>
                  <a:srgbClr val="111111"/>
                </a:solidFill>
                <a:effectLst/>
                <a:latin typeface="微軟正黑體" panose="020B0604030504040204" pitchFamily="34" charset="-120"/>
                <a:ea typeface="微軟正黑體" panose="020B0604030504040204" pitchFamily="34" charset="-120"/>
              </a:rPr>
              <a:t>；另外，台灣交通方便，台灣竹科、中科、南科等地可透過高鐵聯結，做很好的移動、聯結，甚至可通勤上下班，這是我們的優勢，其他國家很難做到。</a:t>
            </a:r>
            <a:endParaRPr lang="en-US" altLang="zh-TW" b="0" i="0" dirty="0">
              <a:solidFill>
                <a:srgbClr val="111111"/>
              </a:solidFill>
              <a:effectLst/>
              <a:latin typeface="微軟正黑體" panose="020B0604030504040204" pitchFamily="34" charset="-120"/>
              <a:ea typeface="微軟正黑體" panose="020B0604030504040204" pitchFamily="34" charset="-120"/>
            </a:endParaRPr>
          </a:p>
          <a:p>
            <a:pPr algn="just" fontAlgn="base"/>
            <a:r>
              <a:rPr lang="zh-TW" altLang="en-US" b="0" i="0" dirty="0">
                <a:solidFill>
                  <a:srgbClr val="111111"/>
                </a:solidFill>
                <a:effectLst/>
                <a:latin typeface="微軟正黑體" panose="020B0604030504040204" pitchFamily="34" charset="-120"/>
                <a:ea typeface="微軟正黑體" panose="020B0604030504040204" pitchFamily="34" charset="-120"/>
              </a:rPr>
              <a:t>張表示，反觀美國</a:t>
            </a:r>
            <a:r>
              <a:rPr lang="en-US" altLang="zh-TW" b="0" i="0" dirty="0">
                <a:solidFill>
                  <a:srgbClr val="111111"/>
                </a:solidFill>
                <a:effectLst/>
                <a:latin typeface="微軟正黑體" panose="020B0604030504040204" pitchFamily="34" charset="-120"/>
                <a:ea typeface="微軟正黑體" panose="020B0604030504040204" pitchFamily="34" charset="-120"/>
              </a:rPr>
              <a:t>70</a:t>
            </a:r>
            <a:r>
              <a:rPr lang="zh-TW" altLang="en-US" b="0" i="0" dirty="0">
                <a:solidFill>
                  <a:srgbClr val="111111"/>
                </a:solidFill>
                <a:effectLst/>
                <a:latin typeface="微軟正黑體" panose="020B0604030504040204" pitchFamily="34" charset="-120"/>
                <a:ea typeface="微軟正黑體" panose="020B0604030504040204" pitchFamily="34" charset="-120"/>
              </a:rPr>
              <a:t>、</a:t>
            </a:r>
            <a:r>
              <a:rPr lang="en-US" altLang="zh-TW" b="0" i="0" dirty="0">
                <a:solidFill>
                  <a:srgbClr val="111111"/>
                </a:solidFill>
                <a:effectLst/>
                <a:latin typeface="微軟正黑體" panose="020B0604030504040204" pitchFamily="34" charset="-120"/>
                <a:ea typeface="微軟正黑體" panose="020B0604030504040204" pitchFamily="34" charset="-120"/>
              </a:rPr>
              <a:t>80</a:t>
            </a:r>
            <a:r>
              <a:rPr lang="zh-TW" altLang="en-US" b="0" i="0" dirty="0">
                <a:solidFill>
                  <a:srgbClr val="111111"/>
                </a:solidFill>
                <a:effectLst/>
                <a:latin typeface="微軟正黑體" panose="020B0604030504040204" pitchFamily="34" charset="-120"/>
                <a:ea typeface="微軟正黑體" panose="020B0604030504040204" pitchFamily="34" charset="-120"/>
              </a:rPr>
              <a:t>年代離職率達</a:t>
            </a:r>
            <a:r>
              <a:rPr lang="en-US" altLang="zh-TW" b="0" i="0" dirty="0">
                <a:solidFill>
                  <a:srgbClr val="111111"/>
                </a:solidFill>
                <a:effectLst/>
                <a:latin typeface="微軟正黑體" panose="020B0604030504040204" pitchFamily="34" charset="-120"/>
                <a:ea typeface="微軟正黑體" panose="020B0604030504040204" pitchFamily="34" charset="-120"/>
              </a:rPr>
              <a:t>15%</a:t>
            </a:r>
            <a:r>
              <a:rPr lang="zh-TW" altLang="en-US" b="0" i="0" dirty="0">
                <a:solidFill>
                  <a:srgbClr val="111111"/>
                </a:solidFill>
                <a:effectLst/>
                <a:latin typeface="微軟正黑體" panose="020B0604030504040204" pitchFamily="34" charset="-120"/>
                <a:ea typeface="微軟正黑體" panose="020B0604030504040204" pitchFamily="34" charset="-120"/>
              </a:rPr>
              <a:t>至</a:t>
            </a:r>
            <a:r>
              <a:rPr lang="en-US" altLang="zh-TW" b="0" i="0" dirty="0">
                <a:solidFill>
                  <a:srgbClr val="111111"/>
                </a:solidFill>
                <a:effectLst/>
                <a:latin typeface="微軟正黑體" panose="020B0604030504040204" pitchFamily="34" charset="-120"/>
                <a:ea typeface="微軟正黑體" panose="020B0604030504040204" pitchFamily="34" charset="-120"/>
              </a:rPr>
              <a:t>20%</a:t>
            </a:r>
            <a:r>
              <a:rPr lang="zh-TW" altLang="en-US" b="0" i="0" dirty="0">
                <a:solidFill>
                  <a:srgbClr val="111111"/>
                </a:solidFill>
                <a:effectLst/>
                <a:latin typeface="微軟正黑體" panose="020B0604030504040204" pitchFamily="34" charset="-120"/>
                <a:ea typeface="微軟正黑體" panose="020B0604030504040204" pitchFamily="34" charset="-120"/>
              </a:rPr>
              <a:t>，而訓練工程師需要數年時間，「流動率超過</a:t>
            </a:r>
            <a:r>
              <a:rPr lang="en-US" altLang="zh-TW" b="0" i="0" dirty="0">
                <a:solidFill>
                  <a:srgbClr val="111111"/>
                </a:solidFill>
                <a:effectLst/>
                <a:latin typeface="微軟正黑體" panose="020B0604030504040204" pitchFamily="34" charset="-120"/>
                <a:ea typeface="微軟正黑體" panose="020B0604030504040204" pitchFamily="34" charset="-120"/>
              </a:rPr>
              <a:t>10%</a:t>
            </a:r>
            <a:r>
              <a:rPr lang="zh-TW" altLang="en-US" b="0" i="0" dirty="0">
                <a:solidFill>
                  <a:srgbClr val="111111"/>
                </a:solidFill>
                <a:effectLst/>
                <a:latin typeface="微軟正黑體" panose="020B0604030504040204" pitchFamily="34" charset="-120"/>
                <a:ea typeface="微軟正黑體" panose="020B0604030504040204" pitchFamily="34" charset="-120"/>
              </a:rPr>
              <a:t>以上，怎會能訓練出人才、有好成績？」。</a:t>
            </a:r>
            <a:endParaRPr lang="en-US" altLang="zh-TW" b="0" i="0" dirty="0">
              <a:solidFill>
                <a:srgbClr val="111111"/>
              </a:solidFill>
              <a:effectLst/>
              <a:latin typeface="微軟正黑體" panose="020B0604030504040204" pitchFamily="34" charset="-120"/>
              <a:ea typeface="微軟正黑體" panose="020B0604030504040204" pitchFamily="34" charset="-120"/>
            </a:endParaRPr>
          </a:p>
          <a:p>
            <a:pPr algn="just" fontAlgn="base"/>
            <a:r>
              <a:rPr lang="zh-TW" altLang="en-US" b="0" i="0" dirty="0">
                <a:solidFill>
                  <a:srgbClr val="111111"/>
                </a:solidFill>
                <a:effectLst/>
                <a:latin typeface="微軟正黑體" panose="020B0604030504040204" pitchFamily="34" charset="-120"/>
                <a:ea typeface="微軟正黑體" panose="020B0604030504040204" pitchFamily="34" charset="-120"/>
              </a:rPr>
              <a:t>若水的定位就是顧客的供應商。組成了 </a:t>
            </a:r>
            <a:r>
              <a:rPr lang="en-US" altLang="zh-TW" b="0" i="0" dirty="0">
                <a:solidFill>
                  <a:srgbClr val="111111"/>
                </a:solidFill>
                <a:effectLst/>
                <a:latin typeface="微軟正黑體" panose="020B0604030504040204" pitchFamily="34" charset="-120"/>
                <a:ea typeface="微軟正黑體" panose="020B0604030504040204" pitchFamily="34" charset="-120"/>
              </a:rPr>
              <a:t>BIM</a:t>
            </a:r>
            <a:r>
              <a:rPr lang="zh-TW" altLang="en-US" b="0" i="0" dirty="0">
                <a:solidFill>
                  <a:srgbClr val="111111"/>
                </a:solidFill>
                <a:effectLst/>
                <a:latin typeface="微軟正黑體" panose="020B0604030504040204" pitchFamily="34" charset="-120"/>
                <a:ea typeface="微軟正黑體" panose="020B0604030504040204" pitchFamily="34" charset="-120"/>
              </a:rPr>
              <a:t>（</a:t>
            </a:r>
            <a:r>
              <a:rPr lang="en-US" altLang="zh-TW" b="0" i="0" dirty="0">
                <a:solidFill>
                  <a:srgbClr val="111111"/>
                </a:solidFill>
                <a:effectLst/>
                <a:latin typeface="微軟正黑體" panose="020B0604030504040204" pitchFamily="34" charset="-120"/>
                <a:ea typeface="微軟正黑體" panose="020B0604030504040204" pitchFamily="34" charset="-120"/>
              </a:rPr>
              <a:t>Building Information Modeling</a:t>
            </a:r>
            <a:r>
              <a:rPr lang="zh-TW" altLang="en-US" b="0" i="0" dirty="0">
                <a:solidFill>
                  <a:srgbClr val="111111"/>
                </a:solidFill>
                <a:effectLst/>
                <a:latin typeface="微軟正黑體" panose="020B0604030504040204" pitchFamily="34" charset="-120"/>
                <a:ea typeface="微軟正黑體" panose="020B0604030504040204" pitchFamily="34" charset="-120"/>
              </a:rPr>
              <a:t>，建築資訊模型）團隊以及專門做 </a:t>
            </a:r>
            <a:r>
              <a:rPr lang="en-US" altLang="zh-TW" b="0" i="0" dirty="0">
                <a:solidFill>
                  <a:srgbClr val="111111"/>
                </a:solidFill>
                <a:effectLst/>
                <a:latin typeface="微軟正黑體" panose="020B0604030504040204" pitchFamily="34" charset="-120"/>
                <a:ea typeface="微軟正黑體" panose="020B0604030504040204" pitchFamily="34" charset="-120"/>
              </a:rPr>
              <a:t>AI </a:t>
            </a:r>
            <a:r>
              <a:rPr lang="zh-TW" altLang="en-US" b="0" i="0" dirty="0">
                <a:solidFill>
                  <a:srgbClr val="111111"/>
                </a:solidFill>
                <a:effectLst/>
                <a:latin typeface="微軟正黑體" panose="020B0604030504040204" pitchFamily="34" charset="-120"/>
                <a:ea typeface="微軟正黑體" panose="020B0604030504040204" pitchFamily="34" charset="-120"/>
              </a:rPr>
              <a:t>標記的居家工作團隊。</a:t>
            </a: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58</a:t>
            </a:fld>
            <a:endParaRPr lang="zh-TW" altLang="en-US"/>
          </a:p>
        </p:txBody>
      </p:sp>
    </p:spTree>
    <p:extLst>
      <p:ext uri="{BB962C8B-B14F-4D97-AF65-F5344CB8AC3E}">
        <p14:creationId xmlns:p14="http://schemas.microsoft.com/office/powerpoint/2010/main" val="2257789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D6F36-B54B-DD7A-98FD-C5DCF649100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D767230-B71D-138E-DC8D-CA1ABE4458A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1A05665-6457-8DEE-879E-A0536DED28EE}"/>
              </a:ext>
            </a:extLst>
          </p:cNvPr>
          <p:cNvSpPr>
            <a:spLocks noGrp="1"/>
          </p:cNvSpPr>
          <p:nvPr>
            <p:ph type="body" idx="1"/>
          </p:nvPr>
        </p:nvSpPr>
        <p:spPr/>
        <p:txBody>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lang="zh-TW" altLang="en-US" sz="1800" dirty="0"/>
              <a:t>藝術與繪畫領域：畫布</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just" defTabSz="914400" rtl="0" eaLnBrk="1" fontAlgn="base"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報導援引瞭解</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Open AI</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提議</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訂閱價格人士的消息稱，</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OpenAI</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可能很快向部分使用者收取使用高階</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LLM</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每月</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2000 </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美元的費用，</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目前還沒有最終確定價格，暗示這讓人「強烈懷疑最終價會不會這麼高。」</a:t>
            </a:r>
          </a:p>
          <a:p>
            <a:pPr algn="just" fontAlgn="base"/>
            <a:r>
              <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rPr>
              <a:t>OpenAI</a:t>
            </a:r>
            <a:r>
              <a:rPr lang="zh-TW" altLang="en-US" b="1" i="0" u="none" strike="noStrike" dirty="0">
                <a:solidFill>
                  <a:srgbClr val="474747"/>
                </a:solidFill>
                <a:effectLst/>
                <a:latin typeface="Microsoft JhengHei" panose="020B0604030504040204" pitchFamily="34" charset="-120"/>
                <a:ea typeface="Microsoft JhengHei" panose="020B0604030504040204" pitchFamily="34" charset="-120"/>
              </a:rPr>
              <a:t>預計兩週內推出</a:t>
            </a:r>
            <a:r>
              <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rPr>
              <a:t>Strawberry</a:t>
            </a:r>
            <a:r>
              <a:rPr lang="zh-TW" altLang="en-US" b="1" i="0" u="none" strike="noStrike" dirty="0">
                <a:solidFill>
                  <a:srgbClr val="474747"/>
                </a:solidFill>
                <a:effectLst/>
                <a:latin typeface="Microsoft JhengHei" panose="020B0604030504040204" pitchFamily="34" charset="-120"/>
                <a:ea typeface="Microsoft JhengHei" panose="020B0604030504040204" pitchFamily="34" charset="-120"/>
              </a:rPr>
              <a:t>模型，訂閱費用可能提高到每月約台幣</a:t>
            </a:r>
            <a:r>
              <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rPr>
              <a:t>6500</a:t>
            </a:r>
            <a:r>
              <a:rPr lang="zh-TW" altLang="en-US" b="1" i="0" u="none" strike="noStrike" dirty="0">
                <a:solidFill>
                  <a:srgbClr val="474747"/>
                </a:solidFill>
                <a:effectLst/>
                <a:latin typeface="Microsoft JhengHei" panose="020B0604030504040204" pitchFamily="34" charset="-120"/>
                <a:ea typeface="Microsoft JhengHei" panose="020B0604030504040204" pitchFamily="34" charset="-120"/>
              </a:rPr>
              <a:t>元</a:t>
            </a:r>
            <a:endPar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endParaRPr>
          </a:p>
          <a:p>
            <a:pPr algn="just" fontAlgn="base"/>
            <a:endParaRPr lang="en-US" altLang="zh-TW" b="0" i="0" dirty="0">
              <a:solidFill>
                <a:srgbClr val="111111"/>
              </a:solidFill>
              <a:effectLst/>
              <a:latin typeface="微軟正黑體" panose="020B0604030504040204" pitchFamily="34" charset="-120"/>
              <a:ea typeface="微軟正黑體" panose="020B0604030504040204" pitchFamily="34" charset="-120"/>
            </a:endParaRPr>
          </a:p>
          <a:p>
            <a:pPr algn="just" fontAlgn="base"/>
            <a:r>
              <a:rPr lang="zh-TW" altLang="en-US" b="0" i="0" dirty="0">
                <a:solidFill>
                  <a:srgbClr val="111111"/>
                </a:solidFill>
                <a:effectLst/>
                <a:latin typeface="微軟正黑體" panose="020B0604030504040204" pitchFamily="34" charset="-120"/>
                <a:ea typeface="微軟正黑體" panose="020B0604030504040204" pitchFamily="34" charset="-120"/>
              </a:rPr>
              <a:t>張忠謀指出，半導體的工時長、且在晶圓廠的無塵室的工作環境中必須穿著類似太空衣的工作服工作，很辛苦，台灣因為有優秀、高品質、敬業的工程師，且流動率低，台積電每年員工的離職率僅</a:t>
            </a:r>
            <a:r>
              <a:rPr lang="en-US" altLang="zh-TW" b="0" i="0" dirty="0">
                <a:solidFill>
                  <a:srgbClr val="111111"/>
                </a:solidFill>
                <a:effectLst/>
                <a:latin typeface="微軟正黑體" panose="020B0604030504040204" pitchFamily="34" charset="-120"/>
                <a:ea typeface="微軟正黑體" panose="020B0604030504040204" pitchFamily="34" charset="-120"/>
              </a:rPr>
              <a:t>4%</a:t>
            </a:r>
            <a:r>
              <a:rPr lang="zh-TW" altLang="en-US" b="0" i="0" dirty="0">
                <a:solidFill>
                  <a:srgbClr val="111111"/>
                </a:solidFill>
                <a:effectLst/>
                <a:latin typeface="微軟正黑體" panose="020B0604030504040204" pitchFamily="34" charset="-120"/>
                <a:ea typeface="微軟正黑體" panose="020B0604030504040204" pitchFamily="34" charset="-120"/>
              </a:rPr>
              <a:t>至</a:t>
            </a:r>
            <a:r>
              <a:rPr lang="en-US" altLang="zh-TW" b="0" i="0" dirty="0">
                <a:solidFill>
                  <a:srgbClr val="111111"/>
                </a:solidFill>
                <a:effectLst/>
                <a:latin typeface="微軟正黑體" panose="020B0604030504040204" pitchFamily="34" charset="-120"/>
                <a:ea typeface="微軟正黑體" panose="020B0604030504040204" pitchFamily="34" charset="-120"/>
              </a:rPr>
              <a:t>5%</a:t>
            </a:r>
            <a:r>
              <a:rPr lang="zh-TW" altLang="en-US" b="0" i="0" dirty="0">
                <a:solidFill>
                  <a:srgbClr val="111111"/>
                </a:solidFill>
                <a:effectLst/>
                <a:latin typeface="微軟正黑體" panose="020B0604030504040204" pitchFamily="34" charset="-120"/>
                <a:ea typeface="微軟正黑體" panose="020B0604030504040204" pitchFamily="34" charset="-120"/>
              </a:rPr>
              <a:t>；另外，台灣交通方便，台灣竹科、中科、南科等地可透過高鐵聯結，做很好的移動、聯結，甚至可通勤上下班，這是我們的優勢，其他國家很難做到。</a:t>
            </a:r>
            <a:endParaRPr lang="en-US" altLang="zh-TW" b="0" i="0" dirty="0">
              <a:solidFill>
                <a:srgbClr val="111111"/>
              </a:solidFill>
              <a:effectLst/>
              <a:latin typeface="微軟正黑體" panose="020B0604030504040204" pitchFamily="34" charset="-120"/>
              <a:ea typeface="微軟正黑體" panose="020B0604030504040204" pitchFamily="34" charset="-120"/>
            </a:endParaRPr>
          </a:p>
          <a:p>
            <a:pPr algn="just" fontAlgn="base"/>
            <a:r>
              <a:rPr lang="zh-TW" altLang="en-US" b="0" i="0" dirty="0">
                <a:solidFill>
                  <a:srgbClr val="111111"/>
                </a:solidFill>
                <a:effectLst/>
                <a:latin typeface="微軟正黑體" panose="020B0604030504040204" pitchFamily="34" charset="-120"/>
                <a:ea typeface="微軟正黑體" panose="020B0604030504040204" pitchFamily="34" charset="-120"/>
              </a:rPr>
              <a:t>張表示，反觀美國</a:t>
            </a:r>
            <a:r>
              <a:rPr lang="en-US" altLang="zh-TW" b="0" i="0" dirty="0">
                <a:solidFill>
                  <a:srgbClr val="111111"/>
                </a:solidFill>
                <a:effectLst/>
                <a:latin typeface="微軟正黑體" panose="020B0604030504040204" pitchFamily="34" charset="-120"/>
                <a:ea typeface="微軟正黑體" panose="020B0604030504040204" pitchFamily="34" charset="-120"/>
              </a:rPr>
              <a:t>70</a:t>
            </a:r>
            <a:r>
              <a:rPr lang="zh-TW" altLang="en-US" b="0" i="0" dirty="0">
                <a:solidFill>
                  <a:srgbClr val="111111"/>
                </a:solidFill>
                <a:effectLst/>
                <a:latin typeface="微軟正黑體" panose="020B0604030504040204" pitchFamily="34" charset="-120"/>
                <a:ea typeface="微軟正黑體" panose="020B0604030504040204" pitchFamily="34" charset="-120"/>
              </a:rPr>
              <a:t>、</a:t>
            </a:r>
            <a:r>
              <a:rPr lang="en-US" altLang="zh-TW" b="0" i="0" dirty="0">
                <a:solidFill>
                  <a:srgbClr val="111111"/>
                </a:solidFill>
                <a:effectLst/>
                <a:latin typeface="微軟正黑體" panose="020B0604030504040204" pitchFamily="34" charset="-120"/>
                <a:ea typeface="微軟正黑體" panose="020B0604030504040204" pitchFamily="34" charset="-120"/>
              </a:rPr>
              <a:t>80</a:t>
            </a:r>
            <a:r>
              <a:rPr lang="zh-TW" altLang="en-US" b="0" i="0" dirty="0">
                <a:solidFill>
                  <a:srgbClr val="111111"/>
                </a:solidFill>
                <a:effectLst/>
                <a:latin typeface="微軟正黑體" panose="020B0604030504040204" pitchFamily="34" charset="-120"/>
                <a:ea typeface="微軟正黑體" panose="020B0604030504040204" pitchFamily="34" charset="-120"/>
              </a:rPr>
              <a:t>年代離職率達</a:t>
            </a:r>
            <a:r>
              <a:rPr lang="en-US" altLang="zh-TW" b="0" i="0" dirty="0">
                <a:solidFill>
                  <a:srgbClr val="111111"/>
                </a:solidFill>
                <a:effectLst/>
                <a:latin typeface="微軟正黑體" panose="020B0604030504040204" pitchFamily="34" charset="-120"/>
                <a:ea typeface="微軟正黑體" panose="020B0604030504040204" pitchFamily="34" charset="-120"/>
              </a:rPr>
              <a:t>15%</a:t>
            </a:r>
            <a:r>
              <a:rPr lang="zh-TW" altLang="en-US" b="0" i="0" dirty="0">
                <a:solidFill>
                  <a:srgbClr val="111111"/>
                </a:solidFill>
                <a:effectLst/>
                <a:latin typeface="微軟正黑體" panose="020B0604030504040204" pitchFamily="34" charset="-120"/>
                <a:ea typeface="微軟正黑體" panose="020B0604030504040204" pitchFamily="34" charset="-120"/>
              </a:rPr>
              <a:t>至</a:t>
            </a:r>
            <a:r>
              <a:rPr lang="en-US" altLang="zh-TW" b="0" i="0" dirty="0">
                <a:solidFill>
                  <a:srgbClr val="111111"/>
                </a:solidFill>
                <a:effectLst/>
                <a:latin typeface="微軟正黑體" panose="020B0604030504040204" pitchFamily="34" charset="-120"/>
                <a:ea typeface="微軟正黑體" panose="020B0604030504040204" pitchFamily="34" charset="-120"/>
              </a:rPr>
              <a:t>20%</a:t>
            </a:r>
            <a:r>
              <a:rPr lang="zh-TW" altLang="en-US" b="0" i="0" dirty="0">
                <a:solidFill>
                  <a:srgbClr val="111111"/>
                </a:solidFill>
                <a:effectLst/>
                <a:latin typeface="微軟正黑體" panose="020B0604030504040204" pitchFamily="34" charset="-120"/>
                <a:ea typeface="微軟正黑體" panose="020B0604030504040204" pitchFamily="34" charset="-120"/>
              </a:rPr>
              <a:t>，而訓練工程師需要數年時間，「流動率超過</a:t>
            </a:r>
            <a:r>
              <a:rPr lang="en-US" altLang="zh-TW" b="0" i="0" dirty="0">
                <a:solidFill>
                  <a:srgbClr val="111111"/>
                </a:solidFill>
                <a:effectLst/>
                <a:latin typeface="微軟正黑體" panose="020B0604030504040204" pitchFamily="34" charset="-120"/>
                <a:ea typeface="微軟正黑體" panose="020B0604030504040204" pitchFamily="34" charset="-120"/>
              </a:rPr>
              <a:t>10%</a:t>
            </a:r>
            <a:r>
              <a:rPr lang="zh-TW" altLang="en-US" b="0" i="0" dirty="0">
                <a:solidFill>
                  <a:srgbClr val="111111"/>
                </a:solidFill>
                <a:effectLst/>
                <a:latin typeface="微軟正黑體" panose="020B0604030504040204" pitchFamily="34" charset="-120"/>
                <a:ea typeface="微軟正黑體" panose="020B0604030504040204" pitchFamily="34" charset="-120"/>
              </a:rPr>
              <a:t>以上，怎會能訓練出人才、有好成績？」。</a:t>
            </a:r>
            <a:endParaRPr lang="en-US" altLang="zh-TW" b="0" i="0" dirty="0">
              <a:solidFill>
                <a:srgbClr val="111111"/>
              </a:solidFill>
              <a:effectLst/>
              <a:latin typeface="微軟正黑體" panose="020B0604030504040204" pitchFamily="34" charset="-120"/>
              <a:ea typeface="微軟正黑體" panose="020B0604030504040204" pitchFamily="34" charset="-120"/>
            </a:endParaRPr>
          </a:p>
          <a:p>
            <a:pPr algn="just" fontAlgn="base"/>
            <a:r>
              <a:rPr lang="zh-TW" altLang="en-US" b="0" i="0" dirty="0">
                <a:solidFill>
                  <a:srgbClr val="111111"/>
                </a:solidFill>
                <a:effectLst/>
                <a:latin typeface="微軟正黑體" panose="020B0604030504040204" pitchFamily="34" charset="-120"/>
                <a:ea typeface="微軟正黑體" panose="020B0604030504040204" pitchFamily="34" charset="-120"/>
              </a:rPr>
              <a:t>若水的定位就是顧客的供應商。組成了 </a:t>
            </a:r>
            <a:r>
              <a:rPr lang="en-US" altLang="zh-TW" b="0" i="0" dirty="0">
                <a:solidFill>
                  <a:srgbClr val="111111"/>
                </a:solidFill>
                <a:effectLst/>
                <a:latin typeface="微軟正黑體" panose="020B0604030504040204" pitchFamily="34" charset="-120"/>
                <a:ea typeface="微軟正黑體" panose="020B0604030504040204" pitchFamily="34" charset="-120"/>
              </a:rPr>
              <a:t>BIM</a:t>
            </a:r>
            <a:r>
              <a:rPr lang="zh-TW" altLang="en-US" b="0" i="0" dirty="0">
                <a:solidFill>
                  <a:srgbClr val="111111"/>
                </a:solidFill>
                <a:effectLst/>
                <a:latin typeface="微軟正黑體" panose="020B0604030504040204" pitchFamily="34" charset="-120"/>
                <a:ea typeface="微軟正黑體" panose="020B0604030504040204" pitchFamily="34" charset="-120"/>
              </a:rPr>
              <a:t>（</a:t>
            </a:r>
            <a:r>
              <a:rPr lang="en-US" altLang="zh-TW" b="0" i="0" dirty="0">
                <a:solidFill>
                  <a:srgbClr val="111111"/>
                </a:solidFill>
                <a:effectLst/>
                <a:latin typeface="微軟正黑體" panose="020B0604030504040204" pitchFamily="34" charset="-120"/>
                <a:ea typeface="微軟正黑體" panose="020B0604030504040204" pitchFamily="34" charset="-120"/>
              </a:rPr>
              <a:t>Building Information Modeling</a:t>
            </a:r>
            <a:r>
              <a:rPr lang="zh-TW" altLang="en-US" b="0" i="0" dirty="0">
                <a:solidFill>
                  <a:srgbClr val="111111"/>
                </a:solidFill>
                <a:effectLst/>
                <a:latin typeface="微軟正黑體" panose="020B0604030504040204" pitchFamily="34" charset="-120"/>
                <a:ea typeface="微軟正黑體" panose="020B0604030504040204" pitchFamily="34" charset="-120"/>
              </a:rPr>
              <a:t>，建築資訊模型）團隊以及專門做 </a:t>
            </a:r>
            <a:r>
              <a:rPr lang="en-US" altLang="zh-TW" b="0" i="0" dirty="0">
                <a:solidFill>
                  <a:srgbClr val="111111"/>
                </a:solidFill>
                <a:effectLst/>
                <a:latin typeface="微軟正黑體" panose="020B0604030504040204" pitchFamily="34" charset="-120"/>
                <a:ea typeface="微軟正黑體" panose="020B0604030504040204" pitchFamily="34" charset="-120"/>
              </a:rPr>
              <a:t>AI </a:t>
            </a:r>
            <a:r>
              <a:rPr lang="zh-TW" altLang="en-US" b="0" i="0" dirty="0">
                <a:solidFill>
                  <a:srgbClr val="111111"/>
                </a:solidFill>
                <a:effectLst/>
                <a:latin typeface="微軟正黑體" panose="020B0604030504040204" pitchFamily="34" charset="-120"/>
                <a:ea typeface="微軟正黑體" panose="020B0604030504040204" pitchFamily="34" charset="-120"/>
              </a:rPr>
              <a:t>標記的居家工作團隊。</a:t>
            </a:r>
          </a:p>
          <a:p>
            <a:endParaRPr lang="zh-TW" altLang="en-US" dirty="0"/>
          </a:p>
        </p:txBody>
      </p:sp>
      <p:sp>
        <p:nvSpPr>
          <p:cNvPr id="4" name="投影片編號版面配置區 3">
            <a:extLst>
              <a:ext uri="{FF2B5EF4-FFF2-40B4-BE49-F238E27FC236}">
                <a16:creationId xmlns:a16="http://schemas.microsoft.com/office/drawing/2014/main" id="{C942341E-101D-B9B3-7BDD-182F192226E6}"/>
              </a:ext>
            </a:extLst>
          </p:cNvPr>
          <p:cNvSpPr>
            <a:spLocks noGrp="1"/>
          </p:cNvSpPr>
          <p:nvPr>
            <p:ph type="sldNum" sz="quarter" idx="5"/>
          </p:nvPr>
        </p:nvSpPr>
        <p:spPr/>
        <p:txBody>
          <a:bodyPr/>
          <a:lstStyle/>
          <a:p>
            <a:fld id="{F18A0BFF-6330-4569-975E-B50BF169FA45}" type="slidenum">
              <a:rPr lang="zh-TW" altLang="en-US" smtClean="0"/>
              <a:t>60</a:t>
            </a:fld>
            <a:endParaRPr lang="zh-TW" altLang="en-US"/>
          </a:p>
        </p:txBody>
      </p:sp>
    </p:spTree>
    <p:extLst>
      <p:ext uri="{BB962C8B-B14F-4D97-AF65-F5344CB8AC3E}">
        <p14:creationId xmlns:p14="http://schemas.microsoft.com/office/powerpoint/2010/main" val="139265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微軟正黑體" panose="020B0604030504040204" pitchFamily="34" charset="-120"/>
                <a:ea typeface="微軟正黑體" panose="020B0604030504040204" pitchFamily="34" charset="-120"/>
              </a:rPr>
              <a:t>不過商品貨架並未導入</a:t>
            </a:r>
            <a:r>
              <a:rPr lang="en-US" altLang="zh-TW" b="0" i="0" dirty="0">
                <a:solidFill>
                  <a:srgbClr val="333333"/>
                </a:solidFill>
                <a:effectLst/>
                <a:latin typeface="微軟正黑體" panose="020B0604030504040204" pitchFamily="34" charset="-120"/>
                <a:ea typeface="微軟正黑體" panose="020B0604030504040204" pitchFamily="34" charset="-120"/>
              </a:rPr>
              <a:t>RFID</a:t>
            </a:r>
            <a:r>
              <a:rPr lang="zh-TW" altLang="en-US" b="0" i="0" dirty="0">
                <a:solidFill>
                  <a:srgbClr val="333333"/>
                </a:solidFill>
                <a:effectLst/>
                <a:latin typeface="微軟正黑體" panose="020B0604030504040204" pitchFamily="34" charset="-120"/>
                <a:ea typeface="微軟正黑體" panose="020B0604030504040204" pitchFamily="34" charset="-120"/>
              </a:rPr>
              <a:t>電子標籤，仍需要人工更換標籤。</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en-US" altLang="zh-TW" b="0" i="0" dirty="0">
                <a:solidFill>
                  <a:srgbClr val="333333"/>
                </a:solidFill>
                <a:effectLst/>
                <a:latin typeface="微軟正黑體" panose="020B0604030504040204" pitchFamily="34" charset="-120"/>
                <a:ea typeface="微軟正黑體" panose="020B0604030504040204" pitchFamily="34" charset="-120"/>
              </a:rPr>
              <a:t>Amazon Go</a:t>
            </a:r>
            <a:r>
              <a:rPr lang="zh-TW" altLang="en-US" b="0" i="0" dirty="0">
                <a:solidFill>
                  <a:srgbClr val="333333"/>
                </a:solidFill>
                <a:effectLst/>
                <a:latin typeface="微軟正黑體" panose="020B0604030504040204" pitchFamily="34" charset="-120"/>
                <a:ea typeface="微軟正黑體" panose="020B0604030504040204" pitchFamily="34" charset="-120"/>
              </a:rPr>
              <a:t>在辨別商品、分析顧客行為動作的出色能力，甚至還能夠用來預防它免於遭竊</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7</a:t>
            </a:fld>
            <a:endParaRPr lang="zh-TW" altLang="en-US"/>
          </a:p>
        </p:txBody>
      </p:sp>
    </p:spTree>
    <p:extLst>
      <p:ext uri="{BB962C8B-B14F-4D97-AF65-F5344CB8AC3E}">
        <p14:creationId xmlns:p14="http://schemas.microsoft.com/office/powerpoint/2010/main" val="3246122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241B9-5FAA-7945-2713-12F4DFD1015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853A606-B905-98A2-8441-B152344D769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EA31B80-9F7C-12F2-E97E-D5BA654B7432}"/>
              </a:ext>
            </a:extLst>
          </p:cNvPr>
          <p:cNvSpPr>
            <a:spLocks noGrp="1"/>
          </p:cNvSpPr>
          <p:nvPr>
            <p:ph type="body" idx="1"/>
          </p:nvPr>
        </p:nvSpPr>
        <p:spPr/>
        <p:txBody>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lang="zh-TW" altLang="en-US" sz="1800" dirty="0"/>
              <a:t>藝術與繪畫領域：畫布</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just" defTabSz="914400" rtl="0" eaLnBrk="1" fontAlgn="base"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報導援引瞭解</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Open AI</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提議</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訂閱價格人士的消息稱，</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OpenAI</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可能很快向部分使用者收取使用高階</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LLM</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每月</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2000 </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美元的費用，</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目前還沒有最終確定價格，暗示這讓人「強烈懷疑最終價會不會這麼高。」</a:t>
            </a:r>
          </a:p>
          <a:p>
            <a:pPr algn="just" fontAlgn="base"/>
            <a:r>
              <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rPr>
              <a:t>OpenAI</a:t>
            </a:r>
            <a:r>
              <a:rPr lang="zh-TW" altLang="en-US" b="1" i="0" u="none" strike="noStrike" dirty="0">
                <a:solidFill>
                  <a:srgbClr val="474747"/>
                </a:solidFill>
                <a:effectLst/>
                <a:latin typeface="Microsoft JhengHei" panose="020B0604030504040204" pitchFamily="34" charset="-120"/>
                <a:ea typeface="Microsoft JhengHei" panose="020B0604030504040204" pitchFamily="34" charset="-120"/>
              </a:rPr>
              <a:t>預計兩週內推出</a:t>
            </a:r>
            <a:r>
              <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rPr>
              <a:t>Strawberry</a:t>
            </a:r>
            <a:r>
              <a:rPr lang="zh-TW" altLang="en-US" b="1" i="0" u="none" strike="noStrike" dirty="0">
                <a:solidFill>
                  <a:srgbClr val="474747"/>
                </a:solidFill>
                <a:effectLst/>
                <a:latin typeface="Microsoft JhengHei" panose="020B0604030504040204" pitchFamily="34" charset="-120"/>
                <a:ea typeface="Microsoft JhengHei" panose="020B0604030504040204" pitchFamily="34" charset="-120"/>
              </a:rPr>
              <a:t>模型，訂閱費用可能提高到每月約台幣</a:t>
            </a:r>
            <a:r>
              <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rPr>
              <a:t>6500</a:t>
            </a:r>
            <a:r>
              <a:rPr lang="zh-TW" altLang="en-US" b="1" i="0" u="none" strike="noStrike" dirty="0">
                <a:solidFill>
                  <a:srgbClr val="474747"/>
                </a:solidFill>
                <a:effectLst/>
                <a:latin typeface="Microsoft JhengHei" panose="020B0604030504040204" pitchFamily="34" charset="-120"/>
                <a:ea typeface="Microsoft JhengHei" panose="020B0604030504040204" pitchFamily="34" charset="-120"/>
              </a:rPr>
              <a:t>元</a:t>
            </a:r>
            <a:endParaRPr lang="en-US" altLang="zh-TW" b="1" i="0" u="none" strike="noStrike" dirty="0">
              <a:solidFill>
                <a:srgbClr val="474747"/>
              </a:solidFill>
              <a:effectLst/>
              <a:latin typeface="Microsoft JhengHei" panose="020B0604030504040204" pitchFamily="34" charset="-120"/>
              <a:ea typeface="Microsoft JhengHei" panose="020B0604030504040204" pitchFamily="34" charset="-120"/>
            </a:endParaRPr>
          </a:p>
          <a:p>
            <a:pPr algn="just" fontAlgn="base"/>
            <a:endParaRPr lang="en-US" altLang="zh-TW" b="0" i="0" dirty="0">
              <a:solidFill>
                <a:srgbClr val="111111"/>
              </a:solidFill>
              <a:effectLst/>
              <a:latin typeface="微軟正黑體" panose="020B0604030504040204" pitchFamily="34" charset="-120"/>
              <a:ea typeface="微軟正黑體" panose="020B0604030504040204" pitchFamily="34" charset="-120"/>
            </a:endParaRPr>
          </a:p>
          <a:p>
            <a:pPr algn="just" fontAlgn="base"/>
            <a:r>
              <a:rPr lang="zh-TW" altLang="en-US" b="0" i="0" dirty="0">
                <a:solidFill>
                  <a:srgbClr val="111111"/>
                </a:solidFill>
                <a:effectLst/>
                <a:latin typeface="微軟正黑體" panose="020B0604030504040204" pitchFamily="34" charset="-120"/>
                <a:ea typeface="微軟正黑體" panose="020B0604030504040204" pitchFamily="34" charset="-120"/>
              </a:rPr>
              <a:t>張忠謀指出，半導體的工時長、且在晶圓廠的無塵室的工作環境中必須穿著類似太空衣的工作服工作，很辛苦，台灣因為有優秀、高品質、敬業的工程師，且流動率低，台積電每年員工的離職率僅</a:t>
            </a:r>
            <a:r>
              <a:rPr lang="en-US" altLang="zh-TW" b="0" i="0" dirty="0">
                <a:solidFill>
                  <a:srgbClr val="111111"/>
                </a:solidFill>
                <a:effectLst/>
                <a:latin typeface="微軟正黑體" panose="020B0604030504040204" pitchFamily="34" charset="-120"/>
                <a:ea typeface="微軟正黑體" panose="020B0604030504040204" pitchFamily="34" charset="-120"/>
              </a:rPr>
              <a:t>4%</a:t>
            </a:r>
            <a:r>
              <a:rPr lang="zh-TW" altLang="en-US" b="0" i="0" dirty="0">
                <a:solidFill>
                  <a:srgbClr val="111111"/>
                </a:solidFill>
                <a:effectLst/>
                <a:latin typeface="微軟正黑體" panose="020B0604030504040204" pitchFamily="34" charset="-120"/>
                <a:ea typeface="微軟正黑體" panose="020B0604030504040204" pitchFamily="34" charset="-120"/>
              </a:rPr>
              <a:t>至</a:t>
            </a:r>
            <a:r>
              <a:rPr lang="en-US" altLang="zh-TW" b="0" i="0" dirty="0">
                <a:solidFill>
                  <a:srgbClr val="111111"/>
                </a:solidFill>
                <a:effectLst/>
                <a:latin typeface="微軟正黑體" panose="020B0604030504040204" pitchFamily="34" charset="-120"/>
                <a:ea typeface="微軟正黑體" panose="020B0604030504040204" pitchFamily="34" charset="-120"/>
              </a:rPr>
              <a:t>5%</a:t>
            </a:r>
            <a:r>
              <a:rPr lang="zh-TW" altLang="en-US" b="0" i="0" dirty="0">
                <a:solidFill>
                  <a:srgbClr val="111111"/>
                </a:solidFill>
                <a:effectLst/>
                <a:latin typeface="微軟正黑體" panose="020B0604030504040204" pitchFamily="34" charset="-120"/>
                <a:ea typeface="微軟正黑體" panose="020B0604030504040204" pitchFamily="34" charset="-120"/>
              </a:rPr>
              <a:t>；另外，台灣交通方便，台灣竹科、中科、南科等地可透過高鐵聯結，做很好的移動、聯結，甚至可通勤上下班，這是我們的優勢，其他國家很難做到。</a:t>
            </a:r>
            <a:endParaRPr lang="en-US" altLang="zh-TW" b="0" i="0" dirty="0">
              <a:solidFill>
                <a:srgbClr val="111111"/>
              </a:solidFill>
              <a:effectLst/>
              <a:latin typeface="微軟正黑體" panose="020B0604030504040204" pitchFamily="34" charset="-120"/>
              <a:ea typeface="微軟正黑體" panose="020B0604030504040204" pitchFamily="34" charset="-120"/>
            </a:endParaRPr>
          </a:p>
          <a:p>
            <a:pPr algn="just" fontAlgn="base"/>
            <a:r>
              <a:rPr lang="zh-TW" altLang="en-US" b="0" i="0" dirty="0">
                <a:solidFill>
                  <a:srgbClr val="111111"/>
                </a:solidFill>
                <a:effectLst/>
                <a:latin typeface="微軟正黑體" panose="020B0604030504040204" pitchFamily="34" charset="-120"/>
                <a:ea typeface="微軟正黑體" panose="020B0604030504040204" pitchFamily="34" charset="-120"/>
              </a:rPr>
              <a:t>張表示，反觀美國</a:t>
            </a:r>
            <a:r>
              <a:rPr lang="en-US" altLang="zh-TW" b="0" i="0" dirty="0">
                <a:solidFill>
                  <a:srgbClr val="111111"/>
                </a:solidFill>
                <a:effectLst/>
                <a:latin typeface="微軟正黑體" panose="020B0604030504040204" pitchFamily="34" charset="-120"/>
                <a:ea typeface="微軟正黑體" panose="020B0604030504040204" pitchFamily="34" charset="-120"/>
              </a:rPr>
              <a:t>70</a:t>
            </a:r>
            <a:r>
              <a:rPr lang="zh-TW" altLang="en-US" b="0" i="0" dirty="0">
                <a:solidFill>
                  <a:srgbClr val="111111"/>
                </a:solidFill>
                <a:effectLst/>
                <a:latin typeface="微軟正黑體" panose="020B0604030504040204" pitchFamily="34" charset="-120"/>
                <a:ea typeface="微軟正黑體" panose="020B0604030504040204" pitchFamily="34" charset="-120"/>
              </a:rPr>
              <a:t>、</a:t>
            </a:r>
            <a:r>
              <a:rPr lang="en-US" altLang="zh-TW" b="0" i="0" dirty="0">
                <a:solidFill>
                  <a:srgbClr val="111111"/>
                </a:solidFill>
                <a:effectLst/>
                <a:latin typeface="微軟正黑體" panose="020B0604030504040204" pitchFamily="34" charset="-120"/>
                <a:ea typeface="微軟正黑體" panose="020B0604030504040204" pitchFamily="34" charset="-120"/>
              </a:rPr>
              <a:t>80</a:t>
            </a:r>
            <a:r>
              <a:rPr lang="zh-TW" altLang="en-US" b="0" i="0" dirty="0">
                <a:solidFill>
                  <a:srgbClr val="111111"/>
                </a:solidFill>
                <a:effectLst/>
                <a:latin typeface="微軟正黑體" panose="020B0604030504040204" pitchFamily="34" charset="-120"/>
                <a:ea typeface="微軟正黑體" panose="020B0604030504040204" pitchFamily="34" charset="-120"/>
              </a:rPr>
              <a:t>年代離職率達</a:t>
            </a:r>
            <a:r>
              <a:rPr lang="en-US" altLang="zh-TW" b="0" i="0" dirty="0">
                <a:solidFill>
                  <a:srgbClr val="111111"/>
                </a:solidFill>
                <a:effectLst/>
                <a:latin typeface="微軟正黑體" panose="020B0604030504040204" pitchFamily="34" charset="-120"/>
                <a:ea typeface="微軟正黑體" panose="020B0604030504040204" pitchFamily="34" charset="-120"/>
              </a:rPr>
              <a:t>15%</a:t>
            </a:r>
            <a:r>
              <a:rPr lang="zh-TW" altLang="en-US" b="0" i="0" dirty="0">
                <a:solidFill>
                  <a:srgbClr val="111111"/>
                </a:solidFill>
                <a:effectLst/>
                <a:latin typeface="微軟正黑體" panose="020B0604030504040204" pitchFamily="34" charset="-120"/>
                <a:ea typeface="微軟正黑體" panose="020B0604030504040204" pitchFamily="34" charset="-120"/>
              </a:rPr>
              <a:t>至</a:t>
            </a:r>
            <a:r>
              <a:rPr lang="en-US" altLang="zh-TW" b="0" i="0" dirty="0">
                <a:solidFill>
                  <a:srgbClr val="111111"/>
                </a:solidFill>
                <a:effectLst/>
                <a:latin typeface="微軟正黑體" panose="020B0604030504040204" pitchFamily="34" charset="-120"/>
                <a:ea typeface="微軟正黑體" panose="020B0604030504040204" pitchFamily="34" charset="-120"/>
              </a:rPr>
              <a:t>20%</a:t>
            </a:r>
            <a:r>
              <a:rPr lang="zh-TW" altLang="en-US" b="0" i="0" dirty="0">
                <a:solidFill>
                  <a:srgbClr val="111111"/>
                </a:solidFill>
                <a:effectLst/>
                <a:latin typeface="微軟正黑體" panose="020B0604030504040204" pitchFamily="34" charset="-120"/>
                <a:ea typeface="微軟正黑體" panose="020B0604030504040204" pitchFamily="34" charset="-120"/>
              </a:rPr>
              <a:t>，而訓練工程師需要數年時間，「流動率超過</a:t>
            </a:r>
            <a:r>
              <a:rPr lang="en-US" altLang="zh-TW" b="0" i="0" dirty="0">
                <a:solidFill>
                  <a:srgbClr val="111111"/>
                </a:solidFill>
                <a:effectLst/>
                <a:latin typeface="微軟正黑體" panose="020B0604030504040204" pitchFamily="34" charset="-120"/>
                <a:ea typeface="微軟正黑體" panose="020B0604030504040204" pitchFamily="34" charset="-120"/>
              </a:rPr>
              <a:t>10%</a:t>
            </a:r>
            <a:r>
              <a:rPr lang="zh-TW" altLang="en-US" b="0" i="0" dirty="0">
                <a:solidFill>
                  <a:srgbClr val="111111"/>
                </a:solidFill>
                <a:effectLst/>
                <a:latin typeface="微軟正黑體" panose="020B0604030504040204" pitchFamily="34" charset="-120"/>
                <a:ea typeface="微軟正黑體" panose="020B0604030504040204" pitchFamily="34" charset="-120"/>
              </a:rPr>
              <a:t>以上，怎會能訓練出人才、有好成績？」。</a:t>
            </a:r>
            <a:endParaRPr lang="en-US" altLang="zh-TW" b="0" i="0" dirty="0">
              <a:solidFill>
                <a:srgbClr val="111111"/>
              </a:solidFill>
              <a:effectLst/>
              <a:latin typeface="微軟正黑體" panose="020B0604030504040204" pitchFamily="34" charset="-120"/>
              <a:ea typeface="微軟正黑體" panose="020B0604030504040204" pitchFamily="34" charset="-120"/>
            </a:endParaRPr>
          </a:p>
          <a:p>
            <a:pPr algn="just" fontAlgn="base"/>
            <a:r>
              <a:rPr lang="zh-TW" altLang="en-US" b="0" i="0" dirty="0">
                <a:solidFill>
                  <a:srgbClr val="111111"/>
                </a:solidFill>
                <a:effectLst/>
                <a:latin typeface="微軟正黑體" panose="020B0604030504040204" pitchFamily="34" charset="-120"/>
                <a:ea typeface="微軟正黑體" panose="020B0604030504040204" pitchFamily="34" charset="-120"/>
              </a:rPr>
              <a:t>若水的定位就是顧客的供應商。組成了 </a:t>
            </a:r>
            <a:r>
              <a:rPr lang="en-US" altLang="zh-TW" b="0" i="0" dirty="0">
                <a:solidFill>
                  <a:srgbClr val="111111"/>
                </a:solidFill>
                <a:effectLst/>
                <a:latin typeface="微軟正黑體" panose="020B0604030504040204" pitchFamily="34" charset="-120"/>
                <a:ea typeface="微軟正黑體" panose="020B0604030504040204" pitchFamily="34" charset="-120"/>
              </a:rPr>
              <a:t>BIM</a:t>
            </a:r>
            <a:r>
              <a:rPr lang="zh-TW" altLang="en-US" b="0" i="0" dirty="0">
                <a:solidFill>
                  <a:srgbClr val="111111"/>
                </a:solidFill>
                <a:effectLst/>
                <a:latin typeface="微軟正黑體" panose="020B0604030504040204" pitchFamily="34" charset="-120"/>
                <a:ea typeface="微軟正黑體" panose="020B0604030504040204" pitchFamily="34" charset="-120"/>
              </a:rPr>
              <a:t>（</a:t>
            </a:r>
            <a:r>
              <a:rPr lang="en-US" altLang="zh-TW" b="0" i="0" dirty="0">
                <a:solidFill>
                  <a:srgbClr val="111111"/>
                </a:solidFill>
                <a:effectLst/>
                <a:latin typeface="微軟正黑體" panose="020B0604030504040204" pitchFamily="34" charset="-120"/>
                <a:ea typeface="微軟正黑體" panose="020B0604030504040204" pitchFamily="34" charset="-120"/>
              </a:rPr>
              <a:t>Building Information Modeling</a:t>
            </a:r>
            <a:r>
              <a:rPr lang="zh-TW" altLang="en-US" b="0" i="0" dirty="0">
                <a:solidFill>
                  <a:srgbClr val="111111"/>
                </a:solidFill>
                <a:effectLst/>
                <a:latin typeface="微軟正黑體" panose="020B0604030504040204" pitchFamily="34" charset="-120"/>
                <a:ea typeface="微軟正黑體" panose="020B0604030504040204" pitchFamily="34" charset="-120"/>
              </a:rPr>
              <a:t>，建築資訊模型）團隊以及專門做 </a:t>
            </a:r>
            <a:r>
              <a:rPr lang="en-US" altLang="zh-TW" b="0" i="0" dirty="0">
                <a:solidFill>
                  <a:srgbClr val="111111"/>
                </a:solidFill>
                <a:effectLst/>
                <a:latin typeface="微軟正黑體" panose="020B0604030504040204" pitchFamily="34" charset="-120"/>
                <a:ea typeface="微軟正黑體" panose="020B0604030504040204" pitchFamily="34" charset="-120"/>
              </a:rPr>
              <a:t>AI </a:t>
            </a:r>
            <a:r>
              <a:rPr lang="zh-TW" altLang="en-US" b="0" i="0" dirty="0">
                <a:solidFill>
                  <a:srgbClr val="111111"/>
                </a:solidFill>
                <a:effectLst/>
                <a:latin typeface="微軟正黑體" panose="020B0604030504040204" pitchFamily="34" charset="-120"/>
                <a:ea typeface="微軟正黑體" panose="020B0604030504040204" pitchFamily="34" charset="-120"/>
              </a:rPr>
              <a:t>標記的居家工作團隊。</a:t>
            </a:r>
          </a:p>
          <a:p>
            <a:endParaRPr lang="zh-TW" altLang="en-US" dirty="0"/>
          </a:p>
        </p:txBody>
      </p:sp>
      <p:sp>
        <p:nvSpPr>
          <p:cNvPr id="4" name="投影片編號版面配置區 3">
            <a:extLst>
              <a:ext uri="{FF2B5EF4-FFF2-40B4-BE49-F238E27FC236}">
                <a16:creationId xmlns:a16="http://schemas.microsoft.com/office/drawing/2014/main" id="{38C4D8B0-A02F-72D4-E9EB-63E425B7AACE}"/>
              </a:ext>
            </a:extLst>
          </p:cNvPr>
          <p:cNvSpPr>
            <a:spLocks noGrp="1"/>
          </p:cNvSpPr>
          <p:nvPr>
            <p:ph type="sldNum" sz="quarter" idx="5"/>
          </p:nvPr>
        </p:nvSpPr>
        <p:spPr/>
        <p:txBody>
          <a:bodyPr/>
          <a:lstStyle/>
          <a:p>
            <a:fld id="{F18A0BFF-6330-4569-975E-B50BF169FA45}" type="slidenum">
              <a:rPr lang="zh-TW" altLang="en-US" smtClean="0"/>
              <a:t>61</a:t>
            </a:fld>
            <a:endParaRPr lang="zh-TW" altLang="en-US"/>
          </a:p>
        </p:txBody>
      </p:sp>
    </p:spTree>
    <p:extLst>
      <p:ext uri="{BB962C8B-B14F-4D97-AF65-F5344CB8AC3E}">
        <p14:creationId xmlns:p14="http://schemas.microsoft.com/office/powerpoint/2010/main" val="1000451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C419AD22-D9D7-CBAD-E32E-5A740371BA10}"/>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ED83E104-E4FC-2B19-0656-55AA750BC5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a:latin typeface="Times New Roman" panose="02020603050405020304" pitchFamily="18" charset="0"/>
            </a:endParaRPr>
          </a:p>
        </p:txBody>
      </p:sp>
      <p:sp>
        <p:nvSpPr>
          <p:cNvPr id="90116" name="Slide Number Placeholder 3">
            <a:extLst>
              <a:ext uri="{FF2B5EF4-FFF2-40B4-BE49-F238E27FC236}">
                <a16:creationId xmlns:a16="http://schemas.microsoft.com/office/drawing/2014/main" id="{9DB789C1-03B0-E923-0C56-8D32108288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F2C8195-0C66-473D-B272-8DA89309156F}" type="slidenum">
              <a:rPr lang="en-US" altLang="zh-TW" smtClean="0">
                <a:latin typeface="Tahoma" panose="020B0604030504040204" pitchFamily="34" charset="0"/>
              </a:rPr>
              <a:pPr>
                <a:spcBef>
                  <a:spcPct val="0"/>
                </a:spcBef>
              </a:pPr>
              <a:t>63</a:t>
            </a:fld>
            <a:endParaRPr lang="en-US" altLang="zh-TW">
              <a:latin typeface="Tahoma" panose="020B060403050404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1A2A5369-A61E-FF52-EEDD-A9C1358FDC77}"/>
              </a:ext>
            </a:extLst>
          </p:cNvPr>
          <p:cNvSpPr>
            <a:spLocks noGrp="1" noRot="1" noChangeAspect="1" noChangeArrowheads="1" noTextEdit="1"/>
          </p:cNvSpPr>
          <p:nvPr>
            <p:ph type="sldImg"/>
          </p:nvPr>
        </p:nvSpPr>
        <p:spPr>
          <a:ln/>
        </p:spPr>
      </p:sp>
      <p:sp>
        <p:nvSpPr>
          <p:cNvPr id="92163" name="Notes Placeholder 2">
            <a:extLst>
              <a:ext uri="{FF2B5EF4-FFF2-40B4-BE49-F238E27FC236}">
                <a16:creationId xmlns:a16="http://schemas.microsoft.com/office/drawing/2014/main" id="{0F6C5B87-BDDC-8176-2860-57EEAE66C9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a:latin typeface="Times New Roman" panose="02020603050405020304" pitchFamily="18" charset="0"/>
            </a:endParaRPr>
          </a:p>
        </p:txBody>
      </p:sp>
      <p:sp>
        <p:nvSpPr>
          <p:cNvPr id="92164" name="Slide Number Placeholder 3">
            <a:extLst>
              <a:ext uri="{FF2B5EF4-FFF2-40B4-BE49-F238E27FC236}">
                <a16:creationId xmlns:a16="http://schemas.microsoft.com/office/drawing/2014/main" id="{B65B79B2-6A56-CB88-846A-F70C1F01998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36CC493-C831-4F72-B135-064306A4394D}" type="slidenum">
              <a:rPr lang="en-US" altLang="zh-TW" smtClean="0">
                <a:latin typeface="Tahoma" panose="020B0604030504040204" pitchFamily="34" charset="0"/>
              </a:rPr>
              <a:pPr>
                <a:spcBef>
                  <a:spcPct val="0"/>
                </a:spcBef>
              </a:pPr>
              <a:t>64</a:t>
            </a:fld>
            <a:endParaRPr lang="en-US" altLang="zh-TW">
              <a:latin typeface="Tahoma" panose="020B060403050404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D91E4012-C0C9-88B5-1C15-DB1104614117}"/>
              </a:ext>
            </a:extLst>
          </p:cNvPr>
          <p:cNvSpPr>
            <a:spLocks noGrp="1" noRot="1" noChangeAspect="1" noChangeArrowheads="1" noTextEdit="1"/>
          </p:cNvSpPr>
          <p:nvPr>
            <p:ph type="sldImg"/>
          </p:nvPr>
        </p:nvSpPr>
        <p:spPr>
          <a:ln/>
        </p:spPr>
      </p:sp>
      <p:sp>
        <p:nvSpPr>
          <p:cNvPr id="94211" name="Notes Placeholder 2">
            <a:extLst>
              <a:ext uri="{FF2B5EF4-FFF2-40B4-BE49-F238E27FC236}">
                <a16:creationId xmlns:a16="http://schemas.microsoft.com/office/drawing/2014/main" id="{CB2B1496-0ACC-867B-EC9B-34A4C8B5F9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b="1" dirty="0"/>
              <a:t>Spontaneous Consumption</a:t>
            </a:r>
            <a:r>
              <a:rPr lang="zh-TW" altLang="en-US" dirty="0"/>
              <a:t>（自發性消費）</a:t>
            </a:r>
            <a:endParaRPr lang="zh-TW" altLang="zh-TW" dirty="0">
              <a:latin typeface="Times New Roman" panose="02020603050405020304" pitchFamily="18" charset="0"/>
            </a:endParaRPr>
          </a:p>
        </p:txBody>
      </p:sp>
      <p:sp>
        <p:nvSpPr>
          <p:cNvPr id="94212" name="Slide Number Placeholder 3">
            <a:extLst>
              <a:ext uri="{FF2B5EF4-FFF2-40B4-BE49-F238E27FC236}">
                <a16:creationId xmlns:a16="http://schemas.microsoft.com/office/drawing/2014/main" id="{DBF2FA57-937B-29A3-DA1E-B9CBE3D8D5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B8C150B-2AA9-482C-94A1-779050AFC1AE}" type="slidenum">
              <a:rPr lang="en-US" altLang="zh-TW" smtClean="0">
                <a:latin typeface="Tahoma" panose="020B0604030504040204" pitchFamily="34" charset="0"/>
              </a:rPr>
              <a:pPr>
                <a:spcBef>
                  <a:spcPct val="0"/>
                </a:spcBef>
              </a:pPr>
              <a:t>65</a:t>
            </a:fld>
            <a:endParaRPr lang="en-US" altLang="zh-TW">
              <a:latin typeface="Tahoma" panose="020B060403050404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天網工程</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是中國政府建置的大規模視頻監控系統，透過遍布各地的監視器、人臉辨識技術和大數據分析</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，實現對社會的全面監控。</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dirty="0"/>
              <a:t>AI </a:t>
            </a:r>
            <a:r>
              <a:rPr lang="zh-TW" altLang="en-US" dirty="0"/>
              <a:t>熱潮 </a:t>
            </a:r>
            <a:r>
              <a:rPr lang="en-US" altLang="zh-TW" dirty="0"/>
              <a:t>-</a:t>
            </a:r>
            <a:r>
              <a:rPr lang="zh-TW" altLang="en-US" dirty="0">
                <a:effectLst/>
              </a:rPr>
              <a:t>但也有幾個關鍵點讓 </a:t>
            </a:r>
            <a:r>
              <a:rPr lang="en-US" altLang="zh-TW" dirty="0">
                <a:effectLst/>
              </a:rPr>
              <a:t>AI </a:t>
            </a:r>
            <a:r>
              <a:rPr lang="zh-TW" altLang="en-US" dirty="0">
                <a:effectLst/>
              </a:rPr>
              <a:t>泡沫與 </a:t>
            </a:r>
            <a:r>
              <a:rPr lang="en-US" altLang="zh-TW" dirty="0">
                <a:effectLst/>
              </a:rPr>
              <a:t>2000 </a:t>
            </a:r>
            <a:r>
              <a:rPr lang="zh-TW" altLang="en-US" dirty="0">
                <a:effectLst/>
              </a:rPr>
              <a:t>年的網路泡沫有所不同：</a:t>
            </a:r>
          </a:p>
          <a:p>
            <a:r>
              <a:rPr lang="zh-TW" altLang="en-US" dirty="0">
                <a:effectLst/>
              </a:rPr>
              <a:t>技術的堅實基礎： 明確的商業價值：基礎設施的普及： </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66</a:t>
            </a:fld>
            <a:endParaRPr lang="zh-TW" altLang="en-US"/>
          </a:p>
        </p:txBody>
      </p:sp>
    </p:spTree>
    <p:extLst>
      <p:ext uri="{BB962C8B-B14F-4D97-AF65-F5344CB8AC3E}">
        <p14:creationId xmlns:p14="http://schemas.microsoft.com/office/powerpoint/2010/main" val="945218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67</a:t>
            </a:fld>
            <a:endParaRPr lang="zh-TW" altLang="en-US"/>
          </a:p>
        </p:txBody>
      </p:sp>
    </p:spTree>
    <p:extLst>
      <p:ext uri="{BB962C8B-B14F-4D97-AF65-F5344CB8AC3E}">
        <p14:creationId xmlns:p14="http://schemas.microsoft.com/office/powerpoint/2010/main" val="28385140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lvl="1" indent="0">
              <a:buSzPts val="1000"/>
              <a:buFont typeface="Courier New" panose="02070309020205020404" pitchFamily="49" charset="0"/>
              <a:buNone/>
              <a:tabLst>
                <a:tab pos="914400" algn="l"/>
              </a:tabLst>
            </a:pPr>
            <a:r>
              <a:rPr kumimoji="0" lang="zh-TW" altLang="en-US" sz="1200" b="1" i="0" u="none" strike="noStrike" cap="none" normalizeH="0" baseline="0" dirty="0">
                <a:ln>
                  <a:noFill/>
                </a:ln>
                <a:solidFill>
                  <a:srgbClr val="000000"/>
                </a:solidFill>
                <a:effectLst/>
                <a:latin typeface="Arial" pitchFamily="34" charset="0"/>
                <a:ea typeface="+mn-ea"/>
              </a:rPr>
              <a:t>「</a:t>
            </a:r>
            <a:r>
              <a:rPr kumimoji="0" lang="en-US" altLang="zh-TW" sz="1200" b="1" i="0" u="none" strike="noStrike" cap="none" normalizeH="0" baseline="0" dirty="0">
                <a:ln>
                  <a:noFill/>
                </a:ln>
                <a:solidFill>
                  <a:srgbClr val="000000"/>
                </a:solidFill>
                <a:effectLst/>
                <a:latin typeface="Arial" pitchFamily="34" charset="0"/>
                <a:ea typeface="+mn-ea"/>
              </a:rPr>
              <a:t>Perfect Market</a:t>
            </a:r>
            <a:r>
              <a:rPr kumimoji="0" lang="zh-TW" altLang="en-US" sz="1200" b="1" i="0" u="none" strike="noStrike" cap="none" normalizeH="0" baseline="0" dirty="0">
                <a:ln>
                  <a:noFill/>
                </a:ln>
                <a:solidFill>
                  <a:srgbClr val="000000"/>
                </a:solidFill>
                <a:effectLst/>
                <a:latin typeface="Arial" pitchFamily="34" charset="0"/>
                <a:ea typeface="+mn-ea"/>
              </a:rPr>
              <a:t>（完美市場）」是經濟學中的一個理論概念，用來描述一個完全競爭、沒有任何市場失靈的理想市場環境。  完美市場是指在一個市場中，所有參與者（買家和賣家）都無法影響價格，價格完全由市場供需關係決定，而且資源配置達到最有效率的狀態。</a:t>
            </a:r>
            <a:endParaRPr kumimoji="0" lang="en-US" altLang="zh-TW" sz="1200" b="1" i="0" u="none" strike="noStrike" cap="none" normalizeH="0" baseline="0" dirty="0">
              <a:ln>
                <a:noFill/>
              </a:ln>
              <a:solidFill>
                <a:srgbClr val="000000"/>
              </a:solidFill>
              <a:effectLst/>
              <a:highlight>
                <a:srgbClr val="FFFF00"/>
              </a:highlight>
              <a:latin typeface="Arial" pitchFamily="34" charset="0"/>
              <a:ea typeface="新細明體" pitchFamily="18" charset="-120"/>
            </a:endParaRPr>
          </a:p>
          <a:p>
            <a:pPr marL="457200" lvl="1" indent="0">
              <a:buSzPts val="1000"/>
              <a:buFont typeface="Courier New" panose="02070309020205020404" pitchFamily="49" charset="0"/>
              <a:buNone/>
              <a:tabLst>
                <a:tab pos="914400" algn="l"/>
              </a:tabLst>
            </a:pPr>
            <a:endParaRPr kumimoji="0" lang="en-US" altLang="zh-TW" sz="1200" b="1" i="0" u="none" strike="noStrike" cap="none" normalizeH="0" baseline="0" dirty="0">
              <a:ln>
                <a:noFill/>
              </a:ln>
              <a:solidFill>
                <a:srgbClr val="000000"/>
              </a:solidFill>
              <a:effectLst/>
              <a:highlight>
                <a:srgbClr val="FFFF00"/>
              </a:highlight>
              <a:latin typeface="Arial" pitchFamily="34" charset="0"/>
              <a:ea typeface="新細明體" pitchFamily="18" charset="-120"/>
            </a:endParaRPr>
          </a:p>
          <a:p>
            <a:pPr marL="457200" lvl="1" indent="0">
              <a:buSzPts val="1000"/>
              <a:buFont typeface="Courier New" panose="02070309020205020404" pitchFamily="49" charset="0"/>
              <a:buNone/>
              <a:tabLst>
                <a:tab pos="914400" algn="l"/>
              </a:tabLst>
            </a:pPr>
            <a:r>
              <a:rPr kumimoji="0" lang="zh-TW" altLang="en-US" sz="1200" b="1" i="0" u="none" strike="noStrike" cap="none" normalizeH="0" baseline="0" dirty="0">
                <a:ln>
                  <a:noFill/>
                </a:ln>
                <a:solidFill>
                  <a:srgbClr val="000000"/>
                </a:solidFill>
                <a:effectLst/>
                <a:highlight>
                  <a:srgbClr val="FFFF00"/>
                </a:highlight>
                <a:latin typeface="Arial" pitchFamily="34" charset="0"/>
                <a:ea typeface="新細明體" pitchFamily="18" charset="-120"/>
              </a:rPr>
              <a:t>低</a:t>
            </a:r>
            <a:r>
              <a:rPr kumimoji="0" lang="zh-TW" altLang="en-US" sz="1200" b="1" i="0" u="none" strike="noStrike" cap="none" normalizeH="0" baseline="0" dirty="0">
                <a:ln>
                  <a:noFill/>
                </a:ln>
                <a:solidFill>
                  <a:srgbClr val="000000"/>
                </a:solidFill>
                <a:effectLst/>
                <a:latin typeface="Arial" pitchFamily="34" charset="0"/>
                <a:ea typeface="新細明體" pitchFamily="18" charset="-120"/>
              </a:rPr>
              <a:t>複雜度的零售產品  </a:t>
            </a:r>
            <a:r>
              <a:rPr kumimoji="0" lang="en-US" altLang="zh-TW" sz="1200" b="1" i="0" u="none" strike="noStrike" cap="none" normalizeH="0" baseline="0" dirty="0">
                <a:ln>
                  <a:noFill/>
                </a:ln>
                <a:solidFill>
                  <a:srgbClr val="000000"/>
                </a:solidFill>
                <a:effectLst/>
                <a:latin typeface="Arial" pitchFamily="34" charset="0"/>
                <a:ea typeface="新細明體" pitchFamily="18" charset="-120"/>
              </a:rPr>
              <a:t>:</a:t>
            </a:r>
            <a:r>
              <a:rPr kumimoji="0" lang="zh-TW" altLang="en-US" sz="1200" b="1" i="0" u="none" strike="noStrike" cap="none" normalizeH="0" baseline="0" dirty="0">
                <a:ln>
                  <a:noFill/>
                </a:ln>
                <a:solidFill>
                  <a:srgbClr val="000000"/>
                </a:solidFill>
                <a:effectLst/>
                <a:latin typeface="Arial" pitchFamily="34" charset="0"/>
                <a:ea typeface="新細明體" pitchFamily="18" charset="-120"/>
              </a:rPr>
              <a:t> </a:t>
            </a:r>
            <a:r>
              <a:rPr lang="zh-TW" altLang="zh-TW" sz="1200" b="1" kern="100" dirty="0">
                <a:effectLst/>
                <a:latin typeface="Calibri" panose="020F0502020204030204" pitchFamily="34" charset="0"/>
                <a:ea typeface="新細明體" panose="02020500000000000000" pitchFamily="18" charset="-120"/>
                <a:cs typeface="Times New Roman" panose="02020603050405020304" pitchFamily="18" charset="0"/>
              </a:rPr>
              <a:t>標準化電子產品：</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手機殼、充電線等。</a:t>
            </a:r>
          </a:p>
          <a:p>
            <a:endParaRPr lang="en-US" altLang="zh-TW" dirty="0"/>
          </a:p>
          <a:p>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高複雜度</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特性較為複雜，需要較高的專業知識才能理解，且可能需要客製化服務。婚紗、珠寶等。</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保險、旅遊、金融等</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68</a:t>
            </a:fld>
            <a:endParaRPr lang="zh-TW" altLang="en-US"/>
          </a:p>
        </p:txBody>
      </p:sp>
    </p:spTree>
    <p:extLst>
      <p:ext uri="{BB962C8B-B14F-4D97-AF65-F5344CB8AC3E}">
        <p14:creationId xmlns:p14="http://schemas.microsoft.com/office/powerpoint/2010/main" val="27096293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從使用數據機</a:t>
            </a:r>
            <a:r>
              <a:rPr lang="en-US" altLang="zh-TW" dirty="0"/>
              <a:t>(modem)</a:t>
            </a:r>
            <a:r>
              <a:rPr lang="zh-TW" altLang="en-US" dirty="0"/>
              <a:t>撥開始。以每</a:t>
            </a:r>
            <a:r>
              <a:rPr lang="en-US" altLang="zh-TW" dirty="0"/>
              <a:t>3</a:t>
            </a:r>
            <a:r>
              <a:rPr lang="zh-TW" altLang="en-US" dirty="0"/>
              <a:t>分鐘 </a:t>
            </a:r>
            <a:r>
              <a:rPr lang="en-US" altLang="zh-TW" dirty="0"/>
              <a:t>3 -5</a:t>
            </a:r>
            <a:r>
              <a:rPr lang="zh-TW" altLang="en-US" dirty="0"/>
              <a:t>元的費用計價   </a:t>
            </a:r>
            <a:r>
              <a:rPr lang="en-US" altLang="zh-TW" dirty="0"/>
              <a:t>1.2 </a:t>
            </a:r>
            <a:r>
              <a:rPr lang="en-US" altLang="zh-TW" b="1" dirty="0"/>
              <a:t>kbps  </a:t>
            </a:r>
            <a:r>
              <a:rPr lang="zh-TW" altLang="en-US" b="1" dirty="0"/>
              <a:t>「滴</a:t>
            </a:r>
            <a:r>
              <a:rPr lang="en-US" altLang="zh-TW" b="1" dirty="0"/>
              <a:t>…</a:t>
            </a:r>
            <a:r>
              <a:rPr lang="zh-TW" altLang="en-US" b="1" dirty="0"/>
              <a:t>哩</a:t>
            </a:r>
            <a:r>
              <a:rPr lang="en-US" altLang="zh-TW" b="1" dirty="0"/>
              <a:t>…</a:t>
            </a:r>
            <a:r>
              <a:rPr lang="zh-TW" altLang="en-US" b="1" dirty="0"/>
              <a:t>嘟 </a:t>
            </a:r>
            <a:r>
              <a:rPr lang="en-US" altLang="zh-TW" b="1" dirty="0"/>
              <a:t>…</a:t>
            </a:r>
            <a:r>
              <a:rPr lang="zh-TW" altLang="en-US" b="1" dirty="0"/>
              <a:t>嚕」尖銳播放聲</a:t>
            </a:r>
            <a:endParaRPr lang="en-US" altLang="zh-TW" b="1" dirty="0"/>
          </a:p>
          <a:p>
            <a:r>
              <a:rPr lang="en-US" altLang="zh-TW" dirty="0"/>
              <a:t>Vs</a:t>
            </a:r>
          </a:p>
          <a:p>
            <a:r>
              <a:rPr lang="en-US" altLang="zh-TW" dirty="0"/>
              <a:t>Mobile  500 Mbps </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在電子商務中是指</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透過收集並分析用戶的數據，為每一位使用者提供獨特、符合個人偏好和需求的購物體驗</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。簡單來說，就是讓每位顧客都感覺到網站是為他量身打造的。</a:t>
            </a: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69</a:t>
            </a:fld>
            <a:endParaRPr lang="zh-TW" altLang="en-US"/>
          </a:p>
        </p:txBody>
      </p:sp>
    </p:spTree>
    <p:extLst>
      <p:ext uri="{BB962C8B-B14F-4D97-AF65-F5344CB8AC3E}">
        <p14:creationId xmlns:p14="http://schemas.microsoft.com/office/powerpoint/2010/main" val="24130020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ffectLst/>
              </a:rPr>
              <a:t>安全事件仍然可能發生。例如：曾有駭客透過入侵銀行內部系統來發送偽造的 </a:t>
            </a:r>
            <a:r>
              <a:rPr lang="en-US" altLang="zh-TW" dirty="0">
                <a:effectLst/>
              </a:rPr>
              <a:t>SWIFT </a:t>
            </a:r>
            <a:r>
              <a:rPr lang="zh-TW" altLang="en-US" dirty="0">
                <a:effectLst/>
              </a:rPr>
              <a:t>訊息（如：</a:t>
            </a:r>
            <a:r>
              <a:rPr lang="en-US" altLang="zh-TW" dirty="0">
                <a:effectLst/>
              </a:rPr>
              <a:t>2016 </a:t>
            </a:r>
            <a:r>
              <a:rPr lang="zh-TW" altLang="en-US" dirty="0">
                <a:effectLst/>
              </a:rPr>
              <a:t>孟加拉銀行案）。</a:t>
            </a:r>
            <a:br>
              <a:rPr lang="zh-TW" altLang="en-US" dirty="0">
                <a:effectLst/>
              </a:rPr>
            </a:br>
            <a:r>
              <a:rPr lang="zh-TW" altLang="en-US" dirty="0">
                <a:effectLst/>
              </a:rPr>
              <a:t>問題往往出在使用者端（銀行端），不是 </a:t>
            </a:r>
            <a:r>
              <a:rPr lang="en-US" altLang="zh-TW" dirty="0">
                <a:effectLst/>
              </a:rPr>
              <a:t>SWIFT </a:t>
            </a:r>
            <a:r>
              <a:rPr lang="zh-TW" altLang="en-US" dirty="0">
                <a:effectLst/>
              </a:rPr>
              <a:t>本身。</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70</a:t>
            </a:fld>
            <a:endParaRPr lang="zh-TW" altLang="en-US"/>
          </a:p>
        </p:txBody>
      </p:sp>
    </p:spTree>
    <p:extLst>
      <p:ext uri="{BB962C8B-B14F-4D97-AF65-F5344CB8AC3E}">
        <p14:creationId xmlns:p14="http://schemas.microsoft.com/office/powerpoint/2010/main" val="596938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A35A6A76-AC3D-80F9-D036-1BE62A55F9D2}"/>
              </a:ext>
            </a:extLst>
          </p:cNvPr>
          <p:cNvSpPr>
            <a:spLocks noGrp="1" noRot="1" noChangeAspect="1" noChangeArrowheads="1" noTextEdit="1"/>
          </p:cNvSpPr>
          <p:nvPr>
            <p:ph type="sldImg"/>
          </p:nvPr>
        </p:nvSpPr>
        <p:spPr>
          <a:ln/>
        </p:spPr>
      </p:sp>
      <p:sp>
        <p:nvSpPr>
          <p:cNvPr id="146435" name="Notes Placeholder 2">
            <a:extLst>
              <a:ext uri="{FF2B5EF4-FFF2-40B4-BE49-F238E27FC236}">
                <a16:creationId xmlns:a16="http://schemas.microsoft.com/office/drawing/2014/main" id="{CCFAC9B5-2AD1-6A7C-9328-1BA510C16C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600"/>
              </a:spcBef>
              <a:spcAft>
                <a:spcPts val="600"/>
              </a:spcAft>
            </a:pPr>
            <a:r>
              <a:rPr lang="zh-TW"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百特醫療</a:t>
            </a:r>
            <a:r>
              <a:rPr lang="zh-TW" altLang="en-US"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 </a:t>
            </a:r>
            <a:r>
              <a:rPr lang="en-US"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(Baxter International Inc.)</a:t>
            </a:r>
            <a:r>
              <a:rPr lang="zh-TW"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於</a:t>
            </a:r>
            <a:r>
              <a:rPr lang="en-US"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1931 </a:t>
            </a:r>
            <a:r>
              <a:rPr lang="zh-TW"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年由</a:t>
            </a:r>
            <a:r>
              <a:rPr lang="en-US"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Dr. Don Baxter</a:t>
            </a:r>
            <a:r>
              <a:rPr lang="zh-TW"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創立於美國密西西比州。提供醫院、其他醫療領域及居家護理所使用之醫療產品及服務，在醫療產品界堪稱世界頂尖的製造銷售商，</a:t>
            </a:r>
            <a:endParaRPr lang="en-US"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endParaRPr>
          </a:p>
          <a:p>
            <a:pPr>
              <a:spcBef>
                <a:spcPts val="600"/>
              </a:spcBef>
              <a:spcAft>
                <a:spcPts val="600"/>
              </a:spcAft>
            </a:pPr>
            <a:r>
              <a:rPr lang="zh-TW"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提供逾十二萬種的產品給一百個國家的醫療院所及供應商。百特公司產品涵概範圍廣泛，是以能有效地提供消費者物超所值的產品，它並致力研究，以促進醫學進步並維繫該公司在全球市場上的領導地位。</a:t>
            </a:r>
            <a:endParaRPr lang="zh-TW" altLang="zh-TW" sz="1800" dirty="0">
              <a:effectLst/>
              <a:latin typeface="新細明體" panose="02020500000000000000" pitchFamily="18" charset="-120"/>
              <a:ea typeface="新細明體" panose="02020500000000000000" pitchFamily="18" charset="-120"/>
              <a:cs typeface="新細明體" panose="02020500000000000000" pitchFamily="18" charset="-120"/>
            </a:endParaRPr>
          </a:p>
          <a:p>
            <a:pPr algn="l">
              <a:spcBef>
                <a:spcPts val="600"/>
              </a:spcBef>
              <a:spcAft>
                <a:spcPts val="600"/>
              </a:spcAft>
            </a:pPr>
            <a:r>
              <a:rPr lang="en-US"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 </a:t>
            </a:r>
            <a:endParaRPr lang="zh-TW" altLang="zh-TW" sz="1800" dirty="0">
              <a:effectLst/>
              <a:latin typeface="新細明體" panose="02020500000000000000" pitchFamily="18" charset="-120"/>
              <a:ea typeface="新細明體" panose="02020500000000000000" pitchFamily="18" charset="-120"/>
              <a:cs typeface="新細明體" panose="02020500000000000000" pitchFamily="18" charset="-120"/>
            </a:endParaRPr>
          </a:p>
          <a:p>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總公司設於伊利諾州的迪耳菲爾德</a:t>
            </a:r>
            <a:r>
              <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(Deerfield)</a:t>
            </a:r>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，在美國本土及世界約一百多個國家設立其分支機構，全球員工總數超過四萬名</a:t>
            </a:r>
            <a:r>
              <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(actual no. is 42000)</a:t>
            </a:r>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，銷售產品超過十二萬種，</a:t>
            </a:r>
            <a:endPar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endParaRPr>
          </a:p>
          <a:p>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產品涵蓋之範圍足以供應美國任何一家醫院所需百分之六十以上的醫療用品。百特公司不僅能滿足醫院醫療之需求，同時也全力提供病人居家治療之所需。</a:t>
            </a:r>
            <a:endPar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endParaRPr>
          </a:p>
          <a:p>
            <a:r>
              <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1950</a:t>
            </a:r>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年代，我們成功地發展出全世界第一部洗腎機；此後，經由不斷的改良與發展，使透析患者的生活能夠趨於便利。</a:t>
            </a:r>
            <a:r>
              <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1979</a:t>
            </a:r>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年，百特開始提供</a:t>
            </a:r>
            <a:r>
              <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CAPD</a:t>
            </a:r>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治療，首創「居家透析」的觀念，使患者能在家中自己進行透析治療。在洗腎的領域中，我們一直居於領導的地位；今天，全世界有數以萬計的透析患者經由百特提供的透析服務而維持著生命。我們永遠樂於為需要長期照料的患者提供最完整的服務。</a:t>
            </a:r>
            <a:r>
              <a:rPr lang="zh-TW" altLang="zh-TW" sz="1800" dirty="0">
                <a:solidFill>
                  <a:srgbClr val="000000"/>
                </a:solidFill>
                <a:effectLst/>
                <a:ea typeface="PT Sans" panose="020B0503020203020204" pitchFamily="34" charset="0"/>
                <a:cs typeface="Mangal" panose="02040503050203030202" pitchFamily="18" charset="0"/>
              </a:rPr>
              <a:t> </a:t>
            </a:r>
            <a:endParaRPr lang="zh-TW" altLang="zh-TW" dirty="0">
              <a:latin typeface="Times New Roman" panose="02020603050405020304" pitchFamily="18" charset="0"/>
            </a:endParaRPr>
          </a:p>
        </p:txBody>
      </p:sp>
      <p:sp>
        <p:nvSpPr>
          <p:cNvPr id="146436" name="Slide Number Placeholder 3">
            <a:extLst>
              <a:ext uri="{FF2B5EF4-FFF2-40B4-BE49-F238E27FC236}">
                <a16:creationId xmlns:a16="http://schemas.microsoft.com/office/drawing/2014/main" id="{3A5A46B7-6916-0436-4AF1-101667420A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8CC7A6-739F-4352-9131-3E0293059339}" type="slidenum">
              <a:rPr lang="en-US" altLang="zh-TW" smtClean="0">
                <a:latin typeface="Tahoma" panose="020B0604030504040204" pitchFamily="34" charset="0"/>
              </a:rPr>
              <a:pPr>
                <a:spcBef>
                  <a:spcPct val="0"/>
                </a:spcBef>
              </a:pPr>
              <a:t>71</a:t>
            </a:fld>
            <a:endParaRPr lang="en-US" altLang="zh-TW">
              <a:latin typeface="Tahoma" panose="020B060403050404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i="0" dirty="0">
                <a:solidFill>
                  <a:srgbClr val="696969"/>
                </a:solidFill>
                <a:effectLst/>
                <a:latin typeface="微軟正黑體" panose="020B0604030504040204" pitchFamily="34" charset="-120"/>
                <a:ea typeface="微軟正黑體" panose="020B0604030504040204" pitchFamily="34" charset="-120"/>
              </a:rPr>
              <a:t> </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8</a:t>
            </a:fld>
            <a:endParaRPr lang="zh-TW" altLang="en-US"/>
          </a:p>
        </p:txBody>
      </p:sp>
    </p:spTree>
    <p:extLst>
      <p:ext uri="{BB962C8B-B14F-4D97-AF65-F5344CB8AC3E}">
        <p14:creationId xmlns:p14="http://schemas.microsoft.com/office/powerpoint/2010/main" val="9015507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252525"/>
                </a:solidFill>
                <a:effectLst/>
                <a:latin typeface="Noto Sans TC"/>
              </a:rPr>
              <a:t> </a:t>
            </a:r>
            <a:r>
              <a:rPr lang="zh-TW" altLang="en-US" b="0" i="0" dirty="0">
                <a:solidFill>
                  <a:srgbClr val="555555"/>
                </a:solidFill>
                <a:effectLst/>
                <a:latin typeface="-apple-system"/>
              </a:rPr>
              <a:t> </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SWIFT</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真的很強大，全世界幾乎</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沒有任何一國不是它的會員，只要是跨國的交易， 小到你匯款買個小禮物、匯錢給子女的學費，大到企業間購（出）貨的給付、國際貿易中的經常帳、資本帳，</a:t>
            </a:r>
            <a:endParaRPr lang="en-US"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都經過它，</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目前，每天經過</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SWIFT</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的交易量超過五兆美元。</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曾幾何時，</a:t>
            </a:r>
            <a:r>
              <a:rPr lang="zh-TW"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這個中立的跨國機構，竟淪為大國角力、經濟制裁的工具。二○一二年，美國為更有效、更全面性的制裁伊朗核武擴散，</a:t>
            </a:r>
            <a:endParaRPr lang="en-US"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將伊朗所有的金融機構踢出</a:t>
            </a:r>
            <a:r>
              <a:rPr lang="en-US"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SWIFT</a:t>
            </a:r>
            <a:r>
              <a:rPr lang="zh-TW"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系統，賣了石油，買家願意付錢</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，卻匯不進去，造成伊朗經濟成長由正轉負，吃了好幾年的苦頭。</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dirty="0"/>
              <a:t>SWIFT</a:t>
            </a:r>
            <a:r>
              <a:rPr lang="zh-TW" altLang="en-US" dirty="0"/>
              <a:t>制裁像是「削弱神經系統」的武器，不是炸毀經濟的炸彈。俄羅斯沒有立刻倒下，但代價會在未來</a:t>
            </a:r>
            <a:r>
              <a:rPr lang="en-US" altLang="zh-TW" dirty="0"/>
              <a:t>10</a:t>
            </a:r>
            <a:r>
              <a:rPr lang="zh-TW" altLang="en-US" dirty="0"/>
              <a:t>年慢慢浮現。</a:t>
            </a:r>
            <a:endParaRPr lang="en-US" altLang="zh-TW" b="0" i="0" dirty="0">
              <a:solidFill>
                <a:srgbClr val="252525"/>
              </a:solidFill>
              <a:effectLst/>
              <a:latin typeface="Noto Sans TC"/>
            </a:endParaRP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72</a:t>
            </a:fld>
            <a:endParaRPr lang="zh-TW" altLang="en-US"/>
          </a:p>
        </p:txBody>
      </p:sp>
    </p:spTree>
    <p:extLst>
      <p:ext uri="{BB962C8B-B14F-4D97-AF65-F5344CB8AC3E}">
        <p14:creationId xmlns:p14="http://schemas.microsoft.com/office/powerpoint/2010/main" val="8345450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FF63C-FDA7-B905-1907-9A69D2C623D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0892E37-4CFA-A9D9-D4A4-97B57D4052A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60DAFE2-D88F-51A7-B1A0-03847C204DFD}"/>
              </a:ext>
            </a:extLst>
          </p:cNvPr>
          <p:cNvSpPr>
            <a:spLocks noGrp="1"/>
          </p:cNvSpPr>
          <p:nvPr>
            <p:ph type="body" idx="1"/>
          </p:nvPr>
        </p:nvSpPr>
        <p:spPr/>
        <p:txBody>
          <a:bodyPr/>
          <a:lstStyle/>
          <a:p>
            <a:r>
              <a:rPr lang="zh-TW" altLang="en-US" b="0" i="0" dirty="0">
                <a:solidFill>
                  <a:srgbClr val="252525"/>
                </a:solidFill>
                <a:effectLst/>
                <a:latin typeface="Noto Sans TC"/>
              </a:rPr>
              <a:t> </a:t>
            </a:r>
            <a:r>
              <a:rPr lang="zh-TW" altLang="en-US" b="0" i="0" dirty="0">
                <a:solidFill>
                  <a:srgbClr val="555555"/>
                </a:solidFill>
                <a:effectLst/>
                <a:latin typeface="-apple-system"/>
              </a:rPr>
              <a:t> </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SWIFT</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真的很強大，全世界幾乎</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沒有任何一國不是它的會員，只要是跨國的交易， 小到你匯款買個小禮物、匯錢給子女的學費，大到企業間購（出）貨的給付、國際貿易中的經常帳、資本帳，</a:t>
            </a:r>
            <a:endParaRPr lang="en-US"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都經過它，</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目前，每天經過</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SWIFT</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的交易量超過五兆美元。</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曾幾何時，</a:t>
            </a:r>
            <a:r>
              <a:rPr lang="zh-TW"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這個中立的跨國機構，竟淪為大國角力、經濟制裁的工具。二○一二年，美國為更有效、更全面性的制裁伊朗核武擴散，</a:t>
            </a:r>
            <a:endParaRPr lang="en-US"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將伊朗所有的金融機構踢出</a:t>
            </a:r>
            <a:r>
              <a:rPr lang="en-US"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SWIFT</a:t>
            </a:r>
            <a:r>
              <a:rPr lang="zh-TW"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系統，賣了石油，買家願意付錢</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，卻匯不進去，造成伊朗經濟成長由正轉負，吃了好幾年的苦頭。</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dirty="0"/>
              <a:t>SWIFT</a:t>
            </a:r>
            <a:r>
              <a:rPr lang="zh-TW" altLang="en-US" dirty="0"/>
              <a:t>制裁像是「削弱神經系統」的武器，不是炸毀經濟的炸彈。俄羅斯沒有立刻倒下，但代價會在未來</a:t>
            </a:r>
            <a:r>
              <a:rPr lang="en-US" altLang="zh-TW" dirty="0"/>
              <a:t>10</a:t>
            </a:r>
            <a:r>
              <a:rPr lang="zh-TW" altLang="en-US" dirty="0"/>
              <a:t>年慢慢浮現。</a:t>
            </a:r>
            <a:endParaRPr lang="en-US" altLang="zh-TW" b="0" i="0" dirty="0">
              <a:solidFill>
                <a:srgbClr val="252525"/>
              </a:solidFill>
              <a:effectLst/>
              <a:latin typeface="Noto Sans TC"/>
            </a:endParaRPr>
          </a:p>
        </p:txBody>
      </p:sp>
      <p:sp>
        <p:nvSpPr>
          <p:cNvPr id="4" name="投影片編號版面配置區 3">
            <a:extLst>
              <a:ext uri="{FF2B5EF4-FFF2-40B4-BE49-F238E27FC236}">
                <a16:creationId xmlns:a16="http://schemas.microsoft.com/office/drawing/2014/main" id="{4A599EBF-196A-002C-B459-829B9C2F41A6}"/>
              </a:ext>
            </a:extLst>
          </p:cNvPr>
          <p:cNvSpPr>
            <a:spLocks noGrp="1"/>
          </p:cNvSpPr>
          <p:nvPr>
            <p:ph type="sldNum" sz="quarter" idx="5"/>
          </p:nvPr>
        </p:nvSpPr>
        <p:spPr/>
        <p:txBody>
          <a:bodyPr/>
          <a:lstStyle/>
          <a:p>
            <a:fld id="{F18A0BFF-6330-4569-975E-B50BF169FA45}" type="slidenum">
              <a:rPr lang="zh-TW" altLang="en-US" smtClean="0"/>
              <a:t>73</a:t>
            </a:fld>
            <a:endParaRPr lang="zh-TW" altLang="en-US"/>
          </a:p>
        </p:txBody>
      </p:sp>
    </p:spTree>
    <p:extLst>
      <p:ext uri="{BB962C8B-B14F-4D97-AF65-F5344CB8AC3E}">
        <p14:creationId xmlns:p14="http://schemas.microsoft.com/office/powerpoint/2010/main" val="3747573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A916F21C-A039-4320-938D-3A7961C981D0}"/>
              </a:ext>
            </a:extLst>
          </p:cNvPr>
          <p:cNvSpPr>
            <a:spLocks noGrp="1" noRot="1" noChangeAspect="1" noChangeArrowheads="1" noTextEdit="1"/>
          </p:cNvSpPr>
          <p:nvPr>
            <p:ph type="sldImg"/>
          </p:nvPr>
        </p:nvSpPr>
        <p:spPr>
          <a:ln/>
        </p:spPr>
      </p:sp>
      <p:sp>
        <p:nvSpPr>
          <p:cNvPr id="162819" name="Notes Placeholder 2">
            <a:extLst>
              <a:ext uri="{FF2B5EF4-FFF2-40B4-BE49-F238E27FC236}">
                <a16:creationId xmlns:a16="http://schemas.microsoft.com/office/drawing/2014/main" id="{97E862DA-5438-4FC8-97B4-84FC6241E9A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事實上，</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網路環境進化快速：由集權寡佔的</a:t>
            </a:r>
            <a:r>
              <a:rPr lang="en-US"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Web1.0</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、到平台操作的</a:t>
            </a:r>
            <a:r>
              <a:rPr lang="en-US"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Web2.0</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、到現今分布式的</a:t>
            </a:r>
            <a:r>
              <a:rPr lang="en-US"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Web3.0</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a:t>
            </a:r>
            <a:r>
              <a:rPr lang="en-US"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Web3.0</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是專業化／客製化分散式「產業鏈共生奇點」經營如元宇宙與超智能</a:t>
            </a:r>
            <a:r>
              <a:rPr lang="en-US" altLang="zh-TW" sz="1800" b="1" dirty="0" err="1">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ChatGPT</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，而</a:t>
            </a:r>
            <a:r>
              <a:rPr lang="en-US"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Web2.0</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則是「供應鏈垂直分工」的場景</a:t>
            </a:r>
            <a:r>
              <a:rPr lang="zh-TW"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，除了垂直整合或系統產品導向的「軟硬兼施」的廠商，如</a:t>
            </a:r>
            <a:r>
              <a:rPr lang="en-US"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Nvidia </a:t>
            </a:r>
            <a:r>
              <a:rPr lang="zh-TW"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a:t>
            </a:r>
            <a:r>
              <a:rPr lang="en-US"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Tencent</a:t>
            </a:r>
            <a:r>
              <a:rPr lang="zh-TW"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a:t>
            </a:r>
            <a:r>
              <a:rPr lang="en-US"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Huawei</a:t>
            </a:r>
            <a:r>
              <a:rPr lang="zh-TW"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等。用</a:t>
            </a:r>
            <a:r>
              <a:rPr lang="en-US" altLang="zh-TW" sz="1800" b="1" dirty="0">
                <a:solidFill>
                  <a:srgbClr val="FF0000"/>
                </a:solidFill>
                <a:effectLst/>
                <a:latin typeface="微軟正黑體" panose="020B0604030504040204" pitchFamily="34" charset="-120"/>
                <a:ea typeface="新細明體" panose="02020500000000000000" pitchFamily="18" charset="-120"/>
                <a:cs typeface="新細明體" panose="02020500000000000000" pitchFamily="18" charset="-120"/>
              </a:rPr>
              <a:t>Web2.0</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的商業模式來經營</a:t>
            </a:r>
            <a:r>
              <a:rPr lang="en-US"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Web3.0</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的產業肯定會造成資源配置失當、組織治理低效率的後果</a:t>
            </a:r>
            <a:r>
              <a:rPr lang="zh-TW"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，而這個案例研究的結果應極具未來策略規畫的參考價值。</a:t>
            </a:r>
            <a:endParaRPr lang="zh-TW" altLang="zh-TW" sz="1800" dirty="0">
              <a:effectLst/>
              <a:latin typeface="新細明體" panose="02020500000000000000" pitchFamily="18" charset="-120"/>
              <a:ea typeface="新細明體" panose="02020500000000000000" pitchFamily="18" charset="-120"/>
              <a:cs typeface="新細明體" panose="02020500000000000000" pitchFamily="18" charset="-120"/>
            </a:endParaRPr>
          </a:p>
          <a:p>
            <a:endParaRPr lang="zh-TW" altLang="zh-TW" dirty="0">
              <a:latin typeface="Times New Roman" panose="02020603050405020304" pitchFamily="18" charset="0"/>
            </a:endParaRPr>
          </a:p>
        </p:txBody>
      </p:sp>
      <p:sp>
        <p:nvSpPr>
          <p:cNvPr id="162820" name="Slide Number Placeholder 3">
            <a:extLst>
              <a:ext uri="{FF2B5EF4-FFF2-40B4-BE49-F238E27FC236}">
                <a16:creationId xmlns:a16="http://schemas.microsoft.com/office/drawing/2014/main" id="{10C6579D-2426-402C-A8D2-267DB131D3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3AF9CD-0602-4388-880E-CF2ABB1FBB00}" type="slidenum">
              <a:rPr lang="en-US" altLang="zh-TW" smtClean="0">
                <a:latin typeface="Tahoma" panose="020B0604030504040204" pitchFamily="34" charset="0"/>
              </a:rPr>
              <a:pPr>
                <a:spcBef>
                  <a:spcPct val="0"/>
                </a:spcBef>
              </a:pPr>
              <a:t>76</a:t>
            </a:fld>
            <a:endParaRPr lang="en-US" altLang="zh-TW">
              <a:latin typeface="Tahoma" panose="020B060403050404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77</a:t>
            </a:fld>
            <a:endParaRPr lang="zh-TW" altLang="en-US"/>
          </a:p>
        </p:txBody>
      </p:sp>
    </p:spTree>
    <p:extLst>
      <p:ext uri="{BB962C8B-B14F-4D97-AF65-F5344CB8AC3E}">
        <p14:creationId xmlns:p14="http://schemas.microsoft.com/office/powerpoint/2010/main" val="18462402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4BC33444-40BD-9609-D34C-2E47BC46BE61}"/>
              </a:ext>
            </a:extLst>
          </p:cNvPr>
          <p:cNvSpPr>
            <a:spLocks noGrp="1" noRot="1" noChangeAspect="1" noChangeArrowheads="1" noTextEdit="1"/>
          </p:cNvSpPr>
          <p:nvPr>
            <p:ph type="sldImg"/>
          </p:nvPr>
        </p:nvSpPr>
        <p:spPr>
          <a:ln/>
        </p:spPr>
      </p:sp>
      <p:sp>
        <p:nvSpPr>
          <p:cNvPr id="21507" name="Notes Placeholder 2">
            <a:extLst>
              <a:ext uri="{FF2B5EF4-FFF2-40B4-BE49-F238E27FC236}">
                <a16:creationId xmlns:a16="http://schemas.microsoft.com/office/drawing/2014/main" id="{72CC25C6-D70A-1A3D-B61F-BB7B774D56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latin typeface="Times New Roman" panose="02020603050405020304" pitchFamily="18" charset="0"/>
              </a:rPr>
              <a:t>學到三個啟發 </a:t>
            </a:r>
            <a:r>
              <a:rPr lang="en-US" altLang="zh-TW" dirty="0">
                <a:latin typeface="Times New Roman" panose="02020603050405020304" pitchFamily="18" charset="0"/>
              </a:rPr>
              <a:t>: 1. </a:t>
            </a:r>
            <a:r>
              <a:rPr lang="zh-TW" altLang="en-US" dirty="0">
                <a:latin typeface="Times New Roman" panose="02020603050405020304" pitchFamily="18" charset="0"/>
              </a:rPr>
              <a:t>對你的群眾做調查 </a:t>
            </a:r>
            <a:r>
              <a:rPr lang="en-US" altLang="zh-TW" dirty="0">
                <a:latin typeface="Times New Roman" panose="02020603050405020304" pitchFamily="18" charset="0"/>
              </a:rPr>
              <a:t>2. </a:t>
            </a:r>
            <a:r>
              <a:rPr lang="zh-TW" altLang="en-US" dirty="0">
                <a:latin typeface="Times New Roman" panose="02020603050405020304" pitchFamily="18" charset="0"/>
              </a:rPr>
              <a:t>分享的強大力量 </a:t>
            </a:r>
            <a:r>
              <a:rPr lang="en-US" altLang="zh-TW" dirty="0">
                <a:latin typeface="Times New Roman" panose="02020603050405020304" pitchFamily="18" charset="0"/>
              </a:rPr>
              <a:t>3. 3. </a:t>
            </a:r>
            <a:r>
              <a:rPr lang="zh-TW" altLang="en-US" dirty="0">
                <a:latin typeface="Times New Roman" panose="02020603050405020304" pitchFamily="18" charset="0"/>
              </a:rPr>
              <a:t>個人化的重要性</a:t>
            </a:r>
            <a:endParaRPr lang="zh-TW" altLang="zh-TW" dirty="0">
              <a:latin typeface="Times New Roman" panose="02020603050405020304" pitchFamily="18" charset="0"/>
            </a:endParaRPr>
          </a:p>
        </p:txBody>
      </p:sp>
      <p:sp>
        <p:nvSpPr>
          <p:cNvPr id="21508" name="Slide Number Placeholder 3">
            <a:extLst>
              <a:ext uri="{FF2B5EF4-FFF2-40B4-BE49-F238E27FC236}">
                <a16:creationId xmlns:a16="http://schemas.microsoft.com/office/drawing/2014/main" id="{07BC7D52-7AF1-E795-EBC3-C776213AD3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A7B10D9-5017-43F4-99D1-F49E1F103151}" type="slidenum">
              <a:rPr lang="en-US" altLang="zh-TW" smtClean="0">
                <a:latin typeface="Tahoma" panose="020B0604030504040204" pitchFamily="34" charset="0"/>
              </a:rPr>
              <a:pPr>
                <a:spcBef>
                  <a:spcPct val="0"/>
                </a:spcBef>
              </a:pPr>
              <a:t>78</a:t>
            </a:fld>
            <a:endParaRPr lang="en-US" altLang="zh-TW">
              <a:latin typeface="Tahoma" panose="020B060403050404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DB724E0D-C559-4EF3-BCA4-499A5F2FE01F}"/>
              </a:ext>
            </a:extLst>
          </p:cNvPr>
          <p:cNvSpPr>
            <a:spLocks noGrp="1" noRot="1" noChangeAspect="1" noChangeArrowheads="1" noTextEdit="1"/>
          </p:cNvSpPr>
          <p:nvPr>
            <p:ph type="sldImg"/>
          </p:nvPr>
        </p:nvSpPr>
        <p:spPr>
          <a:xfrm>
            <a:off x="569913" y="838200"/>
            <a:ext cx="5410200" cy="3044825"/>
          </a:xfrm>
          <a:ln/>
        </p:spPr>
      </p:sp>
      <p:sp>
        <p:nvSpPr>
          <p:cNvPr id="152579" name="Rectangle 3">
            <a:extLst>
              <a:ext uri="{FF2B5EF4-FFF2-40B4-BE49-F238E27FC236}">
                <a16:creationId xmlns:a16="http://schemas.microsoft.com/office/drawing/2014/main" id="{8063E7DE-AA44-4969-B1D6-3CC864CC53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b="0" i="0" dirty="0">
                <a:solidFill>
                  <a:srgbClr val="212529"/>
                </a:solidFill>
                <a:effectLst/>
                <a:latin typeface="Noto Sans TC"/>
              </a:rPr>
              <a:t>是一家由阿瑟</a:t>
            </a:r>
            <a:r>
              <a:rPr lang="en-US" altLang="zh-TW" b="0" i="0" dirty="0">
                <a:solidFill>
                  <a:srgbClr val="212529"/>
                </a:solidFill>
                <a:effectLst/>
                <a:latin typeface="Noto Sans TC"/>
              </a:rPr>
              <a:t>·</a:t>
            </a:r>
            <a:r>
              <a:rPr lang="zh-TW" altLang="en-US" b="0" i="0" dirty="0">
                <a:solidFill>
                  <a:srgbClr val="212529"/>
                </a:solidFill>
                <a:effectLst/>
                <a:latin typeface="Noto Sans TC"/>
              </a:rPr>
              <a:t>健力士（</a:t>
            </a:r>
            <a:r>
              <a:rPr lang="en-US" altLang="zh-TW" b="0" i="0" dirty="0">
                <a:solidFill>
                  <a:srgbClr val="212529"/>
                </a:solidFill>
                <a:effectLst/>
                <a:latin typeface="Noto Sans TC"/>
              </a:rPr>
              <a:t>Arthur Guinness</a:t>
            </a:r>
            <a:r>
              <a:rPr lang="zh-TW" altLang="en-US" b="0" i="0" dirty="0">
                <a:solidFill>
                  <a:srgbClr val="212529"/>
                </a:solidFill>
                <a:effectLst/>
                <a:latin typeface="Noto Sans TC"/>
              </a:rPr>
              <a:t>）於</a:t>
            </a:r>
            <a:r>
              <a:rPr lang="en-US" altLang="zh-TW" b="0" i="0" dirty="0">
                <a:solidFill>
                  <a:srgbClr val="212529"/>
                </a:solidFill>
                <a:effectLst/>
                <a:latin typeface="Noto Sans TC"/>
              </a:rPr>
              <a:t>1759</a:t>
            </a:r>
            <a:r>
              <a:rPr lang="zh-TW" altLang="en-US" b="0" i="0" dirty="0">
                <a:solidFill>
                  <a:srgbClr val="212529"/>
                </a:solidFill>
                <a:effectLst/>
                <a:latin typeface="Noto Sans TC"/>
              </a:rPr>
              <a:t>年在愛爾蘭都柏林建立的一家釀酒公司。</a:t>
            </a:r>
            <a:br>
              <a:rPr lang="zh-TW" altLang="en-US" dirty="0"/>
            </a:br>
            <a:r>
              <a:rPr lang="zh-TW" altLang="en-US" b="0" i="0" dirty="0">
                <a:solidFill>
                  <a:srgbClr val="212529"/>
                </a:solidFill>
                <a:effectLst/>
                <a:latin typeface="Noto Sans TC"/>
              </a:rPr>
              <a:t>釀酒廠最著名的產品是一種黑色的司陶特啤酒（</a:t>
            </a:r>
            <a:r>
              <a:rPr lang="en-US" altLang="zh-TW" b="0" i="0" dirty="0">
                <a:solidFill>
                  <a:srgbClr val="212529"/>
                </a:solidFill>
                <a:effectLst/>
                <a:latin typeface="Noto Sans TC"/>
              </a:rPr>
              <a:t>stout</a:t>
            </a:r>
            <a:r>
              <a:rPr lang="zh-TW" altLang="en-US" b="0" i="0" dirty="0">
                <a:solidFill>
                  <a:srgbClr val="212529"/>
                </a:solidFill>
                <a:effectLst/>
                <a:latin typeface="Noto Sans TC"/>
              </a:rPr>
              <a:t>，屬於黑啤酒，黑啤，或波特啤酒），名為健力士（</a:t>
            </a:r>
            <a:r>
              <a:rPr lang="en-US" altLang="zh-TW" b="0" i="0" dirty="0">
                <a:solidFill>
                  <a:srgbClr val="212529"/>
                </a:solidFill>
                <a:effectLst/>
                <a:latin typeface="Noto Sans TC"/>
              </a:rPr>
              <a:t>Guinness</a:t>
            </a:r>
            <a:r>
              <a:rPr lang="zh-TW" altLang="en-US" b="0" i="0" dirty="0">
                <a:solidFill>
                  <a:srgbClr val="212529"/>
                </a:solidFill>
                <a:effectLst/>
                <a:latin typeface="Noto Sans TC"/>
              </a:rPr>
              <a:t>）。</a:t>
            </a:r>
            <a:br>
              <a:rPr lang="zh-TW" altLang="en-US" dirty="0"/>
            </a:br>
            <a:br>
              <a:rPr lang="zh-TW" altLang="en-US" dirty="0"/>
            </a:br>
            <a:r>
              <a:rPr lang="zh-TW" altLang="en-US" b="0" i="0" dirty="0">
                <a:solidFill>
                  <a:srgbClr val="212529"/>
                </a:solidFill>
                <a:effectLst/>
                <a:latin typeface="Noto Sans TC"/>
              </a:rPr>
              <a:t>口感稍為清爽些，罐子裡的氣囊能產生非常細緻的泡沫。</a:t>
            </a:r>
            <a:endParaRPr lang="en-US" altLang="zh-TW" b="0" i="0" dirty="0">
              <a:solidFill>
                <a:srgbClr val="212529"/>
              </a:solidFill>
              <a:effectLst/>
              <a:latin typeface="Noto Sans TC"/>
            </a:endParaRPr>
          </a:p>
          <a:p>
            <a:endParaRPr lang="en-US" altLang="zh-TW" b="0" i="0" dirty="0">
              <a:solidFill>
                <a:srgbClr val="212529"/>
              </a:solidFill>
              <a:effectLst/>
              <a:latin typeface="Noto Sans TC"/>
            </a:endParaRPr>
          </a:p>
          <a:p>
            <a:r>
              <a:rPr lang="en-US" altLang="zh-TW" b="0" i="0" dirty="0">
                <a:solidFill>
                  <a:srgbClr val="262626"/>
                </a:solidFill>
                <a:effectLst/>
                <a:latin typeface="Noto Sans TC"/>
              </a:rPr>
              <a:t>BBDO </a:t>
            </a:r>
            <a:r>
              <a:rPr lang="zh-TW" altLang="en-US" b="0" i="0" dirty="0">
                <a:solidFill>
                  <a:srgbClr val="262626"/>
                </a:solidFill>
                <a:effectLst/>
                <a:latin typeface="Noto Sans TC"/>
              </a:rPr>
              <a:t>推出了一款啤酒杯，酒杯上印上了白色的 </a:t>
            </a:r>
            <a:r>
              <a:rPr lang="en-US" altLang="zh-TW" b="0" i="0" dirty="0">
                <a:solidFill>
                  <a:srgbClr val="262626"/>
                </a:solidFill>
                <a:effectLst/>
                <a:latin typeface="Noto Sans TC"/>
              </a:rPr>
              <a:t>QR </a:t>
            </a:r>
            <a:r>
              <a:rPr lang="zh-TW" altLang="en-US" b="0" i="0" dirty="0">
                <a:solidFill>
                  <a:srgbClr val="262626"/>
                </a:solidFill>
                <a:effectLst/>
                <a:latin typeface="Noto Sans TC"/>
              </a:rPr>
              <a:t>碼，掃瞄 </a:t>
            </a:r>
            <a:r>
              <a:rPr lang="en-US" altLang="zh-TW" b="0" i="0" dirty="0">
                <a:solidFill>
                  <a:srgbClr val="262626"/>
                </a:solidFill>
                <a:effectLst/>
                <a:latin typeface="Noto Sans TC"/>
              </a:rPr>
              <a:t>QR </a:t>
            </a:r>
            <a:r>
              <a:rPr lang="zh-TW" altLang="en-US" b="0" i="0" dirty="0">
                <a:solidFill>
                  <a:srgbClr val="262626"/>
                </a:solidFill>
                <a:effectLst/>
                <a:latin typeface="Noto Sans TC"/>
              </a:rPr>
              <a:t>碼就可以得到在 </a:t>
            </a:r>
            <a:r>
              <a:rPr lang="en-US" altLang="zh-TW" b="1" i="0" dirty="0">
                <a:solidFill>
                  <a:srgbClr val="262626"/>
                </a:solidFill>
                <a:effectLst/>
                <a:latin typeface="Noto Sans TC"/>
              </a:rPr>
              <a:t>Foursquare </a:t>
            </a:r>
            <a:r>
              <a:rPr lang="zh-TW" altLang="en-US" b="1" i="0" dirty="0">
                <a:solidFill>
                  <a:srgbClr val="262626"/>
                </a:solidFill>
                <a:effectLst/>
                <a:latin typeface="Noto Sans TC"/>
              </a:rPr>
              <a:t>上的優惠券及特價</a:t>
            </a:r>
            <a:r>
              <a:rPr lang="zh-TW" altLang="en-US" b="0" i="0" dirty="0">
                <a:solidFill>
                  <a:srgbClr val="262626"/>
                </a:solidFill>
                <a:effectLst/>
                <a:latin typeface="Noto Sans TC"/>
              </a:rPr>
              <a:t>。不過透明酒杯上的白色 </a:t>
            </a:r>
            <a:r>
              <a:rPr lang="en-US" altLang="zh-TW" b="0" i="0" dirty="0">
                <a:solidFill>
                  <a:srgbClr val="262626"/>
                </a:solidFill>
                <a:effectLst/>
                <a:latin typeface="Noto Sans TC"/>
              </a:rPr>
              <a:t>QR </a:t>
            </a:r>
            <a:r>
              <a:rPr lang="zh-TW" altLang="en-US" b="0" i="0" dirty="0">
                <a:solidFill>
                  <a:srgbClr val="262626"/>
                </a:solidFill>
                <a:effectLst/>
                <a:latin typeface="Noto Sans TC"/>
              </a:rPr>
              <a:t>碼是無法掃瞄的，這時只能倒入顏色夠深的 </a:t>
            </a:r>
            <a:r>
              <a:rPr lang="en-US" altLang="zh-TW" b="0" i="0" dirty="0">
                <a:solidFill>
                  <a:srgbClr val="262626"/>
                </a:solidFill>
                <a:effectLst/>
                <a:latin typeface="Noto Sans TC"/>
              </a:rPr>
              <a:t>Guinness </a:t>
            </a:r>
            <a:r>
              <a:rPr lang="zh-TW" altLang="en-US" b="0" i="0" dirty="0">
                <a:solidFill>
                  <a:srgbClr val="262626"/>
                </a:solidFill>
                <a:effectLst/>
                <a:latin typeface="Noto Sans TC"/>
              </a:rPr>
              <a:t>啤酒才能夠掃瞄杯上的 </a:t>
            </a:r>
            <a:r>
              <a:rPr lang="en-US" altLang="zh-TW" b="0" i="0" dirty="0">
                <a:solidFill>
                  <a:srgbClr val="262626"/>
                </a:solidFill>
                <a:effectLst/>
                <a:latin typeface="Noto Sans TC"/>
              </a:rPr>
              <a:t>QR </a:t>
            </a:r>
            <a:r>
              <a:rPr lang="zh-TW" altLang="en-US" b="0" i="0" dirty="0">
                <a:solidFill>
                  <a:srgbClr val="262626"/>
                </a:solidFill>
                <a:effectLst/>
                <a:latin typeface="Noto Sans TC"/>
              </a:rPr>
              <a:t>碼。</a:t>
            </a:r>
            <a:endParaRPr lang="zh-TW" altLang="en-US" dirty="0">
              <a:latin typeface="Times New Roman" panose="02020603050405020304" pitchFamily="18" charset="0"/>
            </a:endParaRPr>
          </a:p>
        </p:txBody>
      </p:sp>
    </p:spTree>
    <p:extLst>
      <p:ext uri="{BB962C8B-B14F-4D97-AF65-F5344CB8AC3E}">
        <p14:creationId xmlns:p14="http://schemas.microsoft.com/office/powerpoint/2010/main" val="2387365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134F0-4AB8-A83C-769B-8A7A9625CE6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D6DC33E-FB2A-4523-E292-8F6C651CD8F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4DD7481-5D72-D686-5A15-935094CEC49E}"/>
              </a:ext>
            </a:extLst>
          </p:cNvPr>
          <p:cNvSpPr>
            <a:spLocks noGrp="1"/>
          </p:cNvSpPr>
          <p:nvPr>
            <p:ph type="body" idx="1"/>
          </p:nvPr>
        </p:nvSpPr>
        <p:spPr/>
        <p:txBody>
          <a:bodyPr/>
          <a:lstStyle/>
          <a:p>
            <a:r>
              <a:rPr lang="en-US" altLang="zh-TW" dirty="0"/>
              <a:t>Web1 </a:t>
            </a:r>
            <a:r>
              <a:rPr lang="zh-TW" altLang="en-US" dirty="0"/>
              <a:t>是「</a:t>
            </a:r>
            <a:r>
              <a:rPr lang="zh-TW" altLang="en-US" b="1" dirty="0"/>
              <a:t>只讀</a:t>
            </a:r>
            <a:r>
              <a:rPr lang="zh-TW" altLang="en-US" dirty="0"/>
              <a:t>」的網路，使用者只能瀏覽資訊。</a:t>
            </a:r>
            <a:r>
              <a:rPr lang="en-US" altLang="zh-TW" dirty="0"/>
              <a:t>Web2 </a:t>
            </a:r>
            <a:r>
              <a:rPr lang="zh-TW" altLang="en-US" dirty="0"/>
              <a:t>是「</a:t>
            </a:r>
            <a:r>
              <a:rPr lang="zh-TW" altLang="en-US" b="1" dirty="0"/>
              <a:t>可讀寫</a:t>
            </a:r>
            <a:r>
              <a:rPr lang="zh-TW" altLang="en-US" dirty="0"/>
              <a:t>」的網路，使用者可以發布內容、互動，但這些內容和數據都集中在少數幾家大型公司（如 </a:t>
            </a:r>
            <a:r>
              <a:rPr lang="en-US" altLang="zh-TW" dirty="0"/>
              <a:t>Google</a:t>
            </a:r>
            <a:r>
              <a:rPr lang="zh-TW" altLang="en-US" dirty="0"/>
              <a:t>、</a:t>
            </a:r>
            <a:r>
              <a:rPr lang="en-US" altLang="zh-TW" dirty="0"/>
              <a:t>Meta</a:t>
            </a:r>
            <a:r>
              <a:rPr lang="zh-TW" altLang="en-US" dirty="0"/>
              <a:t>）手中。而 </a:t>
            </a:r>
            <a:r>
              <a:rPr lang="en-US" altLang="zh-TW" dirty="0"/>
              <a:t>Web3 </a:t>
            </a:r>
            <a:r>
              <a:rPr lang="zh-TW" altLang="en-US" dirty="0"/>
              <a:t>的目標是建立一個「</a:t>
            </a:r>
            <a:r>
              <a:rPr lang="zh-TW" altLang="en-US" b="1" dirty="0"/>
              <a:t>去中心化</a:t>
            </a:r>
            <a:r>
              <a:rPr lang="zh-TW" altLang="en-US" dirty="0"/>
              <a:t>」、「</a:t>
            </a:r>
            <a:r>
              <a:rPr lang="zh-TW" altLang="en-US" b="1" dirty="0"/>
              <a:t>開放</a:t>
            </a:r>
            <a:r>
              <a:rPr lang="zh-TW" altLang="en-US" dirty="0"/>
              <a:t>」且「</a:t>
            </a:r>
            <a:r>
              <a:rPr lang="zh-TW" altLang="en-US" b="1" dirty="0"/>
              <a:t>由使用者擁有</a:t>
            </a:r>
            <a:r>
              <a:rPr lang="zh-TW" altLang="en-US" dirty="0"/>
              <a:t>」的網路。</a:t>
            </a:r>
            <a:endParaRPr lang="en-US" altLang="zh-TW" dirty="0"/>
          </a:p>
          <a:p>
            <a:endParaRPr lang="en-US" altLang="zh-TW" dirty="0"/>
          </a:p>
          <a:p>
            <a:r>
              <a:rPr lang="en-US" altLang="zh-TW" dirty="0">
                <a:effectLst/>
              </a:rPr>
              <a:t>Omnipresent (</a:t>
            </a:r>
            <a:r>
              <a:rPr lang="zh-TW" altLang="en-US" dirty="0">
                <a:effectLst/>
              </a:rPr>
              <a:t>無所不在</a:t>
            </a:r>
            <a:r>
              <a:rPr lang="en-US" altLang="zh-TW" dirty="0">
                <a:effectLst/>
              </a:rPr>
              <a:t>): </a:t>
            </a:r>
            <a:r>
              <a:rPr lang="zh-TW" altLang="en-US" dirty="0">
                <a:effectLst/>
              </a:rPr>
              <a:t>在所有地方都存在。</a:t>
            </a:r>
            <a:r>
              <a:rPr lang="en-US" altLang="zh-TW" dirty="0">
                <a:effectLst/>
              </a:rPr>
              <a:t>Omniscient (</a:t>
            </a:r>
            <a:r>
              <a:rPr lang="zh-TW" altLang="en-US" dirty="0">
                <a:effectLst/>
              </a:rPr>
              <a:t>無所不知</a:t>
            </a:r>
            <a:r>
              <a:rPr lang="en-US" altLang="zh-TW" dirty="0">
                <a:effectLst/>
              </a:rPr>
              <a:t>): </a:t>
            </a:r>
            <a:r>
              <a:rPr lang="zh-TW" altLang="en-US" dirty="0">
                <a:effectLst/>
              </a:rPr>
              <a:t>知道所有的事情。</a:t>
            </a:r>
            <a:endParaRPr lang="zh-TW" altLang="en-US" dirty="0"/>
          </a:p>
        </p:txBody>
      </p:sp>
      <p:sp>
        <p:nvSpPr>
          <p:cNvPr id="4" name="投影片編號版面配置區 3">
            <a:extLst>
              <a:ext uri="{FF2B5EF4-FFF2-40B4-BE49-F238E27FC236}">
                <a16:creationId xmlns:a16="http://schemas.microsoft.com/office/drawing/2014/main" id="{CBE8F83B-9F0F-2C88-51CE-6FD8F85CAF6C}"/>
              </a:ext>
            </a:extLst>
          </p:cNvPr>
          <p:cNvSpPr>
            <a:spLocks noGrp="1"/>
          </p:cNvSpPr>
          <p:nvPr>
            <p:ph type="sldNum" sz="quarter" idx="5"/>
          </p:nvPr>
        </p:nvSpPr>
        <p:spPr/>
        <p:txBody>
          <a:bodyPr/>
          <a:lstStyle/>
          <a:p>
            <a:fld id="{F18A0BFF-6330-4569-975E-B50BF169FA45}" type="slidenum">
              <a:rPr lang="zh-TW" altLang="en-US" smtClean="0"/>
              <a:t>80</a:t>
            </a:fld>
            <a:endParaRPr lang="zh-TW" altLang="en-US"/>
          </a:p>
        </p:txBody>
      </p:sp>
    </p:spTree>
    <p:extLst>
      <p:ext uri="{BB962C8B-B14F-4D97-AF65-F5344CB8AC3E}">
        <p14:creationId xmlns:p14="http://schemas.microsoft.com/office/powerpoint/2010/main" val="26473290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3DCD7-A554-0F5F-F50C-35EEAD317C4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19F5507-630B-5428-4B11-C98BA90F96D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FCEE10E-E002-CC20-FF31-294495F04340}"/>
              </a:ext>
            </a:extLst>
          </p:cNvPr>
          <p:cNvSpPr>
            <a:spLocks noGrp="1"/>
          </p:cNvSpPr>
          <p:nvPr>
            <p:ph type="body" idx="1"/>
          </p:nvPr>
        </p:nvSpPr>
        <p:spPr/>
        <p:txBody>
          <a:bodyPr/>
          <a:lstStyle/>
          <a:p>
            <a:r>
              <a:rPr lang="en-US" altLang="zh-TW" dirty="0"/>
              <a:t>Web1 </a:t>
            </a:r>
            <a:r>
              <a:rPr lang="zh-TW" altLang="en-US" dirty="0"/>
              <a:t>是「</a:t>
            </a:r>
            <a:r>
              <a:rPr lang="zh-TW" altLang="en-US" b="1" dirty="0"/>
              <a:t>只讀</a:t>
            </a:r>
            <a:r>
              <a:rPr lang="zh-TW" altLang="en-US" dirty="0"/>
              <a:t>」的網路，使用者只能瀏覽資訊。</a:t>
            </a:r>
            <a:r>
              <a:rPr lang="en-US" altLang="zh-TW" dirty="0"/>
              <a:t>Web2 </a:t>
            </a:r>
            <a:r>
              <a:rPr lang="zh-TW" altLang="en-US" dirty="0"/>
              <a:t>是「</a:t>
            </a:r>
            <a:r>
              <a:rPr lang="zh-TW" altLang="en-US" b="1" dirty="0"/>
              <a:t>可讀寫</a:t>
            </a:r>
            <a:r>
              <a:rPr lang="zh-TW" altLang="en-US" dirty="0"/>
              <a:t>」的網路，使用者可以發布內容、互動，但這些內容和數據都集中在少數幾家大型公司（如 </a:t>
            </a:r>
            <a:r>
              <a:rPr lang="en-US" altLang="zh-TW" dirty="0"/>
              <a:t>Google</a:t>
            </a:r>
            <a:r>
              <a:rPr lang="zh-TW" altLang="en-US" dirty="0"/>
              <a:t>、</a:t>
            </a:r>
            <a:r>
              <a:rPr lang="en-US" altLang="zh-TW" dirty="0"/>
              <a:t>Meta</a:t>
            </a:r>
            <a:r>
              <a:rPr lang="zh-TW" altLang="en-US" dirty="0"/>
              <a:t>）手中。而 </a:t>
            </a:r>
            <a:r>
              <a:rPr lang="en-US" altLang="zh-TW" dirty="0"/>
              <a:t>Web3 </a:t>
            </a:r>
            <a:r>
              <a:rPr lang="zh-TW" altLang="en-US" dirty="0"/>
              <a:t>的目標是建立一個「</a:t>
            </a:r>
            <a:r>
              <a:rPr lang="zh-TW" altLang="en-US" b="1" dirty="0"/>
              <a:t>去中心化</a:t>
            </a:r>
            <a:r>
              <a:rPr lang="zh-TW" altLang="en-US" dirty="0"/>
              <a:t>」、「</a:t>
            </a:r>
            <a:r>
              <a:rPr lang="zh-TW" altLang="en-US" b="1" dirty="0"/>
              <a:t>開放</a:t>
            </a:r>
            <a:r>
              <a:rPr lang="zh-TW" altLang="en-US" dirty="0"/>
              <a:t>」且「</a:t>
            </a:r>
            <a:r>
              <a:rPr lang="zh-TW" altLang="en-US" b="1" dirty="0"/>
              <a:t>由使用者擁有</a:t>
            </a:r>
            <a:r>
              <a:rPr lang="zh-TW" altLang="en-US" dirty="0"/>
              <a:t>」的網路。</a:t>
            </a:r>
            <a:endParaRPr lang="en-US" altLang="zh-TW" dirty="0"/>
          </a:p>
          <a:p>
            <a:endParaRPr lang="en-US" altLang="zh-TW" dirty="0"/>
          </a:p>
          <a:p>
            <a:r>
              <a:rPr lang="en-US" altLang="zh-TW" dirty="0">
                <a:effectLst/>
              </a:rPr>
              <a:t>Omnipresent (</a:t>
            </a:r>
            <a:r>
              <a:rPr lang="zh-TW" altLang="en-US" dirty="0">
                <a:effectLst/>
              </a:rPr>
              <a:t>無所不在</a:t>
            </a:r>
            <a:r>
              <a:rPr lang="en-US" altLang="zh-TW" dirty="0">
                <a:effectLst/>
              </a:rPr>
              <a:t>): </a:t>
            </a:r>
            <a:r>
              <a:rPr lang="zh-TW" altLang="en-US" dirty="0">
                <a:effectLst/>
              </a:rPr>
              <a:t>在所有地方都存在。</a:t>
            </a:r>
            <a:r>
              <a:rPr lang="en-US" altLang="zh-TW" dirty="0">
                <a:effectLst/>
              </a:rPr>
              <a:t>Omniscient (</a:t>
            </a:r>
            <a:r>
              <a:rPr lang="zh-TW" altLang="en-US" dirty="0">
                <a:effectLst/>
              </a:rPr>
              <a:t>無所不知</a:t>
            </a:r>
            <a:r>
              <a:rPr lang="en-US" altLang="zh-TW" dirty="0">
                <a:effectLst/>
              </a:rPr>
              <a:t>): </a:t>
            </a:r>
            <a:r>
              <a:rPr lang="zh-TW" altLang="en-US" dirty="0">
                <a:effectLst/>
              </a:rPr>
              <a:t>知道所有的事情。</a:t>
            </a:r>
            <a:endParaRPr lang="zh-TW" altLang="en-US" dirty="0"/>
          </a:p>
        </p:txBody>
      </p:sp>
      <p:sp>
        <p:nvSpPr>
          <p:cNvPr id="4" name="投影片編號版面配置區 3">
            <a:extLst>
              <a:ext uri="{FF2B5EF4-FFF2-40B4-BE49-F238E27FC236}">
                <a16:creationId xmlns:a16="http://schemas.microsoft.com/office/drawing/2014/main" id="{4E04AB04-AAC5-C9DC-43F1-48EBBF82F8BF}"/>
              </a:ext>
            </a:extLst>
          </p:cNvPr>
          <p:cNvSpPr>
            <a:spLocks noGrp="1"/>
          </p:cNvSpPr>
          <p:nvPr>
            <p:ph type="sldNum" sz="quarter" idx="5"/>
          </p:nvPr>
        </p:nvSpPr>
        <p:spPr/>
        <p:txBody>
          <a:bodyPr/>
          <a:lstStyle/>
          <a:p>
            <a:fld id="{F18A0BFF-6330-4569-975E-B50BF169FA45}" type="slidenum">
              <a:rPr lang="zh-TW" altLang="en-US" smtClean="0"/>
              <a:t>81</a:t>
            </a:fld>
            <a:endParaRPr lang="zh-TW" altLang="en-US"/>
          </a:p>
        </p:txBody>
      </p:sp>
    </p:spTree>
    <p:extLst>
      <p:ext uri="{BB962C8B-B14F-4D97-AF65-F5344CB8AC3E}">
        <p14:creationId xmlns:p14="http://schemas.microsoft.com/office/powerpoint/2010/main" val="20571062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A916F21C-A039-4320-938D-3A7961C981D0}"/>
              </a:ext>
            </a:extLst>
          </p:cNvPr>
          <p:cNvSpPr>
            <a:spLocks noGrp="1" noRot="1" noChangeAspect="1" noChangeArrowheads="1" noTextEdit="1"/>
          </p:cNvSpPr>
          <p:nvPr>
            <p:ph type="sldImg"/>
          </p:nvPr>
        </p:nvSpPr>
        <p:spPr>
          <a:ln/>
        </p:spPr>
      </p:sp>
      <p:sp>
        <p:nvSpPr>
          <p:cNvPr id="162819" name="Notes Placeholder 2">
            <a:extLst>
              <a:ext uri="{FF2B5EF4-FFF2-40B4-BE49-F238E27FC236}">
                <a16:creationId xmlns:a16="http://schemas.microsoft.com/office/drawing/2014/main" id="{97E862DA-5438-4FC8-97B4-84FC6241E9A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 </a:t>
            </a:r>
            <a:r>
              <a:rPr lang="en-US" altLang="zh-TW" sz="1800" dirty="0"/>
              <a:t>Starbucks </a:t>
            </a:r>
            <a:r>
              <a:rPr lang="zh-TW" altLang="en-US" sz="1800" dirty="0"/>
              <a:t>的 </a:t>
            </a:r>
            <a:r>
              <a:rPr lang="en-US" altLang="zh-TW" sz="1800" dirty="0"/>
              <a:t>#WhiteCupContest </a:t>
            </a:r>
            <a:r>
              <a:rPr lang="zh-TW" altLang="en-US" sz="1800" dirty="0"/>
              <a:t>是 </a:t>
            </a:r>
            <a:r>
              <a:rPr lang="en-US" altLang="zh-TW" sz="1800" b="1" dirty="0"/>
              <a:t>EC 3.0 </a:t>
            </a:r>
            <a:r>
              <a:rPr lang="zh-TW" altLang="en-US" sz="1800" b="1" dirty="0"/>
              <a:t>的經典 </a:t>
            </a:r>
            <a:r>
              <a:rPr lang="en-US" altLang="zh-TW" sz="1800" b="1" dirty="0"/>
              <a:t>UGC </a:t>
            </a:r>
            <a:r>
              <a:rPr lang="zh-TW" altLang="en-US" sz="1800" b="1" dirty="0"/>
              <a:t>行銷案例</a:t>
            </a:r>
            <a:r>
              <a:rPr lang="zh-TW" altLang="en-US" sz="1800" dirty="0"/>
              <a:t>，展現品牌如何透過社群媒體與消費者共創價值並提升參與度</a:t>
            </a:r>
            <a:endParaRPr lang="zh-TW" altLang="zh-TW" sz="1800" dirty="0">
              <a:effectLst/>
              <a:latin typeface="新細明體" panose="02020500000000000000" pitchFamily="18" charset="-120"/>
              <a:ea typeface="新細明體" panose="02020500000000000000" pitchFamily="18" charset="-120"/>
              <a:cs typeface="新細明體" panose="02020500000000000000" pitchFamily="18" charset="-120"/>
            </a:endParaRPr>
          </a:p>
          <a:p>
            <a:endParaRPr lang="zh-TW" altLang="zh-TW" dirty="0">
              <a:latin typeface="Times New Roman" panose="02020603050405020304" pitchFamily="18" charset="0"/>
            </a:endParaRPr>
          </a:p>
        </p:txBody>
      </p:sp>
      <p:sp>
        <p:nvSpPr>
          <p:cNvPr id="162820" name="Slide Number Placeholder 3">
            <a:extLst>
              <a:ext uri="{FF2B5EF4-FFF2-40B4-BE49-F238E27FC236}">
                <a16:creationId xmlns:a16="http://schemas.microsoft.com/office/drawing/2014/main" id="{10C6579D-2426-402C-A8D2-267DB131D3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3AF9CD-0602-4388-880E-CF2ABB1FBB00}" type="slidenum">
              <a:rPr lang="en-US" altLang="zh-TW" smtClean="0">
                <a:latin typeface="Tahoma" panose="020B0604030504040204" pitchFamily="34" charset="0"/>
              </a:rPr>
              <a:pPr>
                <a:spcBef>
                  <a:spcPct val="0"/>
                </a:spcBef>
              </a:pPr>
              <a:t>82</a:t>
            </a:fld>
            <a:endParaRPr lang="en-US" altLang="zh-TW">
              <a:latin typeface="Tahoma" panose="020B0604030504040204" pitchFamily="34" charset="0"/>
            </a:endParaRPr>
          </a:p>
        </p:txBody>
      </p:sp>
    </p:spTree>
    <p:extLst>
      <p:ext uri="{BB962C8B-B14F-4D97-AF65-F5344CB8AC3E}">
        <p14:creationId xmlns:p14="http://schemas.microsoft.com/office/powerpoint/2010/main" val="29319873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E8E56-A423-2CE3-E182-FA9C689608B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448E0F0-72C3-9AB5-3CDF-F96DC50CC9A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CB14028-75CB-20E5-B442-B341F2363D0D}"/>
              </a:ext>
            </a:extLst>
          </p:cNvPr>
          <p:cNvSpPr>
            <a:spLocks noGrp="1"/>
          </p:cNvSpPr>
          <p:nvPr>
            <p:ph type="body" idx="1"/>
          </p:nvPr>
        </p:nvSpPr>
        <p:spPr/>
        <p:txBody>
          <a:bodyPr/>
          <a:lstStyle/>
          <a:p>
            <a:r>
              <a:rPr lang="zh-TW" altLang="en-US" b="0" i="0" dirty="0">
                <a:solidFill>
                  <a:srgbClr val="4A4A4A"/>
                </a:solidFill>
                <a:effectLst/>
                <a:latin typeface="Noto Sans TC"/>
              </a:rPr>
              <a:t>相比</a:t>
            </a:r>
            <a:r>
              <a:rPr lang="en-US" altLang="zh-TW" b="0" i="0" dirty="0">
                <a:solidFill>
                  <a:srgbClr val="4A4A4A"/>
                </a:solidFill>
                <a:effectLst/>
                <a:latin typeface="Noto Sans TC"/>
              </a:rPr>
              <a:t>Web </a:t>
            </a:r>
            <a:r>
              <a:rPr lang="zh-TW" altLang="en-US" b="0" i="0" dirty="0">
                <a:solidFill>
                  <a:srgbClr val="4A4A4A"/>
                </a:solidFill>
                <a:effectLst/>
                <a:latin typeface="Noto Sans TC"/>
              </a:rPr>
              <a:t> </a:t>
            </a:r>
            <a:endParaRPr lang="zh-TW" altLang="en-US" dirty="0"/>
          </a:p>
        </p:txBody>
      </p:sp>
      <p:sp>
        <p:nvSpPr>
          <p:cNvPr id="4" name="投影片編號版面配置區 3">
            <a:extLst>
              <a:ext uri="{FF2B5EF4-FFF2-40B4-BE49-F238E27FC236}">
                <a16:creationId xmlns:a16="http://schemas.microsoft.com/office/drawing/2014/main" id="{26E99780-30AD-D5A1-2CFD-3A86734D2D49}"/>
              </a:ext>
            </a:extLst>
          </p:cNvPr>
          <p:cNvSpPr>
            <a:spLocks noGrp="1"/>
          </p:cNvSpPr>
          <p:nvPr>
            <p:ph type="sldNum" sz="quarter" idx="5"/>
          </p:nvPr>
        </p:nvSpPr>
        <p:spPr/>
        <p:txBody>
          <a:bodyPr/>
          <a:lstStyle/>
          <a:p>
            <a:fld id="{F18A0BFF-6330-4569-975E-B50BF169FA45}" type="slidenum">
              <a:rPr lang="zh-TW" altLang="en-US" smtClean="0"/>
              <a:t>83</a:t>
            </a:fld>
            <a:endParaRPr lang="zh-TW" altLang="en-US"/>
          </a:p>
        </p:txBody>
      </p:sp>
    </p:spTree>
    <p:extLst>
      <p:ext uri="{BB962C8B-B14F-4D97-AF65-F5344CB8AC3E}">
        <p14:creationId xmlns:p14="http://schemas.microsoft.com/office/powerpoint/2010/main" val="415919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運營成本仍然高昂，儘管 </a:t>
            </a:r>
            <a:r>
              <a:rPr lang="en-US" altLang="zh-TW" dirty="0"/>
              <a:t>1,000 </a:t>
            </a:r>
            <a:r>
              <a:rPr lang="zh-TW" altLang="en-US" dirty="0"/>
              <a:t>平方英尺的維護成本從 </a:t>
            </a:r>
            <a:r>
              <a:rPr lang="en-US" altLang="zh-TW" dirty="0"/>
              <a:t>2017 </a:t>
            </a:r>
            <a:r>
              <a:rPr lang="zh-TW" altLang="en-US" dirty="0"/>
              <a:t>年時的約 </a:t>
            </a:r>
            <a:r>
              <a:rPr lang="en-US" altLang="zh-TW" dirty="0"/>
              <a:t>400 </a:t>
            </a:r>
            <a:r>
              <a:rPr lang="zh-TW" altLang="en-US" dirty="0"/>
              <a:t>萬美元降到了 </a:t>
            </a:r>
            <a:r>
              <a:rPr lang="en-US" altLang="zh-TW" dirty="0"/>
              <a:t>2024 </a:t>
            </a:r>
            <a:r>
              <a:rPr lang="zh-TW" altLang="en-US" dirty="0"/>
              <a:t>年的約 </a:t>
            </a:r>
            <a:r>
              <a:rPr lang="en-US" altLang="zh-TW" dirty="0"/>
              <a:t>15.9 </a:t>
            </a:r>
            <a:r>
              <a:rPr lang="zh-TW" altLang="en-US" dirty="0"/>
              <a:t>萬美元，但整體研發與運營投入仍不菲</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10</a:t>
            </a:fld>
            <a:endParaRPr lang="zh-TW" altLang="en-US"/>
          </a:p>
        </p:txBody>
      </p:sp>
    </p:spTree>
    <p:extLst>
      <p:ext uri="{BB962C8B-B14F-4D97-AF65-F5344CB8AC3E}">
        <p14:creationId xmlns:p14="http://schemas.microsoft.com/office/powerpoint/2010/main" val="1441285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6926C-A065-CEDA-F746-9A1E29EBEA4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CBA75B5-6A4A-76B3-3818-3AB84AB86DC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E00FA78-88B0-F972-E5DA-41B9B2565F4D}"/>
              </a:ext>
            </a:extLst>
          </p:cNvPr>
          <p:cNvSpPr>
            <a:spLocks noGrp="1"/>
          </p:cNvSpPr>
          <p:nvPr>
            <p:ph type="body" idx="1"/>
          </p:nvPr>
        </p:nvSpPr>
        <p:spPr/>
        <p:txBody>
          <a:bodyPr/>
          <a:lstStyle/>
          <a:p>
            <a:r>
              <a:rPr lang="en-US" altLang="zh-TW" b="0" i="0" dirty="0">
                <a:solidFill>
                  <a:srgbClr val="4A4A4A"/>
                </a:solidFill>
                <a:effectLst/>
                <a:latin typeface="Noto Sans TC"/>
              </a:rPr>
              <a:t> </a:t>
            </a:r>
            <a:r>
              <a:rPr lang="en-US" altLang="zh-TW" b="1" dirty="0"/>
              <a:t>AR/VR </a:t>
            </a:r>
            <a:r>
              <a:rPr lang="zh-TW" altLang="en-US" b="1" dirty="0"/>
              <a:t>應用</a:t>
            </a:r>
            <a:r>
              <a:rPr lang="zh-TW" altLang="en-US" dirty="0"/>
              <a:t>（遠距手術模擬、遠端會診）</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用戶可以使用虛擬角色（</a:t>
            </a:r>
            <a:r>
              <a:rPr lang="en-US" altLang="zh-TW" sz="1200" kern="1200" dirty="0">
                <a:solidFill>
                  <a:schemeClr val="tx1"/>
                </a:solidFill>
                <a:effectLst/>
                <a:latin typeface="+mn-lt"/>
                <a:ea typeface="+mn-ea"/>
                <a:cs typeface="+mn-cs"/>
              </a:rPr>
              <a:t>Avatar</a:t>
            </a:r>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3D</a:t>
            </a:r>
            <a:r>
              <a:rPr lang="zh-TW" altLang="zh-TW" sz="1200" kern="1200" dirty="0">
                <a:solidFill>
                  <a:schemeClr val="tx1"/>
                </a:solidFill>
                <a:effectLst/>
                <a:latin typeface="+mn-lt"/>
                <a:ea typeface="+mn-ea"/>
                <a:cs typeface="+mn-cs"/>
              </a:rPr>
              <a:t>虛擬空間中「逛街購物」。</a:t>
            </a:r>
          </a:p>
          <a:p>
            <a:endParaRPr lang="zh-TW" altLang="en-US" dirty="0"/>
          </a:p>
        </p:txBody>
      </p:sp>
      <p:sp>
        <p:nvSpPr>
          <p:cNvPr id="4" name="投影片編號版面配置區 3">
            <a:extLst>
              <a:ext uri="{FF2B5EF4-FFF2-40B4-BE49-F238E27FC236}">
                <a16:creationId xmlns:a16="http://schemas.microsoft.com/office/drawing/2014/main" id="{F944EA0B-8FB4-62DA-9C94-C372C8F19156}"/>
              </a:ext>
            </a:extLst>
          </p:cNvPr>
          <p:cNvSpPr>
            <a:spLocks noGrp="1"/>
          </p:cNvSpPr>
          <p:nvPr>
            <p:ph type="sldNum" sz="quarter" idx="5"/>
          </p:nvPr>
        </p:nvSpPr>
        <p:spPr/>
        <p:txBody>
          <a:bodyPr/>
          <a:lstStyle/>
          <a:p>
            <a:fld id="{F18A0BFF-6330-4569-975E-B50BF169FA45}" type="slidenum">
              <a:rPr lang="zh-TW" altLang="en-US" smtClean="0"/>
              <a:t>84</a:t>
            </a:fld>
            <a:endParaRPr lang="zh-TW" altLang="en-US"/>
          </a:p>
        </p:txBody>
      </p:sp>
    </p:spTree>
    <p:extLst>
      <p:ext uri="{BB962C8B-B14F-4D97-AF65-F5344CB8AC3E}">
        <p14:creationId xmlns:p14="http://schemas.microsoft.com/office/powerpoint/2010/main" val="35637955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在可預見的未來，</a:t>
            </a:r>
            <a:r>
              <a:rPr lang="en-US" altLang="zh-TW" sz="1800" kern="100" dirty="0" err="1">
                <a:effectLst/>
                <a:latin typeface="Calibri" panose="020F0502020204030204" pitchFamily="34" charset="0"/>
                <a:ea typeface="微軟正黑體" panose="020B0604030504040204" pitchFamily="34" charset="-120"/>
                <a:cs typeface="Times New Roman" panose="02020603050405020304" pitchFamily="18" charset="0"/>
              </a:rPr>
              <a:t>AIoT</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也必將在行銷上大放異彩，其大數據（</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Big Data</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）分析，更可運用</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R</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語言內建多種統計學及數字分析功能、物件導向程式設計（</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S3, S4</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等）以及強大的繪圖功能等來完成。</a:t>
            </a:r>
            <a:endPar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endParaRPr>
          </a:p>
          <a:p>
            <a:endPar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endParaRPr>
          </a:p>
          <a:p>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a:t>
            </a:r>
            <a:r>
              <a:rPr lang="zh-TW" altLang="en-US" sz="1800" kern="100" dirty="0">
                <a:effectLst/>
                <a:latin typeface="Calibri" panose="020F0502020204030204" pitchFamily="34" charset="0"/>
                <a:ea typeface="微軟正黑體" panose="020B0604030504040204" pitchFamily="34" charset="-120"/>
                <a:cs typeface="Times New Roman" panose="02020603050405020304" pitchFamily="18" charset="0"/>
              </a:rPr>
              <a:t> </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Fish Tale – Goldie the goldfish tells her story </a:t>
            </a:r>
          </a:p>
          <a:p>
            <a:pPr algn="l"/>
            <a:r>
              <a:rPr lang="zh-TW" altLang="en-US" sz="2800" b="0" i="0" dirty="0">
                <a:effectLst/>
                <a:latin typeface="Poppins" panose="00000500000000000000" pitchFamily="2" charset="0"/>
              </a:rPr>
              <a:t>像是管理城市的智慧交通系統，提高道路使用效率，減少交通堵塞及事故發生的機率；抑或是根據駕駛的行為習慣、所處位置等資訊形成個人化的推薦，如提醒油量並建議行駛路線上的加油站等。</a:t>
            </a:r>
          </a:p>
          <a:p>
            <a:pPr algn="l"/>
            <a:r>
              <a:rPr lang="zh-TW" altLang="en-US" sz="2800" b="0" i="0" dirty="0">
                <a:effectLst/>
                <a:latin typeface="Poppins" panose="00000500000000000000" pitchFamily="2" charset="0"/>
              </a:rPr>
              <a:t> 此外，</a:t>
            </a:r>
            <a:r>
              <a:rPr lang="en-US" altLang="zh-TW" sz="2800" b="0" i="0" dirty="0" err="1">
                <a:effectLst/>
                <a:latin typeface="Poppins" panose="00000500000000000000" pitchFamily="2" charset="0"/>
              </a:rPr>
              <a:t>AIoT</a:t>
            </a:r>
            <a:r>
              <a:rPr lang="zh-TW" altLang="en-US" sz="2800" b="0" i="0" dirty="0">
                <a:effectLst/>
                <a:latin typeface="Poppins" panose="00000500000000000000" pitchFamily="2" charset="0"/>
              </a:rPr>
              <a:t>也帶起醫療產業的革新，尤其近年在疫情影響下，為降低醫病間不必要的接觸以集中醫療資源，並伴隨大眾對於監控自身健康狀況的意識高漲，穿戴式醫療裝置搭配遠距醫療照護平台的需求預期將更為急迫。</a:t>
            </a:r>
          </a:p>
          <a:p>
            <a:endParaRPr lang="zh-TW" altLang="en-US" sz="1800"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85</a:t>
            </a:fld>
            <a:endParaRPr lang="zh-TW" altLang="en-US"/>
          </a:p>
        </p:txBody>
      </p:sp>
    </p:spTree>
    <p:extLst>
      <p:ext uri="{BB962C8B-B14F-4D97-AF65-F5344CB8AC3E}">
        <p14:creationId xmlns:p14="http://schemas.microsoft.com/office/powerpoint/2010/main" val="6307634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A916F21C-A039-4320-938D-3A7961C981D0}"/>
              </a:ext>
            </a:extLst>
          </p:cNvPr>
          <p:cNvSpPr>
            <a:spLocks noGrp="1" noRot="1" noChangeAspect="1" noChangeArrowheads="1" noTextEdit="1"/>
          </p:cNvSpPr>
          <p:nvPr>
            <p:ph type="sldImg"/>
          </p:nvPr>
        </p:nvSpPr>
        <p:spPr>
          <a:ln/>
        </p:spPr>
      </p:sp>
      <p:sp>
        <p:nvSpPr>
          <p:cNvPr id="162819" name="Notes Placeholder 2">
            <a:extLst>
              <a:ext uri="{FF2B5EF4-FFF2-40B4-BE49-F238E27FC236}">
                <a16:creationId xmlns:a16="http://schemas.microsoft.com/office/drawing/2014/main" id="{97E862DA-5438-4FC8-97B4-84FC6241E9A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t>112921) </a:t>
            </a:r>
            <a:endParaRPr lang="en-US" altLang="zh-TW" sz="1200" b="1" dirty="0">
              <a:solidFill>
                <a:srgbClr val="333333"/>
              </a:solidFill>
              <a:latin typeface="PingFangTC-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solidFill>
                  <a:srgbClr val="003399"/>
                </a:solidFill>
                <a:latin typeface="PingFangTC-Light"/>
              </a:rPr>
              <a:t>不過也因為</a:t>
            </a:r>
            <a:r>
              <a:rPr lang="en-US" altLang="zh-TW" sz="1200" b="1" dirty="0">
                <a:solidFill>
                  <a:srgbClr val="FF0000"/>
                </a:solidFill>
                <a:latin typeface="PingFangTC-Light"/>
              </a:rPr>
              <a:t>Web 3.0</a:t>
            </a:r>
            <a:r>
              <a:rPr lang="zh-TW" altLang="en-US" sz="1200" b="1" dirty="0">
                <a:solidFill>
                  <a:srgbClr val="FF0000"/>
                </a:solidFill>
                <a:latin typeface="PingFangTC-Light"/>
              </a:rPr>
              <a:t>是新的系統，目前</a:t>
            </a:r>
            <a:r>
              <a:rPr lang="zh-TW" altLang="en-US" sz="1200" b="1" dirty="0">
                <a:solidFill>
                  <a:srgbClr val="FF0000"/>
                </a:solidFill>
                <a:highlight>
                  <a:srgbClr val="FFFF00"/>
                </a:highlight>
                <a:latin typeface="PingFangTC-Light"/>
              </a:rPr>
              <a:t>尚缺乏相關法規規範</a:t>
            </a:r>
            <a:r>
              <a:rPr lang="zh-TW" altLang="en-US" sz="1200" b="1" dirty="0">
                <a:solidFill>
                  <a:srgbClr val="FF0000"/>
                </a:solidFill>
                <a:latin typeface="PingFangTC-Light"/>
              </a:rPr>
              <a:t>，</a:t>
            </a:r>
            <a:r>
              <a:rPr lang="zh-TW" altLang="en-US" sz="1200" b="1" dirty="0">
                <a:solidFill>
                  <a:srgbClr val="003399"/>
                </a:solidFill>
                <a:latin typeface="PingFangTC-Light"/>
              </a:rPr>
              <a:t>有不少</a:t>
            </a:r>
            <a:r>
              <a:rPr lang="zh-TW" altLang="en-US" sz="1200" b="1" dirty="0">
                <a:solidFill>
                  <a:srgbClr val="003399"/>
                </a:solidFill>
                <a:highlight>
                  <a:srgbClr val="FFFF00"/>
                </a:highlight>
                <a:latin typeface="PingFangTC-Light"/>
              </a:rPr>
              <a:t>網路假訊息、犯罪，甚至洗錢等隱憂</a:t>
            </a:r>
            <a:r>
              <a:rPr lang="zh-TW" altLang="en-US" sz="1200" b="1" dirty="0">
                <a:solidFill>
                  <a:srgbClr val="003399"/>
                </a:solidFill>
                <a:latin typeface="PingFangTC-Light"/>
              </a:rPr>
              <a:t>。未來將怎麼善用新世代網路的優勢，最大化的降低風險，會是一個重要的課題</a:t>
            </a:r>
            <a:r>
              <a:rPr lang="zh-TW" altLang="en-US" sz="1000" b="1" dirty="0">
                <a:solidFill>
                  <a:srgbClr val="003399"/>
                </a:solidFill>
                <a:latin typeface="PingFangTC-Light"/>
              </a:rPr>
              <a:t>。</a:t>
            </a:r>
            <a:r>
              <a:rPr lang="en-US" altLang="zh-TW" sz="1000" b="1" dirty="0">
                <a:solidFill>
                  <a:srgbClr val="003399"/>
                </a:solidFill>
                <a:latin typeface="PingFangTC-Light"/>
                <a:hlinkClick r:id="rId3"/>
              </a:rPr>
              <a:t>https://www.gvm.com.tw/article</a:t>
            </a:r>
            <a:r>
              <a:rPr lang="en-US" altLang="zh-TW" sz="800" b="1" dirty="0">
                <a:solidFill>
                  <a:srgbClr val="003399"/>
                </a:solidFill>
                <a:latin typeface="PingFangTC-Light"/>
                <a:hlinkClick r:id="rId3"/>
              </a:rPr>
              <a:t>/85753</a:t>
            </a:r>
            <a:r>
              <a:rPr lang="zh-TW" altLang="en-US" sz="800" b="1" dirty="0">
                <a:solidFill>
                  <a:srgbClr val="003399"/>
                </a:solidFill>
                <a:latin typeface="PingFangTC-Light"/>
              </a:rPr>
              <a:t> 。</a:t>
            </a:r>
            <a:endParaRPr lang="en-US" altLang="zh-TW" sz="800" b="1" dirty="0">
              <a:solidFill>
                <a:srgbClr val="003399"/>
              </a:solidFill>
              <a:latin typeface="PingFangTC-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800" b="1" dirty="0">
              <a:solidFill>
                <a:srgbClr val="003399"/>
              </a:solidFill>
              <a:latin typeface="PingFangTC-Light"/>
              <a:ea typeface="MS PGothic"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Web 3.0</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的去信任化特徵，是基於區塊鏈技術實現的。它通過去中心化、透明度和用戶數據主權等特性，為我們帶來了一個更加開放、安全和公平的網路世界。</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900" dirty="0">
              <a:ea typeface="MS PGothic" panose="020B0600070205080204" pitchFamily="34" charset="-128"/>
            </a:endParaRPr>
          </a:p>
          <a:p>
            <a:endParaRPr lang="zh-TW" altLang="zh-TW" dirty="0">
              <a:latin typeface="Times New Roman" panose="02020603050405020304" pitchFamily="18" charset="0"/>
            </a:endParaRPr>
          </a:p>
        </p:txBody>
      </p:sp>
      <p:sp>
        <p:nvSpPr>
          <p:cNvPr id="162820" name="Slide Number Placeholder 3">
            <a:extLst>
              <a:ext uri="{FF2B5EF4-FFF2-40B4-BE49-F238E27FC236}">
                <a16:creationId xmlns:a16="http://schemas.microsoft.com/office/drawing/2014/main" id="{10C6579D-2426-402C-A8D2-267DB131D3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3AF9CD-0602-4388-880E-CF2ABB1FBB00}" type="slidenum">
              <a:rPr lang="en-US" altLang="zh-TW" smtClean="0">
                <a:latin typeface="Tahoma" panose="020B0604030504040204" pitchFamily="34" charset="0"/>
              </a:rPr>
              <a:pPr>
                <a:spcBef>
                  <a:spcPct val="0"/>
                </a:spcBef>
              </a:pPr>
              <a:t>86</a:t>
            </a:fld>
            <a:endParaRPr lang="en-US" altLang="zh-TW">
              <a:latin typeface="Tahoma" panose="020B0604030504040204" pitchFamily="34" charset="0"/>
            </a:endParaRPr>
          </a:p>
        </p:txBody>
      </p:sp>
    </p:spTree>
    <p:extLst>
      <p:ext uri="{BB962C8B-B14F-4D97-AF65-F5344CB8AC3E}">
        <p14:creationId xmlns:p14="http://schemas.microsoft.com/office/powerpoint/2010/main" val="1126541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B86D3-C06E-8F09-8812-F52AD30DA872}"/>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B3A459F9-557E-FC00-9734-EA5944ECF698}"/>
              </a:ext>
            </a:extLst>
          </p:cNvPr>
          <p:cNvSpPr>
            <a:spLocks noGrp="1" noRot="1" noChangeAspect="1" noChangeArrowheads="1" noTextEdit="1"/>
          </p:cNvSpPr>
          <p:nvPr>
            <p:ph type="sldImg"/>
          </p:nvPr>
        </p:nvSpPr>
        <p:spPr>
          <a:xfrm>
            <a:off x="569913" y="838200"/>
            <a:ext cx="5410200" cy="3044825"/>
          </a:xfrm>
          <a:ln/>
        </p:spPr>
      </p:sp>
      <p:sp>
        <p:nvSpPr>
          <p:cNvPr id="136195" name="Rectangle 3">
            <a:extLst>
              <a:ext uri="{FF2B5EF4-FFF2-40B4-BE49-F238E27FC236}">
                <a16:creationId xmlns:a16="http://schemas.microsoft.com/office/drawing/2014/main" id="{FF63C439-243D-1EAA-A510-14548FBB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19618406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6317CE07-CC06-43F1-98C8-9BA49DBD4EFD}"/>
              </a:ext>
            </a:extLst>
          </p:cNvPr>
          <p:cNvSpPr>
            <a:spLocks noGrp="1" noRot="1" noChangeAspect="1" noChangeArrowheads="1" noTextEdit="1"/>
          </p:cNvSpPr>
          <p:nvPr>
            <p:ph type="sldImg"/>
          </p:nvPr>
        </p:nvSpPr>
        <p:spPr>
          <a:ln/>
        </p:spPr>
      </p:sp>
      <p:sp>
        <p:nvSpPr>
          <p:cNvPr id="223235" name="Notes Placeholder 2">
            <a:extLst>
              <a:ext uri="{FF2B5EF4-FFF2-40B4-BE49-F238E27FC236}">
                <a16:creationId xmlns:a16="http://schemas.microsoft.com/office/drawing/2014/main" id="{78078BB5-6BA4-4665-9BEE-7535C08D4D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a:latin typeface="Times New Roman" panose="02020603050405020304" pitchFamily="18" charset="0"/>
            </a:endParaRPr>
          </a:p>
        </p:txBody>
      </p:sp>
      <p:sp>
        <p:nvSpPr>
          <p:cNvPr id="223236" name="Slide Number Placeholder 3">
            <a:extLst>
              <a:ext uri="{FF2B5EF4-FFF2-40B4-BE49-F238E27FC236}">
                <a16:creationId xmlns:a16="http://schemas.microsoft.com/office/drawing/2014/main" id="{59C299FE-17FD-4AAD-B472-44D499CD77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D51EB53-57F1-4F96-B96D-E91AFF65ED45}" type="slidenum">
              <a:rPr lang="en-US" altLang="zh-TW">
                <a:latin typeface="Tahoma" panose="020B0604030504040204" pitchFamily="34" charset="0"/>
              </a:rPr>
              <a:pPr>
                <a:spcBef>
                  <a:spcPct val="0"/>
                </a:spcBef>
              </a:pPr>
              <a:t>88</a:t>
            </a:fld>
            <a:endParaRPr lang="en-US" altLang="zh-TW">
              <a:latin typeface="Tahoma" panose="020B060403050404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6CC09-4F03-8FB2-61AF-C3C0967D8D21}"/>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DF9F6F09-EDFB-2108-3A13-053F7AB11D3C}"/>
              </a:ext>
            </a:extLst>
          </p:cNvPr>
          <p:cNvSpPr>
            <a:spLocks noGrp="1" noRot="1" noChangeAspect="1" noChangeArrowheads="1" noTextEdit="1"/>
          </p:cNvSpPr>
          <p:nvPr>
            <p:ph type="sldImg"/>
          </p:nvPr>
        </p:nvSpPr>
        <p:spPr>
          <a:xfrm>
            <a:off x="569913" y="838200"/>
            <a:ext cx="5410200" cy="3044825"/>
          </a:xfrm>
          <a:ln/>
        </p:spPr>
      </p:sp>
      <p:sp>
        <p:nvSpPr>
          <p:cNvPr id="136195" name="Rectangle 3">
            <a:extLst>
              <a:ext uri="{FF2B5EF4-FFF2-40B4-BE49-F238E27FC236}">
                <a16:creationId xmlns:a16="http://schemas.microsoft.com/office/drawing/2014/main" id="{8E6DA544-9CE9-3663-E13F-0EB0B5593D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a:t>
            </a:r>
            <a:r>
              <a:rPr lang="zh-TW" altLang="en-US" b="1" dirty="0"/>
              <a:t>家庭能源管理系統（</a:t>
            </a:r>
            <a:r>
              <a:rPr lang="en-US" altLang="zh-TW" b="1" dirty="0"/>
              <a:t>HEMS</a:t>
            </a:r>
            <a:r>
              <a:rPr lang="zh-TW" altLang="en-US" b="1" dirty="0"/>
              <a:t>，</a:t>
            </a:r>
            <a:r>
              <a:rPr lang="en-US" altLang="zh-TW" b="1" dirty="0"/>
              <a:t>Home Energy Management System</a:t>
            </a:r>
            <a:r>
              <a:rPr lang="zh-TW" altLang="en-US" b="1" dirty="0"/>
              <a:t>）</a:t>
            </a:r>
            <a:r>
              <a:rPr lang="zh-TW" altLang="en-US" dirty="0"/>
              <a:t>」</a:t>
            </a:r>
            <a:endParaRPr lang="zh-TW" altLang="en-US" dirty="0">
              <a:latin typeface="Times New Roman" panose="02020603050405020304" pitchFamily="18" charset="0"/>
            </a:endParaRPr>
          </a:p>
        </p:txBody>
      </p:sp>
    </p:spTree>
    <p:extLst>
      <p:ext uri="{BB962C8B-B14F-4D97-AF65-F5344CB8AC3E}">
        <p14:creationId xmlns:p14="http://schemas.microsoft.com/office/powerpoint/2010/main" val="28259914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A4F78C4C-64AD-4EF3-B620-F4811B4C540B}"/>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BE27E6AE-1C3D-4029-9314-D4CD9731C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b="0" i="0" dirty="0">
                <a:solidFill>
                  <a:srgbClr val="000000"/>
                </a:solidFill>
                <a:effectLst/>
                <a:latin typeface="Noto Sans TC"/>
              </a:rPr>
              <a:t>三月三日 </a:t>
            </a:r>
            <a:r>
              <a:rPr lang="en-US" altLang="zh-TW" b="0" i="0">
                <a:solidFill>
                  <a:srgbClr val="000000"/>
                </a:solidFill>
                <a:effectLst/>
                <a:latin typeface="Noto Sans TC"/>
              </a:rPr>
              <a:t>2022 </a:t>
            </a:r>
            <a:r>
              <a:rPr lang="zh-TW" altLang="en-US" b="0" i="0">
                <a:solidFill>
                  <a:srgbClr val="000000"/>
                </a:solidFill>
                <a:effectLst/>
                <a:latin typeface="Noto Sans TC"/>
              </a:rPr>
              <a:t>全</a:t>
            </a:r>
            <a:r>
              <a:rPr lang="zh-TW" altLang="en-US" b="0" i="0" dirty="0">
                <a:solidFill>
                  <a:srgbClr val="000000"/>
                </a:solidFill>
                <a:effectLst/>
                <a:latin typeface="Noto Sans TC"/>
              </a:rPr>
              <a:t>台無預警大停電，雖然源頭是基層犯低級錯誤，卻再次攤開台灣電網禁不起考驗的脆弱事實。早在十年前，行政院就預見節能減碳、電力調度等需要，推動智慧電網這項基礎建設，但十年過去，全台約一千四百萬用電戶，智慧電表安裝進度僅約一成共一百五十萬具，估計全部裝完還要四分之一世紀。對比日本在三一一大地震後大力推動智慧社區計畫，七年後的智慧電表普及率已逾六成，差距很大。</a:t>
            </a:r>
            <a:endParaRPr lang="zh-TW" altLang="en-US" dirty="0">
              <a:latin typeface="Times New Roman" panose="02020603050405020304" pitchFamily="18" charset="0"/>
            </a:endParaRPr>
          </a:p>
        </p:txBody>
      </p:sp>
    </p:spTree>
    <p:extLst>
      <p:ext uri="{BB962C8B-B14F-4D97-AF65-F5344CB8AC3E}">
        <p14:creationId xmlns:p14="http://schemas.microsoft.com/office/powerpoint/2010/main" val="40336135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1D050AA0-DEC9-18FA-6F83-0D53933ABC72}"/>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7F7A0E8D-4B58-D252-E5D2-E4E0D9346A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solidFill>
                  <a:srgbClr val="000000"/>
                </a:solidFill>
                <a:latin typeface="Noto Sans TC"/>
              </a:rPr>
              <a:t>今年二月廿四日俄國更宣布對烏克蘭出兵，造成天然氣價格暴漲，即使冬天結束也未降價，反而漲得更凶。</a:t>
            </a:r>
            <a:endParaRPr lang="en-US" altLang="zh-TW" dirty="0">
              <a:solidFill>
                <a:srgbClr val="000000"/>
              </a:solidFill>
              <a:latin typeface="Noto Sans TC"/>
            </a:endParaRPr>
          </a:p>
          <a:p>
            <a:endParaRPr lang="en-US" altLang="zh-TW" dirty="0">
              <a:solidFill>
                <a:srgbClr val="000000"/>
              </a:solidFill>
              <a:latin typeface="Noto Sans TC"/>
            </a:endParaRPr>
          </a:p>
          <a:p>
            <a:pPr algn="just" latinLnBrk="1"/>
            <a:r>
              <a:rPr lang="zh-TW" altLang="en-US" dirty="0">
                <a:solidFill>
                  <a:srgbClr val="000000"/>
                </a:solidFill>
                <a:latin typeface="Noto Sans TC"/>
              </a:rPr>
              <a:t>歐盟最新一波的制裁，預定將在十二月五日全面禁止海運俄國石油進口。此外，七大工業國（Ｇ７）財政部長本月初決議，要對俄國石油制定價格上限，也就是俄國不能再用國際價格賣油，得用低於市場的價格才行。</a:t>
            </a:r>
            <a:endParaRPr lang="en-US" altLang="zh-TW" dirty="0">
              <a:solidFill>
                <a:srgbClr val="000000"/>
              </a:solidFill>
              <a:latin typeface="Noto Sans TC"/>
            </a:endParaRPr>
          </a:p>
          <a:p>
            <a:pPr algn="just" latinLnBrk="1"/>
            <a:endParaRPr lang="zh-TW" altLang="en-US" dirty="0">
              <a:solidFill>
                <a:srgbClr val="000000"/>
              </a:solidFill>
              <a:latin typeface="Noto Sans TC"/>
            </a:endParaRPr>
          </a:p>
          <a:p>
            <a:pPr algn="just" latinLnBrk="1"/>
            <a:r>
              <a:rPr lang="zh-TW" altLang="en-US" dirty="0">
                <a:solidFill>
                  <a:srgbClr val="000000"/>
                </a:solidFill>
                <a:latin typeface="Noto Sans TC"/>
              </a:rPr>
              <a:t>不過俄國也作出反擊，今年七月開始將「北溪一號」的輸氣量調降至原本管線容量的兩成，在Ｇ７聲明發表後沒多久，俄國天然氣工業股份公司就宣布，因為「維俢問題」無限期停止供氣。</a:t>
            </a: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3952004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6D2CC1C-A533-4A37-B2BC-AFC7D8E55C35}"/>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613419CA-224C-4C5D-B998-A37DE0053D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35012227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a:extLst>
              <a:ext uri="{FF2B5EF4-FFF2-40B4-BE49-F238E27FC236}">
                <a16:creationId xmlns:a16="http://schemas.microsoft.com/office/drawing/2014/main" id="{7E80A25B-88B5-4876-945F-6C5897CA541E}"/>
              </a:ext>
            </a:extLst>
          </p:cNvPr>
          <p:cNvSpPr>
            <a:spLocks noGrp="1" noRot="1" noChangeAspect="1" noChangeArrowheads="1" noTextEdit="1"/>
          </p:cNvSpPr>
          <p:nvPr>
            <p:ph type="sldImg"/>
          </p:nvPr>
        </p:nvSpPr>
        <p:spPr>
          <a:ln/>
        </p:spPr>
      </p:sp>
      <p:sp>
        <p:nvSpPr>
          <p:cNvPr id="231427" name="Notes Placeholder 2">
            <a:extLst>
              <a:ext uri="{FF2B5EF4-FFF2-40B4-BE49-F238E27FC236}">
                <a16:creationId xmlns:a16="http://schemas.microsoft.com/office/drawing/2014/main" id="{58F53283-5DEE-4F87-ABA2-9F81312386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RS-232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是一種早期的串列通信標準，雖然廣泛應用，但有一些限制，比如傳輸距離短、速度較低、支援的設備數量有限（通常只能支援點對點通信）等。</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為了克服這些不足，後來引入了許多新的介面標準，其中</a:t>
            </a:r>
            <a:r>
              <a:rPr lang="zh-TW" altLang="zh-TW" sz="1800" dirty="0">
                <a:effectLst/>
                <a:ea typeface="Calibri" panose="020F0502020204030204" pitchFamily="34" charset="0"/>
                <a:cs typeface="Times New Roman" panose="02020603050405020304" pitchFamily="18" charset="0"/>
              </a:rPr>
              <a:t> </a:t>
            </a:r>
            <a:r>
              <a:rPr lang="en-US" altLang="zh-TW" sz="1800" b="1" dirty="0">
                <a:effectLst/>
                <a:ea typeface="Calibri" panose="020F0502020204030204" pitchFamily="34" charset="0"/>
                <a:cs typeface="Times New Roman" panose="02020603050405020304" pitchFamily="18" charset="0"/>
              </a:rPr>
              <a:t>RS-485</a:t>
            </a:r>
            <a:r>
              <a:rPr lang="en-US" altLang="zh-TW" sz="1800" dirty="0">
                <a:effectLst/>
                <a:ea typeface="Calibri" panose="020F0502020204030204" pitchFamily="34" charset="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就是一個典型例子。</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b="0" i="0" dirty="0">
                <a:solidFill>
                  <a:srgbClr val="666666"/>
                </a:solidFill>
                <a:effectLst/>
                <a:latin typeface="Myriad Pro"/>
              </a:rPr>
              <a:t>可程式邏輯控制器，簡稱</a:t>
            </a:r>
            <a:r>
              <a:rPr lang="en-US" altLang="zh-TW" b="0" i="0" dirty="0">
                <a:solidFill>
                  <a:srgbClr val="666666"/>
                </a:solidFill>
                <a:effectLst/>
                <a:latin typeface="Myriad Pro"/>
              </a:rPr>
              <a:t>PLC</a:t>
            </a:r>
            <a:r>
              <a:rPr lang="zh-TW" altLang="en-US" b="0" i="0" dirty="0">
                <a:solidFill>
                  <a:srgbClr val="666666"/>
                </a:solidFill>
                <a:effectLst/>
                <a:latin typeface="Myriad Pro"/>
              </a:rPr>
              <a:t>（</a:t>
            </a:r>
            <a:r>
              <a:rPr lang="en-US" altLang="zh-TW" b="0" i="0" dirty="0">
                <a:solidFill>
                  <a:srgbClr val="666666"/>
                </a:solidFill>
                <a:effectLst/>
                <a:latin typeface="Myriad Pro"/>
              </a:rPr>
              <a:t>Programmable Logic Controller</a:t>
            </a:r>
            <a:r>
              <a:rPr lang="zh-TW" altLang="en-US" b="0" i="0" dirty="0">
                <a:solidFill>
                  <a:srgbClr val="666666"/>
                </a:solidFill>
                <a:effectLst/>
                <a:latin typeface="Myriad Pro"/>
              </a:rPr>
              <a:t>）是一種專用於自動化控制系統的數位電子設備。它能夠根據預先編寫的控制程序，控制各種工業設備的運作過程。</a:t>
            </a:r>
            <a:endParaRPr lang="en-US" altLang="zh-TW" b="0" i="0" dirty="0">
              <a:solidFill>
                <a:srgbClr val="666666"/>
              </a:solidFill>
              <a:effectLst/>
              <a:latin typeface="Myriad Pro"/>
            </a:endParaRPr>
          </a:p>
          <a:p>
            <a:r>
              <a:rPr lang="zh-TW" altLang="en-US" b="0" i="0" dirty="0">
                <a:solidFill>
                  <a:srgbClr val="666666"/>
                </a:solidFill>
                <a:effectLst/>
                <a:latin typeface="Myriad Pro"/>
              </a:rPr>
              <a:t>由於</a:t>
            </a:r>
            <a:r>
              <a:rPr lang="en-US" altLang="zh-TW" b="0" i="0" dirty="0">
                <a:solidFill>
                  <a:srgbClr val="666666"/>
                </a:solidFill>
                <a:effectLst/>
                <a:latin typeface="Myriad Pro"/>
              </a:rPr>
              <a:t>PLC</a:t>
            </a:r>
            <a:r>
              <a:rPr lang="zh-TW" altLang="en-US" b="0" i="0" dirty="0">
                <a:solidFill>
                  <a:srgbClr val="666666"/>
                </a:solidFill>
                <a:effectLst/>
                <a:latin typeface="Myriad Pro"/>
              </a:rPr>
              <a:t>通常具有高可靠性、耐用性強、抗干擾能力高等特點，因此在工業自動化領域得到了廣泛應用，例如製造業產業自動化、電力、環境監控系統、機械加工控制等。</a:t>
            </a:r>
            <a:endParaRPr lang="zh-TW" altLang="zh-TW" dirty="0">
              <a:latin typeface="Times New Roman" panose="02020603050405020304" pitchFamily="18" charset="0"/>
            </a:endParaRPr>
          </a:p>
        </p:txBody>
      </p:sp>
      <p:sp>
        <p:nvSpPr>
          <p:cNvPr id="231428" name="Slide Number Placeholder 3">
            <a:extLst>
              <a:ext uri="{FF2B5EF4-FFF2-40B4-BE49-F238E27FC236}">
                <a16:creationId xmlns:a16="http://schemas.microsoft.com/office/drawing/2014/main" id="{631CDA54-994C-4B9E-813D-F7A7AAC448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FD8538-F5E4-42F9-9EF9-AC7D1DCA8355}" type="slidenum">
              <a:rPr lang="en-US" altLang="zh-TW">
                <a:latin typeface="Tahoma" panose="020B0604030504040204" pitchFamily="34" charset="0"/>
              </a:rPr>
              <a:pPr>
                <a:spcBef>
                  <a:spcPct val="0"/>
                </a:spcBef>
              </a:pPr>
              <a:t>93</a:t>
            </a:fld>
            <a:endParaRPr lang="en-US" altLang="zh-TW">
              <a:latin typeface="Tahoma" panose="020B0604030504040204" pitchFamily="34" charset="0"/>
            </a:endParaRPr>
          </a:p>
        </p:txBody>
      </p:sp>
    </p:spTree>
    <p:extLst>
      <p:ext uri="{BB962C8B-B14F-4D97-AF65-F5344CB8AC3E}">
        <p14:creationId xmlns:p14="http://schemas.microsoft.com/office/powerpoint/2010/main" val="2499820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截至</a:t>
            </a:r>
            <a:r>
              <a:rPr lang="en-US" altLang="zh-TW" dirty="0"/>
              <a:t>2024</a:t>
            </a:r>
            <a:r>
              <a:rPr lang="zh-TW" altLang="en-US" dirty="0"/>
              <a:t>年，</a:t>
            </a:r>
            <a:r>
              <a:rPr lang="en-US" altLang="zh-TW" dirty="0"/>
              <a:t>Amazon Go </a:t>
            </a:r>
            <a:r>
              <a:rPr lang="zh-TW" altLang="en-US" dirty="0"/>
              <a:t>並未像最初預期的那樣迅速擴展。公司在一些市場（如西雅圖和舊金山）關閉了一些門店，這些門店在盈利和吸引顧客方面遇到了困難。</a:t>
            </a:r>
            <a:endParaRPr lang="en-US" altLang="zh-TW" dirty="0"/>
          </a:p>
          <a:p>
            <a:r>
              <a:rPr lang="zh-TW" altLang="en-US" dirty="0"/>
              <a:t>這些關店事件表明，儘管這一概念具創新性，但在某些地區難以找到可持續的商業模式。</a:t>
            </a:r>
            <a:endParaRPr lang="en-US" altLang="zh-TW" dirty="0"/>
          </a:p>
          <a:p>
            <a:r>
              <a:rPr lang="zh-TW" altLang="en-US" dirty="0"/>
              <a:t>此外，</a:t>
            </a:r>
            <a:r>
              <a:rPr lang="en-US" altLang="zh-TW" dirty="0"/>
              <a:t>COVID-19 </a:t>
            </a:r>
            <a:r>
              <a:rPr lang="zh-TW" altLang="en-US" dirty="0"/>
              <a:t>疫情影響了城市中心的客流量，進一步挑戰了像 </a:t>
            </a:r>
            <a:r>
              <a:rPr lang="en-US" altLang="zh-TW" dirty="0"/>
              <a:t>Amazon Go </a:t>
            </a:r>
            <a:r>
              <a:rPr lang="zh-TW" altLang="en-US" dirty="0"/>
              <a:t>這樣的實體零售店的生存能力。</a:t>
            </a:r>
            <a:endParaRPr lang="en-US" altLang="zh-TW" dirty="0"/>
          </a:p>
          <a:p>
            <a:endParaRPr lang="en-US" altLang="zh-TW" dirty="0"/>
          </a:p>
          <a:p>
            <a:r>
              <a:rPr lang="zh-TW" altLang="en-US" dirty="0"/>
              <a:t>總的來說，儘管 </a:t>
            </a:r>
            <a:r>
              <a:rPr lang="en-US" altLang="zh-TW" dirty="0"/>
              <a:t>Amazon Go </a:t>
            </a:r>
            <a:r>
              <a:rPr lang="zh-TW" altLang="en-US" dirty="0"/>
              <a:t>尚未成為預期中的零售革命，但它仍然是亞馬遜策略中重要的一環，並且亞馬遜將繼續在零售領域進行創新</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12</a:t>
            </a:fld>
            <a:endParaRPr lang="zh-TW" altLang="en-US"/>
          </a:p>
        </p:txBody>
      </p:sp>
    </p:spTree>
    <p:extLst>
      <p:ext uri="{BB962C8B-B14F-4D97-AF65-F5344CB8AC3E}">
        <p14:creationId xmlns:p14="http://schemas.microsoft.com/office/powerpoint/2010/main" val="22976411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a:extLst>
              <a:ext uri="{FF2B5EF4-FFF2-40B4-BE49-F238E27FC236}">
                <a16:creationId xmlns:a16="http://schemas.microsoft.com/office/drawing/2014/main" id="{3903AF78-81E0-43BB-97B5-CE131BB1A7D2}"/>
              </a:ext>
            </a:extLst>
          </p:cNvPr>
          <p:cNvSpPr>
            <a:spLocks noGrp="1" noRot="1" noChangeAspect="1" noChangeArrowheads="1" noTextEdit="1"/>
          </p:cNvSpPr>
          <p:nvPr>
            <p:ph type="sldImg"/>
          </p:nvPr>
        </p:nvSpPr>
        <p:spPr>
          <a:ln/>
        </p:spPr>
      </p:sp>
      <p:sp>
        <p:nvSpPr>
          <p:cNvPr id="229379" name="Notes Placeholder 2">
            <a:extLst>
              <a:ext uri="{FF2B5EF4-FFF2-40B4-BE49-F238E27FC236}">
                <a16:creationId xmlns:a16="http://schemas.microsoft.com/office/drawing/2014/main" id="{6BCC3FF6-7F0D-410A-AFDA-74B32AACD4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zh-TW" sz="1200" kern="1200" dirty="0">
                <a:solidFill>
                  <a:schemeClr val="tx1"/>
                </a:solidFill>
                <a:effectLst/>
                <a:latin typeface="+mn-lt"/>
                <a:ea typeface="+mn-ea"/>
                <a:cs typeface="+mn-cs"/>
              </a:rPr>
              <a:t>常用：</a:t>
            </a:r>
            <a:r>
              <a:rPr lang="en-US" altLang="zh-TW" sz="1200" kern="1200" dirty="0">
                <a:solidFill>
                  <a:schemeClr val="tx1"/>
                </a:solidFill>
                <a:effectLst/>
                <a:latin typeface="+mn-lt"/>
                <a:ea typeface="+mn-ea"/>
                <a:cs typeface="+mn-cs"/>
              </a:rPr>
              <a:t>NDIR</a:t>
            </a:r>
            <a:r>
              <a:rPr lang="zh-TW" altLang="zh-TW" sz="1200" kern="1200" dirty="0">
                <a:solidFill>
                  <a:schemeClr val="tx1"/>
                </a:solidFill>
                <a:effectLst/>
                <a:latin typeface="+mn-lt"/>
                <a:ea typeface="+mn-ea"/>
                <a:cs typeface="+mn-cs"/>
              </a:rPr>
              <a:t>（非分散式紅外線）感測技術，透過紅外光吸收程度來偵測空氣中二氧化碳濃度。</a:t>
            </a:r>
            <a:endParaRPr lang="en-US" altLang="zh-TW" sz="1200" kern="1200" dirty="0">
              <a:solidFill>
                <a:schemeClr val="tx1"/>
              </a:solidFill>
              <a:effectLst/>
              <a:latin typeface="+mn-lt"/>
              <a:ea typeface="+mn-ea"/>
              <a:cs typeface="+mn-cs"/>
            </a:endParaRPr>
          </a:p>
          <a:p>
            <a:r>
              <a:rPr lang="en-US" altLang="zh-TW" sz="1200" b="1" kern="1200" dirty="0">
                <a:solidFill>
                  <a:schemeClr val="tx1"/>
                </a:solidFill>
                <a:effectLst/>
                <a:latin typeface="+mn-lt"/>
                <a:ea typeface="+mn-ea"/>
                <a:cs typeface="+mn-cs"/>
              </a:rPr>
              <a:t> 2.2 </a:t>
            </a:r>
            <a:r>
              <a:rPr lang="zh-TW" altLang="zh-TW" sz="1200" b="1" kern="1200" dirty="0">
                <a:solidFill>
                  <a:schemeClr val="tx1"/>
                </a:solidFill>
                <a:effectLst/>
                <a:latin typeface="+mn-lt"/>
                <a:ea typeface="+mn-ea"/>
                <a:cs typeface="+mn-cs"/>
              </a:rPr>
              <a:t>資料轉換（訊號處理）</a:t>
            </a:r>
            <a:endParaRPr lang="zh-TW"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內部的微控制器（</a:t>
            </a:r>
            <a:r>
              <a:rPr lang="en-US" altLang="zh-TW" sz="1200" kern="1200" dirty="0">
                <a:solidFill>
                  <a:schemeClr val="tx1"/>
                </a:solidFill>
                <a:effectLst/>
                <a:latin typeface="+mn-lt"/>
                <a:ea typeface="+mn-ea"/>
                <a:cs typeface="+mn-cs"/>
              </a:rPr>
              <a:t>MCU</a:t>
            </a:r>
            <a:r>
              <a:rPr lang="zh-TW" altLang="zh-TW" sz="1200" kern="1200" dirty="0">
                <a:solidFill>
                  <a:schemeClr val="tx1"/>
                </a:solidFill>
                <a:effectLst/>
                <a:latin typeface="+mn-lt"/>
                <a:ea typeface="+mn-ea"/>
                <a:cs typeface="+mn-cs"/>
              </a:rPr>
              <a:t>）或感測模組會將模擬訊號：</a:t>
            </a:r>
          </a:p>
          <a:p>
            <a:pPr lvl="0"/>
            <a:r>
              <a:rPr lang="zh-TW" altLang="zh-TW" sz="1200" kern="1200" dirty="0">
                <a:solidFill>
                  <a:schemeClr val="tx1"/>
                </a:solidFill>
                <a:effectLst/>
                <a:latin typeface="+mn-lt"/>
                <a:ea typeface="+mn-ea"/>
                <a:cs typeface="+mn-cs"/>
              </a:rPr>
              <a:t>經過</a:t>
            </a:r>
            <a:r>
              <a:rPr lang="en-US" altLang="zh-TW" sz="1200" kern="1200" dirty="0">
                <a:solidFill>
                  <a:schemeClr val="tx1"/>
                </a:solidFill>
                <a:effectLst/>
                <a:latin typeface="+mn-lt"/>
                <a:ea typeface="+mn-ea"/>
                <a:cs typeface="+mn-cs"/>
              </a:rPr>
              <a:t>ADC</a:t>
            </a:r>
            <a:r>
              <a:rPr lang="zh-TW" altLang="zh-TW" sz="1200" kern="1200" dirty="0">
                <a:solidFill>
                  <a:schemeClr val="tx1"/>
                </a:solidFill>
                <a:effectLst/>
                <a:latin typeface="+mn-lt"/>
                <a:ea typeface="+mn-ea"/>
                <a:cs typeface="+mn-cs"/>
              </a:rPr>
              <a:t>（類比轉數位轉換器）處理</a:t>
            </a:r>
          </a:p>
          <a:p>
            <a:pPr lvl="0"/>
            <a:r>
              <a:rPr lang="zh-TW" altLang="zh-TW" sz="1200" kern="1200" dirty="0">
                <a:solidFill>
                  <a:schemeClr val="tx1"/>
                </a:solidFill>
                <a:effectLst/>
                <a:latin typeface="+mn-lt"/>
                <a:ea typeface="+mn-ea"/>
                <a:cs typeface="+mn-cs"/>
              </a:rPr>
              <a:t>得出明確數值（如</a:t>
            </a:r>
            <a:r>
              <a:rPr lang="en-US" altLang="zh-TW" sz="1200" kern="1200" dirty="0">
                <a:solidFill>
                  <a:schemeClr val="tx1"/>
                </a:solidFill>
                <a:effectLst/>
                <a:latin typeface="+mn-lt"/>
                <a:ea typeface="+mn-ea"/>
                <a:cs typeface="+mn-cs"/>
              </a:rPr>
              <a:t> CO₂ = 800 ppm</a:t>
            </a:r>
            <a:r>
              <a:rPr lang="zh-TW" altLang="zh-TW" sz="1200" kern="1200" dirty="0">
                <a:solidFill>
                  <a:schemeClr val="tx1"/>
                </a:solidFill>
                <a:effectLst/>
                <a:latin typeface="+mn-lt"/>
                <a:ea typeface="+mn-ea"/>
                <a:cs typeface="+mn-cs"/>
              </a:rPr>
              <a:t>、煙霧濃度等級</a:t>
            </a:r>
            <a:r>
              <a:rPr lang="en-US" altLang="zh-TW" sz="1200" kern="1200" dirty="0">
                <a:solidFill>
                  <a:schemeClr val="tx1"/>
                </a:solidFill>
                <a:effectLst/>
                <a:latin typeface="+mn-lt"/>
                <a:ea typeface="+mn-ea"/>
                <a:cs typeface="+mn-cs"/>
              </a:rPr>
              <a:t> = 2</a:t>
            </a:r>
            <a:r>
              <a:rPr lang="zh-TW" altLang="zh-TW" sz="1200" kern="1200" dirty="0">
                <a:solidFill>
                  <a:schemeClr val="tx1"/>
                </a:solidFill>
                <a:effectLst/>
                <a:latin typeface="+mn-lt"/>
                <a:ea typeface="+mn-ea"/>
                <a:cs typeface="+mn-cs"/>
              </a:rPr>
              <a:t>）</a:t>
            </a:r>
          </a:p>
          <a:p>
            <a:endParaRPr lang="zh-TW" altLang="zh-TW" dirty="0">
              <a:latin typeface="Times New Roman" panose="02020603050405020304" pitchFamily="18" charset="0"/>
            </a:endParaRPr>
          </a:p>
        </p:txBody>
      </p:sp>
      <p:sp>
        <p:nvSpPr>
          <p:cNvPr id="229380" name="Slide Number Placeholder 3">
            <a:extLst>
              <a:ext uri="{FF2B5EF4-FFF2-40B4-BE49-F238E27FC236}">
                <a16:creationId xmlns:a16="http://schemas.microsoft.com/office/drawing/2014/main" id="{4686AC5F-374E-41FB-A3DC-B73C0A331F4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E1B2E4-6770-491F-9506-DA6745317C83}" type="slidenum">
              <a:rPr lang="en-US" altLang="zh-TW">
                <a:latin typeface="Tahoma" panose="020B0604030504040204" pitchFamily="34" charset="0"/>
              </a:rPr>
              <a:pPr>
                <a:spcBef>
                  <a:spcPct val="0"/>
                </a:spcBef>
              </a:pPr>
              <a:t>94</a:t>
            </a:fld>
            <a:endParaRPr lang="en-US" altLang="zh-TW">
              <a:latin typeface="Tahoma" panose="020B0604030504040204" pitchFamily="34" charset="0"/>
            </a:endParaRPr>
          </a:p>
        </p:txBody>
      </p:sp>
    </p:spTree>
    <p:extLst>
      <p:ext uri="{BB962C8B-B14F-4D97-AF65-F5344CB8AC3E}">
        <p14:creationId xmlns:p14="http://schemas.microsoft.com/office/powerpoint/2010/main" val="14508353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3225661C-C941-4E57-8C7C-76523FFCCF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928552B-E6B4-41FE-85E7-7933CBFD0F8B}" type="slidenum">
              <a:rPr lang="en-US" altLang="zh-TW" smtClean="0">
                <a:latin typeface="Tahoma" panose="020B0604030504040204" pitchFamily="34" charset="0"/>
              </a:rPr>
              <a:pPr>
                <a:spcBef>
                  <a:spcPct val="0"/>
                </a:spcBef>
              </a:pPr>
              <a:t>95</a:t>
            </a:fld>
            <a:endParaRPr lang="en-US" altLang="zh-TW">
              <a:latin typeface="Tahoma" panose="020B0604030504040204" pitchFamily="34" charset="0"/>
            </a:endParaRPr>
          </a:p>
        </p:txBody>
      </p:sp>
      <p:sp>
        <p:nvSpPr>
          <p:cNvPr id="73731" name="Rectangle 2">
            <a:extLst>
              <a:ext uri="{FF2B5EF4-FFF2-40B4-BE49-F238E27FC236}">
                <a16:creationId xmlns:a16="http://schemas.microsoft.com/office/drawing/2014/main" id="{E18446AA-D7E6-4357-A190-AF8781F0144D}"/>
              </a:ext>
            </a:extLst>
          </p:cNvPr>
          <p:cNvSpPr>
            <a:spLocks noGrp="1" noRot="1" noChangeAspect="1" noChangeArrowheads="1" noTextEdit="1"/>
          </p:cNvSpPr>
          <p:nvPr>
            <p:ph type="sldImg"/>
          </p:nvPr>
        </p:nvSpPr>
        <p:spPr>
          <a:solidFill>
            <a:srgbClr val="FFFFFF"/>
          </a:solidFill>
          <a:ln cap="flat"/>
        </p:spPr>
      </p:sp>
      <p:sp>
        <p:nvSpPr>
          <p:cNvPr id="73732" name="Rectangle 3">
            <a:extLst>
              <a:ext uri="{FF2B5EF4-FFF2-40B4-BE49-F238E27FC236}">
                <a16:creationId xmlns:a16="http://schemas.microsoft.com/office/drawing/2014/main" id="{9A138F40-EFD4-46CE-947D-48CDCC2B77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latin typeface="Times New Roman" panose="02020603050405020304" pitchFamily="18" charset="0"/>
            </a:endParaRPr>
          </a:p>
        </p:txBody>
      </p:sp>
    </p:spTree>
    <p:extLst>
      <p:ext uri="{BB962C8B-B14F-4D97-AF65-F5344CB8AC3E}">
        <p14:creationId xmlns:p14="http://schemas.microsoft.com/office/powerpoint/2010/main" val="14557526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EF5BF-5273-8E11-0D6E-7183823C9F88}"/>
            </a:ext>
          </a:extLst>
        </p:cNvPr>
        <p:cNvGrpSpPr/>
        <p:nvPr/>
      </p:nvGrpSpPr>
      <p:grpSpPr>
        <a:xfrm>
          <a:off x="0" y="0"/>
          <a:ext cx="0" cy="0"/>
          <a:chOff x="0" y="0"/>
          <a:chExt cx="0" cy="0"/>
        </a:xfrm>
      </p:grpSpPr>
      <p:sp>
        <p:nvSpPr>
          <p:cNvPr id="61442" name="Rectangle 2">
            <a:extLst>
              <a:ext uri="{FF2B5EF4-FFF2-40B4-BE49-F238E27FC236}">
                <a16:creationId xmlns:a16="http://schemas.microsoft.com/office/drawing/2014/main" id="{3B3C64C7-4766-7CD8-AE7B-4E9FB3AF785A}"/>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680A49EA-76FC-0887-2F4F-24E685AA7F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27214920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53C8EE9-3D14-4721-BE42-4C90EB5082AE}"/>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D71BA51E-DEF7-42FA-9533-014E64F012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1800" kern="0" dirty="0">
                <a:effectLst/>
                <a:latin typeface="Roboto" panose="02000000000000000000" pitchFamily="2" charset="0"/>
                <a:ea typeface="新細明體" panose="02020500000000000000" pitchFamily="18" charset="-120"/>
                <a:cs typeface="新細明體" panose="02020500000000000000" pitchFamily="18" charset="-120"/>
              </a:rPr>
              <a:t>M2M </a:t>
            </a:r>
            <a:r>
              <a:rPr lang="zh-TW" altLang="zh-TW" sz="1800" kern="0" dirty="0">
                <a:effectLst/>
                <a:latin typeface="Roboto" panose="02000000000000000000" pitchFamily="2" charset="0"/>
                <a:ea typeface="新細明體" panose="02020500000000000000" pitchFamily="18" charset="-120"/>
                <a:cs typeface="新細明體" panose="02020500000000000000" pitchFamily="18" charset="-120"/>
              </a:rPr>
              <a:t>在</a:t>
            </a:r>
            <a:r>
              <a:rPr lang="en-US" altLang="zh-TW" sz="1800" kern="0" dirty="0">
                <a:effectLst/>
                <a:latin typeface="Roboto" panose="02000000000000000000" pitchFamily="2" charset="0"/>
                <a:ea typeface="新細明體" panose="02020500000000000000" pitchFamily="18" charset="-120"/>
                <a:cs typeface="新細明體" panose="02020500000000000000" pitchFamily="18" charset="-120"/>
              </a:rPr>
              <a:t> IoT </a:t>
            </a:r>
            <a:r>
              <a:rPr lang="zh-TW" altLang="zh-TW" sz="1800" kern="0" dirty="0">
                <a:effectLst/>
                <a:latin typeface="Roboto" panose="02000000000000000000" pitchFamily="2" charset="0"/>
                <a:ea typeface="新細明體" panose="02020500000000000000" pitchFamily="18" charset="-120"/>
                <a:cs typeface="新細明體" panose="02020500000000000000" pitchFamily="18" charset="-120"/>
              </a:rPr>
              <a:t>這個名字出現之前就已存在，而且比</a:t>
            </a:r>
            <a:r>
              <a:rPr lang="en-US" altLang="zh-TW" sz="1800" kern="0" dirty="0">
                <a:effectLst/>
                <a:latin typeface="Roboto" panose="02000000000000000000" pitchFamily="2" charset="0"/>
                <a:ea typeface="新細明體" panose="02020500000000000000" pitchFamily="18" charset="-120"/>
                <a:cs typeface="新細明體" panose="02020500000000000000" pitchFamily="18" charset="-120"/>
              </a:rPr>
              <a:t> 1990 </a:t>
            </a:r>
            <a:r>
              <a:rPr lang="zh-TW" altLang="zh-TW" sz="1800" kern="0" dirty="0">
                <a:effectLst/>
                <a:latin typeface="Roboto" panose="02000000000000000000" pitchFamily="2" charset="0"/>
                <a:ea typeface="新細明體" panose="02020500000000000000" pitchFamily="18" charset="-120"/>
                <a:cs typeface="新細明體" panose="02020500000000000000" pitchFamily="18" charset="-120"/>
              </a:rPr>
              <a:t>年代中期興起的商業網際網路更早出現。</a:t>
            </a:r>
            <a:r>
              <a:rPr lang="en-US" altLang="zh-TW" sz="1800" kern="0" dirty="0">
                <a:effectLst/>
                <a:latin typeface="Roboto" panose="02000000000000000000" pitchFamily="2" charset="0"/>
                <a:ea typeface="新細明體" panose="02020500000000000000" pitchFamily="18" charset="-120"/>
                <a:cs typeface="新細明體" panose="02020500000000000000" pitchFamily="18" charset="-120"/>
              </a:rPr>
              <a:t>M2M </a:t>
            </a:r>
            <a:r>
              <a:rPr lang="zh-TW" altLang="zh-TW" sz="1800" kern="0" dirty="0">
                <a:effectLst/>
                <a:latin typeface="Roboto" panose="02000000000000000000" pitchFamily="2" charset="0"/>
                <a:ea typeface="新細明體" panose="02020500000000000000" pitchFamily="18" charset="-120"/>
                <a:cs typeface="新細明體" panose="02020500000000000000" pitchFamily="18" charset="-120"/>
              </a:rPr>
              <a:t>的由來可追溯至</a:t>
            </a:r>
            <a:r>
              <a:rPr lang="en-US" altLang="zh-TW" sz="1800" kern="0" dirty="0">
                <a:effectLst/>
                <a:latin typeface="Roboto" panose="02000000000000000000" pitchFamily="2" charset="0"/>
                <a:ea typeface="新細明體" panose="02020500000000000000" pitchFamily="18" charset="-120"/>
                <a:cs typeface="新細明體" panose="02020500000000000000" pitchFamily="18" charset="-120"/>
              </a:rPr>
              <a:t> 20 </a:t>
            </a:r>
            <a:r>
              <a:rPr lang="zh-TW" altLang="zh-TW" sz="1800" kern="0" dirty="0">
                <a:effectLst/>
                <a:latin typeface="Roboto" panose="02000000000000000000" pitchFamily="2" charset="0"/>
                <a:ea typeface="新細明體" panose="02020500000000000000" pitchFamily="18" charset="-120"/>
                <a:cs typeface="新細明體" panose="02020500000000000000" pitchFamily="18" charset="-120"/>
              </a:rPr>
              <a:t>世紀初，雙向無線電問世之後興起的遙測應用。</a:t>
            </a:r>
            <a:endParaRPr lang="en-US" altLang="zh-TW" sz="1800" kern="0" dirty="0">
              <a:effectLst/>
              <a:latin typeface="Roboto" panose="02000000000000000000" pitchFamily="2" charset="0"/>
              <a:ea typeface="新細明體" panose="02020500000000000000" pitchFamily="18" charset="-120"/>
              <a:cs typeface="新細明體" panose="02020500000000000000" pitchFamily="18" charset="-120"/>
            </a:endParaRPr>
          </a:p>
          <a:p>
            <a:endParaRPr lang="en-US" altLang="zh-TW" sz="1800" kern="0" dirty="0">
              <a:effectLst/>
              <a:latin typeface="Roboto" panose="02000000000000000000" pitchFamily="2" charset="0"/>
              <a:ea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0" dirty="0">
                <a:effectLst/>
                <a:latin typeface="Roboto" panose="02000000000000000000" pitchFamily="2" charset="0"/>
                <a:ea typeface="新細明體" panose="02020500000000000000" pitchFamily="18" charset="-120"/>
                <a:cs typeface="新細明體" panose="02020500000000000000" pitchFamily="18" charset="-120"/>
              </a:rPr>
              <a:t>M2M </a:t>
            </a:r>
            <a:r>
              <a:rPr lang="zh-TW" altLang="zh-TW" sz="1800" kern="0" dirty="0">
                <a:effectLst/>
                <a:latin typeface="Roboto" panose="02000000000000000000" pitchFamily="2" charset="0"/>
                <a:ea typeface="新細明體" panose="02020500000000000000" pitchFamily="18" charset="-120"/>
                <a:cs typeface="新細明體" panose="02020500000000000000" pitchFamily="18" charset="-120"/>
              </a:rPr>
              <a:t>應用可將監測病患心率的感測器，連接至外部裝置或醫療級伺服器，讓醫生持續瞭解病患的健康狀況。但如果將心率感測器整合至貼近病患的某個互動式裝置，讓醫生或家屬在智慧型手機上收到警示提醒，這就進入</a:t>
            </a:r>
            <a:r>
              <a:rPr lang="en-US" altLang="zh-TW" sz="1800" kern="0" dirty="0">
                <a:effectLst/>
                <a:latin typeface="Roboto" panose="02000000000000000000" pitchFamily="2" charset="0"/>
                <a:ea typeface="新細明體" panose="02020500000000000000" pitchFamily="18" charset="-120"/>
                <a:cs typeface="新細明體" panose="02020500000000000000" pitchFamily="18" charset="-120"/>
              </a:rPr>
              <a:t> IoT </a:t>
            </a:r>
            <a:r>
              <a:rPr lang="zh-TW" altLang="zh-TW" sz="1800" kern="0" dirty="0">
                <a:effectLst/>
                <a:latin typeface="Roboto" panose="02000000000000000000" pitchFamily="2" charset="0"/>
                <a:ea typeface="新細明體" panose="02020500000000000000" pitchFamily="18" charset="-120"/>
                <a:cs typeface="新細明體" panose="02020500000000000000" pitchFamily="18" charset="-120"/>
              </a:rPr>
              <a:t>的領域了。</a:t>
            </a:r>
            <a:endParaRPr lang="zh-TW" altLang="zh-TW" sz="1800" kern="100" dirty="0">
              <a:effectLst/>
              <a:latin typeface="Calibri" panose="020F0502020204030204" pitchFamily="34" charset="0"/>
              <a:ea typeface="新細明體" panose="02020500000000000000" pitchFamily="18" charset="-120"/>
              <a:cs typeface="Mangal" panose="02040503050203030202" pitchFamily="18" charset="0"/>
            </a:endParaRP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22875330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ED3BB41-10F6-4672-997E-4A67B4B588EA}"/>
              </a:ext>
            </a:extLst>
          </p:cNvPr>
          <p:cNvSpPr>
            <a:spLocks noGrp="1" noRot="1" noChangeAspect="1" noChangeArrowheads="1" noTextEdit="1"/>
          </p:cNvSpPr>
          <p:nvPr>
            <p:ph type="sldImg"/>
          </p:nvPr>
        </p:nvSpPr>
        <p:spPr>
          <a:xfrm>
            <a:off x="569913" y="838200"/>
            <a:ext cx="5410200" cy="3044825"/>
          </a:xfrm>
          <a:ln/>
        </p:spPr>
      </p:sp>
      <p:sp>
        <p:nvSpPr>
          <p:cNvPr id="88067" name="Rectangle 3">
            <a:extLst>
              <a:ext uri="{FF2B5EF4-FFF2-40B4-BE49-F238E27FC236}">
                <a16:creationId xmlns:a16="http://schemas.microsoft.com/office/drawing/2014/main" id="{92887412-D8BA-4AC6-9C59-A8D5C26317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zh-TW" sz="1800" dirty="0">
                <a:effectLst/>
                <a:latin typeface="Calibri" panose="020F0502020204030204" pitchFamily="34" charset="0"/>
                <a:ea typeface="新細明體" panose="02020500000000000000" pitchFamily="18" charset="-120"/>
                <a:cs typeface="Mangal" panose="02040503050203030202" pitchFamily="18" charset="0"/>
              </a:rPr>
              <a:t>要想挑戰各國的貨幣發行權，勢必引起各國央行的反對。</a:t>
            </a:r>
            <a:r>
              <a:rPr lang="zh-TW" altLang="zh-TW" sz="1800" dirty="0">
                <a:solidFill>
                  <a:srgbClr val="FF0000"/>
                </a:solidFill>
                <a:effectLst/>
                <a:latin typeface="Calibri" panose="020F0502020204030204" pitchFamily="34" charset="0"/>
                <a:ea typeface="新細明體" panose="02020500000000000000" pitchFamily="18" charset="-120"/>
                <a:cs typeface="Mangal" panose="02040503050203030202" pitchFamily="18" charset="0"/>
              </a:rPr>
              <a:t>第一版的加密貨幣叫</a:t>
            </a:r>
            <a:r>
              <a:rPr lang="en-US" altLang="zh-TW" sz="1800" dirty="0">
                <a:solidFill>
                  <a:srgbClr val="FF0000"/>
                </a:solidFill>
                <a:effectLst/>
                <a:latin typeface="Calibri" panose="020F0502020204030204" pitchFamily="34" charset="0"/>
                <a:ea typeface="新細明體" panose="02020500000000000000" pitchFamily="18" charset="-120"/>
                <a:cs typeface="Mangal" panose="02040503050203030202" pitchFamily="18" charset="0"/>
              </a:rPr>
              <a:t> e-gold, </a:t>
            </a:r>
            <a:r>
              <a:rPr lang="zh-TW" altLang="zh-TW" sz="1800" dirty="0">
                <a:solidFill>
                  <a:srgbClr val="FF0000"/>
                </a:solidFill>
                <a:effectLst/>
                <a:latin typeface="Calibri" panose="020F0502020204030204" pitchFamily="34" charset="0"/>
                <a:ea typeface="新細明體" panose="02020500000000000000" pitchFamily="18" charset="-120"/>
                <a:cs typeface="Mangal" panose="02040503050203030202" pitchFamily="18" charset="0"/>
              </a:rPr>
              <a:t>因可以找到負責人與地址，因此被禁而消失了</a:t>
            </a:r>
            <a:r>
              <a:rPr lang="zh-TW" altLang="zh-TW" sz="1800" dirty="0">
                <a:effectLst/>
                <a:latin typeface="Calibri" panose="020F0502020204030204" pitchFamily="34" charset="0"/>
                <a:ea typeface="新細明體" panose="02020500000000000000" pitchFamily="18" charset="-120"/>
                <a:cs typeface="Mangal" panose="02040503050203030202" pitchFamily="18" charset="0"/>
              </a:rPr>
              <a:t>。</a:t>
            </a:r>
            <a:r>
              <a:rPr lang="zh-TW" altLang="zh-TW" sz="18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比特幣的發明人大概也看到這種下場，所以他公布了比特幣的運用程式以後，就消失在人群中，</a:t>
            </a:r>
            <a:endParaRPr lang="en-US" altLang="zh-TW" sz="18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endParaRPr>
          </a:p>
          <a:p>
            <a:endParaRPr lang="en-US" altLang="zh-TW" sz="18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endParaRPr>
          </a:p>
          <a:p>
            <a:r>
              <a:rPr lang="zh-TW" altLang="en-US" dirty="0">
                <a:effectLst/>
              </a:rPr>
              <a:t>工作量證明（</a:t>
            </a:r>
            <a:r>
              <a:rPr lang="en-US" altLang="zh-TW" dirty="0">
                <a:effectLst/>
              </a:rPr>
              <a:t>Proof-of-Work</a:t>
            </a:r>
            <a:r>
              <a:rPr lang="zh-TW" altLang="en-US" dirty="0">
                <a:effectLst/>
              </a:rPr>
              <a:t>，</a:t>
            </a:r>
            <a:r>
              <a:rPr lang="en-US" altLang="zh-TW" dirty="0" err="1">
                <a:effectLst/>
              </a:rPr>
              <a:t>PoW</a:t>
            </a:r>
            <a:r>
              <a:rPr lang="zh-TW" altLang="en-US" dirty="0">
                <a:effectLst/>
              </a:rPr>
              <a:t>）是一種對應服務與資源濫用、或是阻斷服務攻擊的經濟對策。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Mangal" panose="02040503050203030202" pitchFamily="18" charset="0"/>
              </a:rPr>
              <a:t>由於加密貨幣</a:t>
            </a:r>
            <a:r>
              <a:rPr lang="zh-TW" altLang="zh-TW"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多由區塊鏈所建構，而區塊鏈本來就要依賴雜湊函數來做為資料正確無誤的擔保</a:t>
            </a:r>
            <a:r>
              <a:rPr lang="zh-TW" altLang="zh-TW" sz="1800" kern="100" dirty="0">
                <a:effectLst/>
                <a:latin typeface="Calibri" panose="020F0502020204030204" pitchFamily="34" charset="0"/>
                <a:ea typeface="新細明體" panose="02020500000000000000" pitchFamily="18" charset="-120"/>
                <a:cs typeface="Mangal" panose="02040503050203030202" pitchFamily="18" charset="0"/>
              </a:rPr>
              <a:t>，所以在加密貨幣上使用</a:t>
            </a:r>
            <a:r>
              <a:rPr lang="zh-TW" altLang="zh-TW"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工作量證明，是非常簡明的設計</a:t>
            </a:r>
            <a:r>
              <a:rPr lang="zh-TW" altLang="zh-TW" sz="1800" kern="100" dirty="0">
                <a:effectLst/>
                <a:latin typeface="Calibri" panose="020F0502020204030204" pitchFamily="34" charset="0"/>
                <a:ea typeface="新細明體" panose="02020500000000000000" pitchFamily="18" charset="-120"/>
                <a:cs typeface="Mangal" panose="02040503050203030202" pitchFamily="18" charset="0"/>
              </a:rPr>
              <a:t>。由分散在各處的計算機，競賽誰能最早找出，搭配原本要</a:t>
            </a:r>
            <a:r>
              <a:rPr lang="zh-TW" altLang="zh-TW"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打包的資料的窮舉猜測值（</a:t>
            </a:r>
            <a:r>
              <a:rPr lang="en-US" altLang="zh-TW"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nonce</a:t>
            </a:r>
            <a:r>
              <a:rPr lang="zh-TW" altLang="zh-TW"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），誰就等同獲得該區塊的打包權（記帳權）</a:t>
            </a:r>
            <a:r>
              <a:rPr lang="zh-TW" altLang="zh-TW" sz="1800" kern="100" dirty="0">
                <a:effectLst/>
                <a:latin typeface="Calibri" panose="020F0502020204030204" pitchFamily="34" charset="0"/>
                <a:ea typeface="新細明體" panose="02020500000000000000" pitchFamily="18" charset="-120"/>
                <a:cs typeface="Mangal" panose="02040503050203030202" pitchFamily="18" charset="0"/>
              </a:rPr>
              <a:t>。此</a:t>
            </a:r>
            <a:r>
              <a:rPr lang="zh-TW" altLang="zh-TW"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猜測值被找出後，與資料、雜湊值一起打包成塊後廣播，經多數節點確認與承認，打包者就能獲得打包該區塊所提供的獎勵</a:t>
            </a:r>
            <a:r>
              <a:rPr lang="zh-TW" altLang="zh-TW" sz="1800" kern="100" dirty="0">
                <a:effectLst/>
                <a:latin typeface="Calibri" panose="020F0502020204030204" pitchFamily="34" charset="0"/>
                <a:ea typeface="新細明體" panose="02020500000000000000" pitchFamily="18" charset="-120"/>
                <a:cs typeface="Mangal" panose="02040503050203030202" pitchFamily="18" charset="0"/>
              </a:rPr>
              <a:t>。</a:t>
            </a:r>
            <a:r>
              <a:rPr lang="en-US" altLang="zh-TW" sz="1800" kern="100" dirty="0">
                <a:effectLst/>
                <a:latin typeface="Calibri" panose="020F0502020204030204" pitchFamily="34" charset="0"/>
                <a:ea typeface="新細明體" panose="02020500000000000000" pitchFamily="18" charset="-120"/>
                <a:cs typeface="Mangal" panose="02040503050203030202" pitchFamily="18" charset="0"/>
              </a:rPr>
              <a:t>[3]</a:t>
            </a:r>
            <a:r>
              <a:rPr lang="zh-TW" altLang="zh-TW" sz="1800" kern="100" dirty="0">
                <a:effectLst/>
                <a:latin typeface="Calibri" panose="020F0502020204030204" pitchFamily="34" charset="0"/>
                <a:ea typeface="新細明體" panose="02020500000000000000" pitchFamily="18" charset="-120"/>
                <a:cs typeface="Mangal" panose="02040503050203030202" pitchFamily="18" charset="0"/>
              </a:rPr>
              <a:t>一</a:t>
            </a:r>
            <a:r>
              <a:rPr lang="zh-TW" altLang="zh-TW"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般採用工作量證明的加密貨幣，</a:t>
            </a:r>
            <a:r>
              <a:rPr lang="zh-TW" altLang="zh-TW" sz="1800" kern="100" dirty="0">
                <a:effectLst/>
                <a:latin typeface="Calibri" panose="020F0502020204030204" pitchFamily="34" charset="0"/>
                <a:ea typeface="新細明體" panose="02020500000000000000" pitchFamily="18" charset="-120"/>
                <a:cs typeface="Mangal" panose="02040503050203030202" pitchFamily="18" charset="0"/>
              </a:rPr>
              <a:t>好比比特幣，會設定</a:t>
            </a:r>
            <a:r>
              <a:rPr lang="zh-TW" altLang="zh-TW"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成隨著參與競賽的算力增減，而調整找尋猜測值的難度</a:t>
            </a:r>
            <a:r>
              <a:rPr lang="zh-TW" altLang="zh-TW" sz="1800" kern="100" dirty="0">
                <a:effectLst/>
                <a:latin typeface="Calibri" panose="020F0502020204030204" pitchFamily="34" charset="0"/>
                <a:ea typeface="新細明體" panose="02020500000000000000" pitchFamily="18" charset="-120"/>
                <a:cs typeface="Mangal" panose="02040503050203030202" pitchFamily="18" charset="0"/>
              </a:rPr>
              <a:t>，以維持合理的運作速度。</a:t>
            </a:r>
          </a:p>
          <a:p>
            <a:br>
              <a:rPr lang="zh-TW" altLang="en-US" dirty="0">
                <a:effectLst/>
              </a:rPr>
            </a:br>
            <a:endParaRPr lang="zh-TW" altLang="en-US" dirty="0">
              <a:effectLst/>
            </a:endParaRPr>
          </a:p>
          <a:p>
            <a:r>
              <a:rPr lang="en-US" altLang="zh-TW" dirty="0">
                <a:effectLst/>
              </a:rPr>
              <a:t> </a:t>
            </a:r>
            <a:r>
              <a:rPr lang="zh-TW" altLang="en-US" dirty="0">
                <a:effectLst/>
              </a:rPr>
              <a:t>。</a:t>
            </a:r>
            <a:endParaRPr lang="zh-TW" altLang="en-US" dirty="0">
              <a:latin typeface="Times New Roman" panose="02020603050405020304" pitchFamily="18" charset="0"/>
            </a:endParaRPr>
          </a:p>
        </p:txBody>
      </p:sp>
    </p:spTree>
    <p:extLst>
      <p:ext uri="{BB962C8B-B14F-4D97-AF65-F5344CB8AC3E}">
        <p14:creationId xmlns:p14="http://schemas.microsoft.com/office/powerpoint/2010/main" val="35831830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1FDCE73A-CCDF-4BBA-812D-59AED9AF9661}"/>
              </a:ext>
            </a:extLst>
          </p:cNvPr>
          <p:cNvSpPr>
            <a:spLocks noGrp="1" noRot="1" noChangeAspect="1" noChangeArrowheads="1" noTextEdit="1"/>
          </p:cNvSpPr>
          <p:nvPr>
            <p:ph type="sldImg"/>
          </p:nvPr>
        </p:nvSpPr>
        <p:spPr>
          <a:xfrm>
            <a:off x="569913" y="838200"/>
            <a:ext cx="5410200" cy="3044825"/>
          </a:xfrm>
          <a:ln/>
        </p:spPr>
      </p:sp>
      <p:sp>
        <p:nvSpPr>
          <p:cNvPr id="82947" name="Rectangle 3">
            <a:extLst>
              <a:ext uri="{FF2B5EF4-FFF2-40B4-BE49-F238E27FC236}">
                <a16:creationId xmlns:a16="http://schemas.microsoft.com/office/drawing/2014/main" id="{832041E2-7DF5-499E-811C-88416B95C2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11768728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影像版面配置區 1">
            <a:extLst>
              <a:ext uri="{FF2B5EF4-FFF2-40B4-BE49-F238E27FC236}">
                <a16:creationId xmlns:a16="http://schemas.microsoft.com/office/drawing/2014/main" id="{27A0F2E9-BB18-262D-B634-94C60810387C}"/>
              </a:ext>
            </a:extLst>
          </p:cNvPr>
          <p:cNvSpPr>
            <a:spLocks noGrp="1" noRot="1" noChangeAspect="1" noChangeArrowheads="1" noTextEdit="1"/>
          </p:cNvSpPr>
          <p:nvPr>
            <p:ph type="sldImg"/>
          </p:nvPr>
        </p:nvSpPr>
        <p:spPr>
          <a:ln/>
        </p:spPr>
      </p:sp>
      <p:sp>
        <p:nvSpPr>
          <p:cNvPr id="38915" name="備忘稿版面配置區 2">
            <a:extLst>
              <a:ext uri="{FF2B5EF4-FFF2-40B4-BE49-F238E27FC236}">
                <a16:creationId xmlns:a16="http://schemas.microsoft.com/office/drawing/2014/main" id="{A8BBDE98-7F16-DDCE-CBC9-7B2A5529D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38916" name="投影片編號版面配置區 3">
            <a:extLst>
              <a:ext uri="{FF2B5EF4-FFF2-40B4-BE49-F238E27FC236}">
                <a16:creationId xmlns:a16="http://schemas.microsoft.com/office/drawing/2014/main" id="{7414F133-374E-6DD6-FF2A-D0819BEFD2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7D11A95A-3878-4522-9B57-5EC2344CF3C6}" type="slidenum">
              <a:rPr lang="zh-TW" altLang="en-US" smtClean="0"/>
              <a:pPr/>
              <a:t>101</a:t>
            </a:fld>
            <a:endParaRPr lang="en-US" altLang="zh-TW"/>
          </a:p>
        </p:txBody>
      </p:sp>
    </p:spTree>
    <p:extLst>
      <p:ext uri="{BB962C8B-B14F-4D97-AF65-F5344CB8AC3E}">
        <p14:creationId xmlns:p14="http://schemas.microsoft.com/office/powerpoint/2010/main" val="18342954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246B486-AAD6-1B5B-CAB0-33A81E4BC0D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55E9F8F5-F41A-D4E1-03E1-E2D2838B11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20762337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A8FD2-EDB2-175F-488D-8E3E0E69BE6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C8174BE-14B0-E09B-D0CF-09EC4A6FCF5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E08E4A5-1858-3108-A2C9-52368CE300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a:solidFill>
                  <a:srgbClr val="000000"/>
                </a:solidFill>
                <a:effectLst/>
                <a:latin typeface="微軟正黑體" panose="020B0604030504040204" pitchFamily="34" charset="-120"/>
                <a:ea typeface="新細明體" panose="02020500000000000000" pitchFamily="18" charset="-120"/>
                <a:cs typeface="新細明體" panose="02020500000000000000" pitchFamily="18" charset="-120"/>
              </a:rPr>
              <a:t> </a:t>
            </a:r>
            <a:endParaRPr lang="zh-TW" altLang="en-US" sz="2800" b="0" i="0" dirty="0">
              <a:solidFill>
                <a:srgbClr val="43484D"/>
              </a:solidFill>
              <a:effectLst/>
              <a:latin typeface="Noto Sans T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rPr>
              <a:t>剝下</a:t>
            </a:r>
            <a:r>
              <a:rPr lang="en-US" altLang="zh-TW" sz="1800" dirty="0">
                <a:effectLst/>
              </a:rPr>
              <a:t>……</a:t>
            </a:r>
            <a:r>
              <a:rPr lang="zh-TW" altLang="en-US" sz="1800" dirty="0">
                <a:effectLst/>
              </a:rPr>
              <a:t>的頭皮 </a:t>
            </a:r>
            <a:r>
              <a:rPr lang="en-US" altLang="zh-TW" sz="1800" dirty="0">
                <a:effectLst/>
              </a:rPr>
              <a:t>vi. 【</a:t>
            </a:r>
            <a:r>
              <a:rPr lang="zh-TW" altLang="en-US" sz="1800" dirty="0">
                <a:effectLst/>
              </a:rPr>
              <a:t>口</a:t>
            </a:r>
            <a:r>
              <a:rPr lang="en-US" altLang="zh-TW" sz="1800" dirty="0">
                <a:effectLst/>
              </a:rPr>
              <a:t>】</a:t>
            </a:r>
            <a:r>
              <a:rPr lang="zh-TW" altLang="en-US" sz="1800" dirty="0">
                <a:effectLst/>
              </a:rPr>
              <a:t>轉手倒賣，做黃牛生意</a:t>
            </a:r>
            <a:endParaRPr lang="zh-TW" altLang="zh-TW" sz="1800" dirty="0">
              <a:effectLst/>
              <a:latin typeface="新細明體" panose="02020500000000000000" pitchFamily="18" charset="-120"/>
              <a:ea typeface="新細明體" panose="02020500000000000000" pitchFamily="18" charset="-120"/>
              <a:cs typeface="新細明體" panose="02020500000000000000" pitchFamily="18" charset="-120"/>
            </a:endParaRPr>
          </a:p>
          <a:p>
            <a:endParaRPr lang="zh-TW" altLang="en-US" dirty="0"/>
          </a:p>
        </p:txBody>
      </p:sp>
      <p:sp>
        <p:nvSpPr>
          <p:cNvPr id="4" name="投影片編號版面配置區 3">
            <a:extLst>
              <a:ext uri="{FF2B5EF4-FFF2-40B4-BE49-F238E27FC236}">
                <a16:creationId xmlns:a16="http://schemas.microsoft.com/office/drawing/2014/main" id="{D164C262-8A16-9B6B-7916-5446A3CF6F8E}"/>
              </a:ext>
            </a:extLst>
          </p:cNvPr>
          <p:cNvSpPr>
            <a:spLocks noGrp="1"/>
          </p:cNvSpPr>
          <p:nvPr>
            <p:ph type="sldNum" sz="quarter" idx="5"/>
          </p:nvPr>
        </p:nvSpPr>
        <p:spPr/>
        <p:txBody>
          <a:bodyPr/>
          <a:lstStyle/>
          <a:p>
            <a:fld id="{F18A0BFF-6330-4569-975E-B50BF169FA45}" type="slidenum">
              <a:rPr lang="zh-TW" altLang="en-US" smtClean="0"/>
              <a:t>105</a:t>
            </a:fld>
            <a:endParaRPr lang="zh-TW" altLang="en-US"/>
          </a:p>
        </p:txBody>
      </p:sp>
    </p:spTree>
    <p:extLst>
      <p:ext uri="{BB962C8B-B14F-4D97-AF65-F5344CB8AC3E}">
        <p14:creationId xmlns:p14="http://schemas.microsoft.com/office/powerpoint/2010/main" val="267341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22222"/>
                </a:solidFill>
                <a:effectLst/>
                <a:latin typeface="Arial" panose="020B0604020202020204" pitchFamily="34" charset="0"/>
              </a:rPr>
              <a:t>Ives, B., </a:t>
            </a:r>
            <a:r>
              <a:rPr lang="en-US" altLang="zh-TW" b="0" i="0" dirty="0" err="1">
                <a:solidFill>
                  <a:srgbClr val="222222"/>
                </a:solidFill>
                <a:effectLst/>
                <a:latin typeface="Arial" panose="020B0604020202020204" pitchFamily="34" charset="0"/>
              </a:rPr>
              <a:t>Cossick</a:t>
            </a:r>
            <a:r>
              <a:rPr lang="en-US" altLang="zh-TW" b="0" i="0" dirty="0">
                <a:solidFill>
                  <a:srgbClr val="222222"/>
                </a:solidFill>
                <a:effectLst/>
                <a:latin typeface="Arial" panose="020B0604020202020204" pitchFamily="34" charset="0"/>
              </a:rPr>
              <a:t>, K., &amp; Adams, D. (2019). Amazon Go: disrupting retail?. </a:t>
            </a:r>
            <a:r>
              <a:rPr lang="en-US" altLang="zh-TW" b="0" i="1" dirty="0">
                <a:solidFill>
                  <a:srgbClr val="222222"/>
                </a:solidFill>
                <a:effectLst/>
                <a:latin typeface="Arial" panose="020B0604020202020204" pitchFamily="34" charset="0"/>
              </a:rPr>
              <a:t>Journal of Information Technology Teaching Cases</a:t>
            </a:r>
            <a:r>
              <a:rPr lang="en-US" altLang="zh-TW" b="0" i="0" dirty="0">
                <a:solidFill>
                  <a:srgbClr val="222222"/>
                </a:solidFill>
                <a:effectLst/>
                <a:latin typeface="Arial" panose="020B0604020202020204" pitchFamily="34" charset="0"/>
              </a:rPr>
              <a:t>, </a:t>
            </a:r>
            <a:r>
              <a:rPr lang="en-US" altLang="zh-TW" b="0" i="1" dirty="0">
                <a:solidFill>
                  <a:srgbClr val="222222"/>
                </a:solidFill>
                <a:effectLst/>
                <a:latin typeface="Arial" panose="020B0604020202020204" pitchFamily="34" charset="0"/>
              </a:rPr>
              <a:t>9</a:t>
            </a:r>
            <a:r>
              <a:rPr lang="en-US" altLang="zh-TW" b="0" i="0" dirty="0">
                <a:solidFill>
                  <a:srgbClr val="222222"/>
                </a:solidFill>
                <a:effectLst/>
                <a:latin typeface="Arial" panose="020B0604020202020204" pitchFamily="34" charset="0"/>
              </a:rPr>
              <a:t>(1), 2-12.</a:t>
            </a:r>
          </a:p>
          <a:p>
            <a:endParaRPr lang="en-US" altLang="zh-TW" b="0" i="0" dirty="0">
              <a:solidFill>
                <a:srgbClr val="222222"/>
              </a:solidFill>
              <a:effectLst/>
              <a:latin typeface="Arial" panose="020B0604020202020204" pitchFamily="34" charset="0"/>
            </a:endParaRPr>
          </a:p>
          <a:p>
            <a:r>
              <a:rPr lang="zh-TW" altLang="en-US" dirty="0"/>
              <a:t>「壞人的系統」指的是那些專門設計來防止或阻止少數不守規矩或有不良行為的人（例如盜竊或欺詐）進行不當行為的安全措施或系統。</a:t>
            </a:r>
            <a:endParaRPr lang="en-US" altLang="zh-TW" dirty="0"/>
          </a:p>
          <a:p>
            <a:r>
              <a:rPr lang="zh-TW" altLang="en-US" dirty="0"/>
              <a:t>同時擷取手掌表面紋理（如皺紋與掌線）與內部結構（如靜脈、骨骼、軟組織等）影像，然後比對這些特徵以進行身份認證與付款綁定</a:t>
            </a:r>
            <a:endParaRPr lang="en-US" altLang="zh-TW" dirty="0"/>
          </a:p>
          <a:p>
            <a:endParaRPr lang="en-US" altLang="zh-TW" dirty="0"/>
          </a:p>
          <a:p>
            <a:r>
              <a:rPr lang="en-US" altLang="zh-TW" dirty="0"/>
              <a:t>It is more private than facial recognition since </a:t>
            </a:r>
            <a:r>
              <a:rPr lang="en-US" altLang="zh-TW" b="1" dirty="0"/>
              <a:t>palm patterns are not publicly visible</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13</a:t>
            </a:fld>
            <a:endParaRPr lang="zh-TW" altLang="en-US"/>
          </a:p>
        </p:txBody>
      </p:sp>
    </p:spTree>
    <p:extLst>
      <p:ext uri="{BB962C8B-B14F-4D97-AF65-F5344CB8AC3E}">
        <p14:creationId xmlns:p14="http://schemas.microsoft.com/office/powerpoint/2010/main" val="2975585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D807F-DDBC-42D1-B71A-77576FF560A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747C616-5A57-4AA7-8986-4C82ECD22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E3C4525-D308-4068-B7FB-6782B9191E4A}"/>
              </a:ext>
            </a:extLst>
          </p:cNvPr>
          <p:cNvSpPr>
            <a:spLocks noGrp="1"/>
          </p:cNvSpPr>
          <p:nvPr>
            <p:ph type="dt" sz="half" idx="10"/>
          </p:nvPr>
        </p:nvSpPr>
        <p:spPr/>
        <p:txBody>
          <a:bodyPr/>
          <a:lstStyle/>
          <a:p>
            <a:fld id="{C5269371-204D-4321-8520-F5F66DD3F2E4}" type="datetimeFigureOut">
              <a:rPr lang="zh-TW" altLang="en-US" smtClean="0"/>
              <a:t>2025/10/12</a:t>
            </a:fld>
            <a:endParaRPr lang="zh-TW" altLang="en-US"/>
          </a:p>
        </p:txBody>
      </p:sp>
      <p:sp>
        <p:nvSpPr>
          <p:cNvPr id="5" name="頁尾版面配置區 4">
            <a:extLst>
              <a:ext uri="{FF2B5EF4-FFF2-40B4-BE49-F238E27FC236}">
                <a16:creationId xmlns:a16="http://schemas.microsoft.com/office/drawing/2014/main" id="{601FA113-F539-4516-B48D-F1462D3E87F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F397E75-ABD2-48CD-83AF-FC2AA7028B33}"/>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719908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021362-F91C-4EF7-8952-FED6C1A7671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AD7369B-15F1-4802-96E2-AFE0A1C2D89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BABA115-35FA-45DB-A6B0-4D9901CAB21E}"/>
              </a:ext>
            </a:extLst>
          </p:cNvPr>
          <p:cNvSpPr>
            <a:spLocks noGrp="1"/>
          </p:cNvSpPr>
          <p:nvPr>
            <p:ph type="dt" sz="half" idx="10"/>
          </p:nvPr>
        </p:nvSpPr>
        <p:spPr/>
        <p:txBody>
          <a:bodyPr/>
          <a:lstStyle/>
          <a:p>
            <a:fld id="{C5269371-204D-4321-8520-F5F66DD3F2E4}" type="datetimeFigureOut">
              <a:rPr lang="zh-TW" altLang="en-US" smtClean="0"/>
              <a:t>2025/10/12</a:t>
            </a:fld>
            <a:endParaRPr lang="zh-TW" altLang="en-US"/>
          </a:p>
        </p:txBody>
      </p:sp>
      <p:sp>
        <p:nvSpPr>
          <p:cNvPr id="5" name="頁尾版面配置區 4">
            <a:extLst>
              <a:ext uri="{FF2B5EF4-FFF2-40B4-BE49-F238E27FC236}">
                <a16:creationId xmlns:a16="http://schemas.microsoft.com/office/drawing/2014/main" id="{9B4D762A-0426-4F4D-8029-8F76A0B1A4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BF095A0-F5F0-42B9-8894-1BEF573EEEAC}"/>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61510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C51AD4-7532-4B95-BB97-8A668D223EB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1DEA78B-3D16-4FE8-8B2C-F5201BD1BA3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DB2899E-5704-46B7-9A0B-7A3E832839EC}"/>
              </a:ext>
            </a:extLst>
          </p:cNvPr>
          <p:cNvSpPr>
            <a:spLocks noGrp="1"/>
          </p:cNvSpPr>
          <p:nvPr>
            <p:ph type="dt" sz="half" idx="10"/>
          </p:nvPr>
        </p:nvSpPr>
        <p:spPr/>
        <p:txBody>
          <a:bodyPr/>
          <a:lstStyle/>
          <a:p>
            <a:fld id="{C5269371-204D-4321-8520-F5F66DD3F2E4}" type="datetimeFigureOut">
              <a:rPr lang="zh-TW" altLang="en-US" smtClean="0"/>
              <a:t>2025/10/12</a:t>
            </a:fld>
            <a:endParaRPr lang="zh-TW" altLang="en-US"/>
          </a:p>
        </p:txBody>
      </p:sp>
      <p:sp>
        <p:nvSpPr>
          <p:cNvPr id="5" name="頁尾版面配置區 4">
            <a:extLst>
              <a:ext uri="{FF2B5EF4-FFF2-40B4-BE49-F238E27FC236}">
                <a16:creationId xmlns:a16="http://schemas.microsoft.com/office/drawing/2014/main" id="{04E5D1DE-7014-44EF-8D47-F8D156AA31A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D93529-639D-4019-B9E6-9FEEDF6F1DC2}"/>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3681016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2" name="Text Placeholder 5">
            <a:extLst>
              <a:ext uri="{FF2B5EF4-FFF2-40B4-BE49-F238E27FC236}">
                <a16:creationId xmlns:a16="http://schemas.microsoft.com/office/drawing/2014/main" id="{684C99D8-7F6D-4B69-69D7-0832DCC06914}"/>
              </a:ext>
            </a:extLst>
          </p:cNvPr>
          <p:cNvSpPr txBox="1">
            <a:spLocks/>
          </p:cNvSpPr>
          <p:nvPr userDrawn="1"/>
        </p:nvSpPr>
        <p:spPr>
          <a:xfrm>
            <a:off x="3604684" y="6489700"/>
            <a:ext cx="8068733" cy="368300"/>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defRPr/>
            </a:pPr>
            <a:r>
              <a:rPr lang="en-US" altLang="en-US" sz="1200" dirty="0">
                <a:solidFill>
                  <a:schemeClr val="tx1"/>
                </a:solidFill>
                <a:latin typeface="Verdana"/>
                <a:ea typeface="Verdana" panose="020B0604030504040204" pitchFamily="34" charset="0"/>
                <a:cs typeface="Verdana" panose="020B0604030504040204" pitchFamily="34" charset="0"/>
              </a:rPr>
              <a:t>Copyright © 2020 Pearson Education Ltd. All Rights Reserved</a:t>
            </a:r>
          </a:p>
        </p:txBody>
      </p:sp>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Shape 34">
            <a:extLst>
              <a:ext uri="{FF2B5EF4-FFF2-40B4-BE49-F238E27FC236}">
                <a16:creationId xmlns:a16="http://schemas.microsoft.com/office/drawing/2014/main" id="{8D0516D8-A258-18BE-71D2-7A4052C44BAB}"/>
              </a:ext>
            </a:extLst>
          </p:cNvPr>
          <p:cNvSpPr txBox="1">
            <a:spLocks noGrp="1"/>
          </p:cNvSpPr>
          <p:nvPr>
            <p:ph type="ftr" idx="14"/>
          </p:nvPr>
        </p:nvSpPr>
        <p:spPr>
          <a:xfrm>
            <a:off x="124884" y="6172200"/>
            <a:ext cx="11461749" cy="234950"/>
          </a:xfrm>
          <a:prstGeom prst="rect">
            <a:avLst/>
          </a:prstGeom>
        </p:spPr>
        <p:txBody>
          <a:bodyPr vert="horz" wrap="square" lIns="91425" tIns="91425" rIns="91425" bIns="91425" numCol="1" anchor="b" anchorCtr="0" compatLnSpc="1">
            <a:prstTxWarp prst="textNoShape">
              <a:avLst/>
            </a:prstTxWarp>
          </a:bodyPr>
          <a:lstStyle>
            <a:lvl1pPr>
              <a:defRPr sz="1100">
                <a:solidFill>
                  <a:srgbClr val="000000"/>
                </a:solidFill>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defRPr>
            </a:lvl1pPr>
          </a:lstStyle>
          <a:p>
            <a:pPr>
              <a:defRPr/>
            </a:pPr>
            <a:endParaRPr lang="zh-TW" altLang="zh-TW"/>
          </a:p>
        </p:txBody>
      </p:sp>
      <p:sp>
        <p:nvSpPr>
          <p:cNvPr id="5" name="Shape 35">
            <a:extLst>
              <a:ext uri="{FF2B5EF4-FFF2-40B4-BE49-F238E27FC236}">
                <a16:creationId xmlns:a16="http://schemas.microsoft.com/office/drawing/2014/main" id="{A8E3EEA0-39AD-D890-CA94-7129BD69B292}"/>
              </a:ext>
            </a:extLst>
          </p:cNvPr>
          <p:cNvSpPr txBox="1">
            <a:spLocks noGrp="1"/>
          </p:cNvSpPr>
          <p:nvPr>
            <p:ph type="dt" idx="15"/>
          </p:nvPr>
        </p:nvSpPr>
        <p:spPr>
          <a:xfrm>
            <a:off x="8447617" y="112713"/>
            <a:ext cx="2844800" cy="182562"/>
          </a:xfrm>
          <a:prstGeom prst="rect">
            <a:avLst/>
          </a:prstGeom>
        </p:spPr>
        <p:txBody>
          <a:bodyPr vert="horz" wrap="square" lIns="91425" tIns="91425" rIns="91425" bIns="91425" numCol="1" anchor="ctr" anchorCtr="0" compatLnSpc="1">
            <a:prstTxWarp prst="textNoShape">
              <a:avLst/>
            </a:prstTxWarp>
          </a:bodyPr>
          <a:lstStyle>
            <a:lvl1pPr algn="r">
              <a:defRPr sz="900">
                <a:solidFill>
                  <a:srgbClr val="FFFFFF"/>
                </a:solidFill>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defRPr>
            </a:lvl1pPr>
          </a:lstStyle>
          <a:p>
            <a:pPr>
              <a:defRPr/>
            </a:pPr>
            <a:endParaRPr lang="zh-TW" altLang="zh-TW"/>
          </a:p>
        </p:txBody>
      </p:sp>
      <p:sp>
        <p:nvSpPr>
          <p:cNvPr id="6" name="Shape 36">
            <a:extLst>
              <a:ext uri="{FF2B5EF4-FFF2-40B4-BE49-F238E27FC236}">
                <a16:creationId xmlns:a16="http://schemas.microsoft.com/office/drawing/2014/main" id="{F96FFB43-796C-DDCF-7FD7-5093559B22B5}"/>
              </a:ext>
            </a:extLst>
          </p:cNvPr>
          <p:cNvSpPr txBox="1">
            <a:spLocks noGrp="1"/>
          </p:cNvSpPr>
          <p:nvPr>
            <p:ph type="sldNum" idx="16"/>
          </p:nvPr>
        </p:nvSpPr>
        <p:spPr>
          <a:xfrm>
            <a:off x="11292417" y="112713"/>
            <a:ext cx="736600" cy="182562"/>
          </a:xfrm>
        </p:spPr>
        <p:txBody>
          <a:bodyPr lIns="91425" tIns="45700" rIns="91425" bIns="45700" anchor="ctr">
            <a:noAutofit/>
          </a:bodyPr>
          <a:lstStyle>
            <a:lvl1pPr>
              <a:buSzPct val="25000"/>
              <a:defRPr sz="900" b="0">
                <a:solidFill>
                  <a:srgbClr val="FFFFFF"/>
                </a:solidFill>
                <a:latin typeface="Arial" panose="020B0604020202020204" pitchFamily="34" charset="0"/>
                <a:cs typeface="Arial" panose="020B0604020202020204" pitchFamily="34" charset="0"/>
                <a:sym typeface="Arial" panose="020B0604020202020204" pitchFamily="34" charset="0"/>
              </a:defRPr>
            </a:lvl1pPr>
          </a:lstStyle>
          <a:p>
            <a:pPr>
              <a:defRPr/>
            </a:pPr>
            <a:fld id="{FB6D1283-F1FF-44EB-BD0B-FA7458188951}" type="slidenum">
              <a:rPr lang="en-US" altLang="zh-TW"/>
              <a:pPr>
                <a:defRPr/>
              </a:pPr>
              <a:t>‹#›</a:t>
            </a:fld>
            <a:endParaRPr lang="en-US" altLang="zh-TW"/>
          </a:p>
        </p:txBody>
      </p:sp>
    </p:spTree>
    <p:extLst>
      <p:ext uri="{BB962C8B-B14F-4D97-AF65-F5344CB8AC3E}">
        <p14:creationId xmlns:p14="http://schemas.microsoft.com/office/powerpoint/2010/main" val="4173097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Figure">
    <p:spTree>
      <p:nvGrpSpPr>
        <p:cNvPr id="1" name=""/>
        <p:cNvGrpSpPr/>
        <p:nvPr/>
      </p:nvGrpSpPr>
      <p:grpSpPr>
        <a:xfrm>
          <a:off x="0" y="0"/>
          <a:ext cx="0" cy="0"/>
          <a:chOff x="0" y="0"/>
          <a:chExt cx="0" cy="0"/>
        </a:xfrm>
      </p:grpSpPr>
      <p:sp>
        <p:nvSpPr>
          <p:cNvPr id="2" name="Title 1"/>
          <p:cNvSpPr>
            <a:spLocks noGrp="1"/>
          </p:cNvSpPr>
          <p:nvPr>
            <p:ph type="title"/>
          </p:nvPr>
        </p:nvSpPr>
        <p:spPr>
          <a:xfrm>
            <a:off x="609600" y="664560"/>
            <a:ext cx="10972800" cy="554640"/>
          </a:xfrm>
        </p:spPr>
        <p:txBody>
          <a:bodyPr/>
          <a:lstStyle>
            <a:lvl1pPr>
              <a:lnSpc>
                <a:spcPts val="3600"/>
              </a:lnSpc>
              <a:defRPr sz="3600">
                <a:solidFill>
                  <a:schemeClr val="tx2">
                    <a:lumMod val="50000"/>
                    <a:lumOff val="50000"/>
                  </a:schemeClr>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609600" y="6096000"/>
            <a:ext cx="5486400" cy="304800"/>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12">
            <a:extLst>
              <a:ext uri="{FF2B5EF4-FFF2-40B4-BE49-F238E27FC236}">
                <a16:creationId xmlns:a16="http://schemas.microsoft.com/office/drawing/2014/main" id="{C923D859-CF95-4168-A551-D0D88F3492CF}"/>
              </a:ext>
            </a:extLst>
          </p:cNvPr>
          <p:cNvSpPr>
            <a:spLocks noGrp="1" noChangeArrowheads="1"/>
          </p:cNvSpPr>
          <p:nvPr>
            <p:ph type="ftr" sz="quarter" idx="13"/>
          </p:nvPr>
        </p:nvSpPr>
        <p:spPr>
          <a:xfrm>
            <a:off x="609600" y="6400800"/>
            <a:ext cx="6705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1D5478"/>
                </a:solidFill>
                <a:ea typeface="新細明體" pitchFamily="18" charset="-120"/>
              </a:defRPr>
            </a:lvl1pPr>
          </a:lstStyle>
          <a:p>
            <a:pPr>
              <a:defRPr/>
            </a:pPr>
            <a:r>
              <a:rPr lang="en-IN" altLang="zh-TW"/>
              <a:t>Copyright © 2014 Pearson Education</a:t>
            </a:r>
            <a:endParaRPr lang="en-US" altLang="zh-TW"/>
          </a:p>
        </p:txBody>
      </p:sp>
      <p:sp>
        <p:nvSpPr>
          <p:cNvPr id="5" name="Rectangle 13">
            <a:extLst>
              <a:ext uri="{FF2B5EF4-FFF2-40B4-BE49-F238E27FC236}">
                <a16:creationId xmlns:a16="http://schemas.microsoft.com/office/drawing/2014/main" id="{9DCDB3E4-583F-4843-B4FE-59E5780405FB}"/>
              </a:ext>
            </a:extLst>
          </p:cNvPr>
          <p:cNvSpPr>
            <a:spLocks noGrp="1" noChangeArrowheads="1"/>
          </p:cNvSpPr>
          <p:nvPr>
            <p:ph type="sldNum" sz="quarter" idx="14"/>
          </p:nvPr>
        </p:nvSpPr>
        <p:spPr/>
        <p:txBody>
          <a:bodyPr/>
          <a:lstStyle>
            <a:lvl1pPr>
              <a:defRPr/>
            </a:lvl1pPr>
          </a:lstStyle>
          <a:p>
            <a:pPr>
              <a:defRPr/>
            </a:pPr>
            <a:r>
              <a:rPr lang="en-US" altLang="zh-TW"/>
              <a:t>Slide 3-</a:t>
            </a:r>
            <a:fld id="{FBA8A95D-FF05-4528-95AB-67C8FB59D199}" type="slidenum">
              <a:rPr lang="en-US" altLang="zh-TW" smtClean="0"/>
              <a:pPr>
                <a:defRPr/>
              </a:pPr>
              <a:t>‹#›</a:t>
            </a:fld>
            <a:endParaRPr lang="en-US" altLang="zh-TW"/>
          </a:p>
        </p:txBody>
      </p:sp>
    </p:spTree>
    <p:extLst>
      <p:ext uri="{BB962C8B-B14F-4D97-AF65-F5344CB8AC3E}">
        <p14:creationId xmlns:p14="http://schemas.microsoft.com/office/powerpoint/2010/main" val="975524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12E291-12C7-47C3-985B-D5B33F83231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757F178-385C-4432-AE25-E978E8A5CC2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D233850-D670-48AB-BA24-0600087197F6}"/>
              </a:ext>
            </a:extLst>
          </p:cNvPr>
          <p:cNvSpPr>
            <a:spLocks noGrp="1"/>
          </p:cNvSpPr>
          <p:nvPr>
            <p:ph type="dt" sz="half" idx="10"/>
          </p:nvPr>
        </p:nvSpPr>
        <p:spPr/>
        <p:txBody>
          <a:bodyPr/>
          <a:lstStyle/>
          <a:p>
            <a:fld id="{C5269371-204D-4321-8520-F5F66DD3F2E4}" type="datetimeFigureOut">
              <a:rPr lang="zh-TW" altLang="en-US" smtClean="0"/>
              <a:t>2025/10/12</a:t>
            </a:fld>
            <a:endParaRPr lang="zh-TW" altLang="en-US"/>
          </a:p>
        </p:txBody>
      </p:sp>
      <p:sp>
        <p:nvSpPr>
          <p:cNvPr id="5" name="頁尾版面配置區 4">
            <a:extLst>
              <a:ext uri="{FF2B5EF4-FFF2-40B4-BE49-F238E27FC236}">
                <a16:creationId xmlns:a16="http://schemas.microsoft.com/office/drawing/2014/main" id="{9D1A84B7-57B1-47BD-9270-C338DFFC4C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3984DF0-75FE-47A2-865B-F2301F83CDFF}"/>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3450066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4F29D-12AF-4DC8-A08A-A9441F06944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FB48199-BA6D-4F80-B005-021CFF125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43FEAF4-A1E9-45D3-99B8-28E8A770948A}"/>
              </a:ext>
            </a:extLst>
          </p:cNvPr>
          <p:cNvSpPr>
            <a:spLocks noGrp="1"/>
          </p:cNvSpPr>
          <p:nvPr>
            <p:ph type="dt" sz="half" idx="10"/>
          </p:nvPr>
        </p:nvSpPr>
        <p:spPr/>
        <p:txBody>
          <a:bodyPr/>
          <a:lstStyle/>
          <a:p>
            <a:fld id="{C5269371-204D-4321-8520-F5F66DD3F2E4}" type="datetimeFigureOut">
              <a:rPr lang="zh-TW" altLang="en-US" smtClean="0"/>
              <a:t>2025/10/12</a:t>
            </a:fld>
            <a:endParaRPr lang="zh-TW" altLang="en-US"/>
          </a:p>
        </p:txBody>
      </p:sp>
      <p:sp>
        <p:nvSpPr>
          <p:cNvPr id="5" name="頁尾版面配置區 4">
            <a:extLst>
              <a:ext uri="{FF2B5EF4-FFF2-40B4-BE49-F238E27FC236}">
                <a16:creationId xmlns:a16="http://schemas.microsoft.com/office/drawing/2014/main" id="{86B28066-166F-4BE5-8973-02E6CD1E6E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A38F989-28BF-42B6-8912-7A39E338EAFC}"/>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251874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7D7677-572F-4B21-A1F1-F03773AE85D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827600F-B7BC-4D8E-A402-0656A5FD15E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3632A24-2B88-4679-83D0-A51E95CB86A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E9AEB13-7F7E-49D0-A92F-E860E5F16CEB}"/>
              </a:ext>
            </a:extLst>
          </p:cNvPr>
          <p:cNvSpPr>
            <a:spLocks noGrp="1"/>
          </p:cNvSpPr>
          <p:nvPr>
            <p:ph type="dt" sz="half" idx="10"/>
          </p:nvPr>
        </p:nvSpPr>
        <p:spPr/>
        <p:txBody>
          <a:bodyPr/>
          <a:lstStyle/>
          <a:p>
            <a:fld id="{C5269371-204D-4321-8520-F5F66DD3F2E4}" type="datetimeFigureOut">
              <a:rPr lang="zh-TW" altLang="en-US" smtClean="0"/>
              <a:t>2025/10/12</a:t>
            </a:fld>
            <a:endParaRPr lang="zh-TW" altLang="en-US"/>
          </a:p>
        </p:txBody>
      </p:sp>
      <p:sp>
        <p:nvSpPr>
          <p:cNvPr id="6" name="頁尾版面配置區 5">
            <a:extLst>
              <a:ext uri="{FF2B5EF4-FFF2-40B4-BE49-F238E27FC236}">
                <a16:creationId xmlns:a16="http://schemas.microsoft.com/office/drawing/2014/main" id="{F2117B19-DDE2-4FCB-BAA4-BD6EAE5A1C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99C2187-CB0D-4B82-AA51-ADE573438117}"/>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007679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3E63-5E7C-4625-B9C7-698BE729D1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9EA5092-CA67-4F1E-AD40-1F55DF168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1760574-04E9-4480-98CB-1720A247330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A905A36-8477-4225-8B5F-216B104279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5B0BDC3-EE54-4C6A-93BC-29087EE617C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995B19C-E53B-4628-AF4D-43CAB6685B0E}"/>
              </a:ext>
            </a:extLst>
          </p:cNvPr>
          <p:cNvSpPr>
            <a:spLocks noGrp="1"/>
          </p:cNvSpPr>
          <p:nvPr>
            <p:ph type="dt" sz="half" idx="10"/>
          </p:nvPr>
        </p:nvSpPr>
        <p:spPr/>
        <p:txBody>
          <a:bodyPr/>
          <a:lstStyle/>
          <a:p>
            <a:fld id="{C5269371-204D-4321-8520-F5F66DD3F2E4}" type="datetimeFigureOut">
              <a:rPr lang="zh-TW" altLang="en-US" smtClean="0"/>
              <a:t>2025/10/12</a:t>
            </a:fld>
            <a:endParaRPr lang="zh-TW" altLang="en-US"/>
          </a:p>
        </p:txBody>
      </p:sp>
      <p:sp>
        <p:nvSpPr>
          <p:cNvPr id="8" name="頁尾版面配置區 7">
            <a:extLst>
              <a:ext uri="{FF2B5EF4-FFF2-40B4-BE49-F238E27FC236}">
                <a16:creationId xmlns:a16="http://schemas.microsoft.com/office/drawing/2014/main" id="{600EF33F-4AB7-4F53-BAB4-3A0BF865B9A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BAD74B16-D9CB-44CD-B0B6-E027B93C5A71}"/>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766068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57B4-1F2A-428B-A51D-CEABA3F4869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CC171C5-6902-49A0-B9BC-B16D613C8D62}"/>
              </a:ext>
            </a:extLst>
          </p:cNvPr>
          <p:cNvSpPr>
            <a:spLocks noGrp="1"/>
          </p:cNvSpPr>
          <p:nvPr>
            <p:ph type="dt" sz="half" idx="10"/>
          </p:nvPr>
        </p:nvSpPr>
        <p:spPr/>
        <p:txBody>
          <a:bodyPr/>
          <a:lstStyle/>
          <a:p>
            <a:fld id="{C5269371-204D-4321-8520-F5F66DD3F2E4}" type="datetimeFigureOut">
              <a:rPr lang="zh-TW" altLang="en-US" smtClean="0"/>
              <a:t>2025/10/12</a:t>
            </a:fld>
            <a:endParaRPr lang="zh-TW" altLang="en-US"/>
          </a:p>
        </p:txBody>
      </p:sp>
      <p:sp>
        <p:nvSpPr>
          <p:cNvPr id="4" name="頁尾版面配置區 3">
            <a:extLst>
              <a:ext uri="{FF2B5EF4-FFF2-40B4-BE49-F238E27FC236}">
                <a16:creationId xmlns:a16="http://schemas.microsoft.com/office/drawing/2014/main" id="{92A721DC-00FD-447B-B9DB-676FB0F25A3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9877A9C-25F9-40F5-A245-587DF1BF4F70}"/>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20096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B1D8C58-F57D-4EBD-A094-CCECBDC128C7}"/>
              </a:ext>
            </a:extLst>
          </p:cNvPr>
          <p:cNvSpPr>
            <a:spLocks noGrp="1"/>
          </p:cNvSpPr>
          <p:nvPr>
            <p:ph type="dt" sz="half" idx="10"/>
          </p:nvPr>
        </p:nvSpPr>
        <p:spPr/>
        <p:txBody>
          <a:bodyPr/>
          <a:lstStyle/>
          <a:p>
            <a:fld id="{C5269371-204D-4321-8520-F5F66DD3F2E4}" type="datetimeFigureOut">
              <a:rPr lang="zh-TW" altLang="en-US" smtClean="0"/>
              <a:t>2025/10/12</a:t>
            </a:fld>
            <a:endParaRPr lang="zh-TW" altLang="en-US"/>
          </a:p>
        </p:txBody>
      </p:sp>
      <p:sp>
        <p:nvSpPr>
          <p:cNvPr id="3" name="頁尾版面配置區 2">
            <a:extLst>
              <a:ext uri="{FF2B5EF4-FFF2-40B4-BE49-F238E27FC236}">
                <a16:creationId xmlns:a16="http://schemas.microsoft.com/office/drawing/2014/main" id="{11E0C0BD-DF8B-46A7-9300-F75292B2D689}"/>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B0C577D-E781-4EB8-B118-833E1AEA1C71}"/>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347423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8AE93-7106-4FD8-887F-1F57F883CF2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6B3833B-737C-402D-8335-BC661B036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62A4272-DA67-4A75-8600-822DD75D5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1DA7A30-2CF0-4589-AE8F-82D65DD56EF1}"/>
              </a:ext>
            </a:extLst>
          </p:cNvPr>
          <p:cNvSpPr>
            <a:spLocks noGrp="1"/>
          </p:cNvSpPr>
          <p:nvPr>
            <p:ph type="dt" sz="half" idx="10"/>
          </p:nvPr>
        </p:nvSpPr>
        <p:spPr/>
        <p:txBody>
          <a:bodyPr/>
          <a:lstStyle/>
          <a:p>
            <a:fld id="{C5269371-204D-4321-8520-F5F66DD3F2E4}" type="datetimeFigureOut">
              <a:rPr lang="zh-TW" altLang="en-US" smtClean="0"/>
              <a:t>2025/10/12</a:t>
            </a:fld>
            <a:endParaRPr lang="zh-TW" altLang="en-US"/>
          </a:p>
        </p:txBody>
      </p:sp>
      <p:sp>
        <p:nvSpPr>
          <p:cNvPr id="6" name="頁尾版面配置區 5">
            <a:extLst>
              <a:ext uri="{FF2B5EF4-FFF2-40B4-BE49-F238E27FC236}">
                <a16:creationId xmlns:a16="http://schemas.microsoft.com/office/drawing/2014/main" id="{CB208FA9-9996-4E11-8C43-E7D8733C082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FC3A621-96AF-495A-881C-5A792115C32E}"/>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41686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8DD17D-F0C2-4AD1-A43B-6F9B7E1CE0B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3E742FD-8E46-4BC2-A905-06DF5FF60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1012B71-9B63-4464-88A1-73CF387A6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12378F-3DB1-4075-BC85-C2BCCB9ED71B}"/>
              </a:ext>
            </a:extLst>
          </p:cNvPr>
          <p:cNvSpPr>
            <a:spLocks noGrp="1"/>
          </p:cNvSpPr>
          <p:nvPr>
            <p:ph type="dt" sz="half" idx="10"/>
          </p:nvPr>
        </p:nvSpPr>
        <p:spPr/>
        <p:txBody>
          <a:bodyPr/>
          <a:lstStyle/>
          <a:p>
            <a:fld id="{C5269371-204D-4321-8520-F5F66DD3F2E4}" type="datetimeFigureOut">
              <a:rPr lang="zh-TW" altLang="en-US" smtClean="0"/>
              <a:t>2025/10/12</a:t>
            </a:fld>
            <a:endParaRPr lang="zh-TW" altLang="en-US"/>
          </a:p>
        </p:txBody>
      </p:sp>
      <p:sp>
        <p:nvSpPr>
          <p:cNvPr id="6" name="頁尾版面配置區 5">
            <a:extLst>
              <a:ext uri="{FF2B5EF4-FFF2-40B4-BE49-F238E27FC236}">
                <a16:creationId xmlns:a16="http://schemas.microsoft.com/office/drawing/2014/main" id="{3E1F393F-D38A-42CE-BF7A-A983FC97ED8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959FA2D-9231-4AF4-B42C-421686D1E554}"/>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731581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AC3261D-60FE-4FBA-9663-265C0E0234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AEB8BE-0A21-4356-B6C9-0790CEC5B8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B7B159-FCF4-4791-A9DE-A065C351E5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269371-204D-4321-8520-F5F66DD3F2E4}" type="datetimeFigureOut">
              <a:rPr lang="zh-TW" altLang="en-US" smtClean="0"/>
              <a:t>2025/10/12</a:t>
            </a:fld>
            <a:endParaRPr lang="zh-TW" altLang="en-US"/>
          </a:p>
        </p:txBody>
      </p:sp>
      <p:sp>
        <p:nvSpPr>
          <p:cNvPr id="5" name="頁尾版面配置區 4">
            <a:extLst>
              <a:ext uri="{FF2B5EF4-FFF2-40B4-BE49-F238E27FC236}">
                <a16:creationId xmlns:a16="http://schemas.microsoft.com/office/drawing/2014/main" id="{F947DB30-1C86-4A61-8A53-BD881CBCB9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17FE22E-1DBB-4A38-A24B-FF0BD4938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04403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chonday.com/Videos/how-the-amazon-warehouse-work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4JmKVXgAFNA"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https://www.youtube.com/watch?v=e2Rxj2z4HZA"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EB22C28-64E4-8B9F-E9B6-EA6EC2D3CD32}"/>
              </a:ext>
            </a:extLst>
          </p:cNvPr>
          <p:cNvSpPr>
            <a:spLocks noGrp="1" noChangeArrowheads="1"/>
          </p:cNvSpPr>
          <p:nvPr>
            <p:ph type="title" idx="4294967295"/>
          </p:nvPr>
        </p:nvSpPr>
        <p:spPr>
          <a:xfrm>
            <a:off x="1524000" y="9526"/>
            <a:ext cx="9144000" cy="523875"/>
          </a:xfrm>
          <a:solidFill>
            <a:srgbClr val="08045C"/>
          </a:solidFill>
        </p:spPr>
        <p:txBody>
          <a:bodyPr/>
          <a:lstStyle/>
          <a:p>
            <a:pPr eaLnBrk="1" hangingPunct="1"/>
            <a:r>
              <a:rPr lang="zh-TW" altLang="en-US" sz="2800" dirty="0">
                <a:solidFill>
                  <a:schemeClr val="bg1"/>
                </a:solidFill>
                <a:latin typeface="Tahoma" panose="020B0604030504040204" pitchFamily="34" charset="0"/>
                <a:ea typeface="新細明體" panose="02020500000000000000" pitchFamily="18" charset="-120"/>
              </a:rPr>
              <a:t>                                授課內容</a:t>
            </a:r>
            <a:endParaRPr lang="en-US" altLang="zh-TW" sz="2800" dirty="0">
              <a:solidFill>
                <a:schemeClr val="bg1"/>
              </a:solidFill>
              <a:latin typeface="Tahoma" panose="020B0604030504040204" pitchFamily="34" charset="0"/>
              <a:ea typeface="新細明體" panose="02020500000000000000" pitchFamily="18" charset="-120"/>
            </a:endParaRPr>
          </a:p>
        </p:txBody>
      </p:sp>
      <p:sp>
        <p:nvSpPr>
          <p:cNvPr id="3" name="文字方塊 2">
            <a:extLst>
              <a:ext uri="{FF2B5EF4-FFF2-40B4-BE49-F238E27FC236}">
                <a16:creationId xmlns:a16="http://schemas.microsoft.com/office/drawing/2014/main" id="{06F8ACB9-A6AC-9AF9-FD2F-9ADB44A74A2F}"/>
              </a:ext>
            </a:extLst>
          </p:cNvPr>
          <p:cNvSpPr txBox="1"/>
          <p:nvPr/>
        </p:nvSpPr>
        <p:spPr>
          <a:xfrm>
            <a:off x="335900" y="533401"/>
            <a:ext cx="11319031" cy="6186309"/>
          </a:xfrm>
          <a:prstGeom prst="rect">
            <a:avLst/>
          </a:prstGeom>
          <a:noFill/>
        </p:spPr>
        <p:txBody>
          <a:bodyPr wrap="square">
            <a:spAutoFit/>
          </a:bodyPr>
          <a:lstStyle/>
          <a:p>
            <a:pPr>
              <a:defRPr/>
            </a:pPr>
            <a:r>
              <a:rPr lang="zh-TW" altLang="en-US" sz="2000" b="1" dirty="0">
                <a:solidFill>
                  <a:schemeClr val="accent4"/>
                </a:solidFill>
              </a:rPr>
              <a:t>        </a:t>
            </a:r>
            <a:r>
              <a:rPr lang="zh-TW" altLang="en-US" b="1" dirty="0">
                <a:solidFill>
                  <a:srgbClr val="003399"/>
                </a:solidFill>
                <a:highlight>
                  <a:srgbClr val="FFFF00"/>
                </a:highlight>
              </a:rPr>
              <a:t>電子商務</a:t>
            </a:r>
            <a:r>
              <a:rPr lang="zh-TW" altLang="en-US" b="1" dirty="0">
                <a:solidFill>
                  <a:srgbClr val="003399"/>
                </a:solidFill>
              </a:rPr>
              <a:t>是建立在</a:t>
            </a:r>
            <a:r>
              <a:rPr lang="zh-TW" altLang="en-US" b="1" dirty="0">
                <a:solidFill>
                  <a:srgbClr val="003399"/>
                </a:solidFill>
                <a:highlight>
                  <a:srgbClr val="FFFF00"/>
                </a:highlight>
              </a:rPr>
              <a:t>網際網路</a:t>
            </a:r>
            <a:r>
              <a:rPr lang="zh-TW" altLang="en-US" b="1" dirty="0">
                <a:solidFill>
                  <a:srgbClr val="003399"/>
                </a:solidFill>
              </a:rPr>
              <a:t>上的一種</a:t>
            </a:r>
            <a:r>
              <a:rPr lang="zh-TW" altLang="en-US" b="1" dirty="0">
                <a:solidFill>
                  <a:srgbClr val="003399"/>
                </a:solidFill>
                <a:highlight>
                  <a:srgbClr val="FFFF00"/>
                </a:highlight>
              </a:rPr>
              <a:t>商業應用</a:t>
            </a:r>
            <a:r>
              <a:rPr lang="zh-TW" altLang="en-US" b="1" dirty="0">
                <a:solidFill>
                  <a:srgbClr val="003399"/>
                </a:solidFill>
              </a:rPr>
              <a:t>，其發展不可限量</a:t>
            </a:r>
            <a:r>
              <a:rPr lang="en-US" altLang="zh-TW" b="1" dirty="0">
                <a:solidFill>
                  <a:srgbClr val="003399"/>
                </a:solidFill>
              </a:rPr>
              <a:t>;</a:t>
            </a:r>
            <a:r>
              <a:rPr lang="zh-TW" altLang="en-US" b="1" dirty="0">
                <a:solidFill>
                  <a:srgbClr val="003399"/>
                </a:solidFill>
              </a:rPr>
              <a:t> </a:t>
            </a:r>
            <a:r>
              <a:rPr lang="en-US" altLang="zh-TW" b="1" dirty="0">
                <a:solidFill>
                  <a:srgbClr val="003399"/>
                </a:solidFill>
              </a:rPr>
              <a:t>WWW</a:t>
            </a:r>
            <a:r>
              <a:rPr lang="zh-TW" altLang="en-US" b="1" dirty="0">
                <a:solidFill>
                  <a:srgbClr val="003399"/>
                </a:solidFill>
              </a:rPr>
              <a:t>以及更多的新興技術， 如大數據、</a:t>
            </a:r>
            <a:r>
              <a:rPr lang="en-US" altLang="zh-TW" b="1" dirty="0">
                <a:solidFill>
                  <a:srgbClr val="003399"/>
                </a:solidFill>
              </a:rPr>
              <a:t>QR</a:t>
            </a:r>
            <a:r>
              <a:rPr lang="zh-TW" altLang="en-US" b="1" dirty="0">
                <a:solidFill>
                  <a:srgbClr val="003399"/>
                </a:solidFill>
              </a:rPr>
              <a:t> </a:t>
            </a:r>
            <a:r>
              <a:rPr lang="en-US" altLang="zh-TW" b="1" dirty="0">
                <a:solidFill>
                  <a:srgbClr val="003399"/>
                </a:solidFill>
              </a:rPr>
              <a:t>code</a:t>
            </a:r>
            <a:r>
              <a:rPr lang="zh-TW" altLang="en-US" b="1" dirty="0">
                <a:solidFill>
                  <a:srgbClr val="003399"/>
                </a:solidFill>
              </a:rPr>
              <a:t>、電腦視覺、</a:t>
            </a:r>
            <a:r>
              <a:rPr lang="en-US" altLang="zh-TW" b="1" dirty="0">
                <a:solidFill>
                  <a:srgbClr val="003399"/>
                </a:solidFill>
                <a:highlight>
                  <a:srgbClr val="FFFF00"/>
                </a:highlight>
              </a:rPr>
              <a:t>AI</a:t>
            </a:r>
            <a:r>
              <a:rPr lang="zh-TW" altLang="en-US" b="1" dirty="0">
                <a:solidFill>
                  <a:srgbClr val="003399"/>
                </a:solidFill>
              </a:rPr>
              <a:t>，以及其他</a:t>
            </a:r>
            <a:r>
              <a:rPr lang="zh-TW" altLang="en-US" b="1" dirty="0">
                <a:solidFill>
                  <a:srgbClr val="003399"/>
                </a:solidFill>
                <a:highlight>
                  <a:srgbClr val="FFFF00"/>
                </a:highlight>
              </a:rPr>
              <a:t>創新應用</a:t>
            </a:r>
            <a:r>
              <a:rPr lang="zh-TW" altLang="en-US" b="1" dirty="0">
                <a:solidFill>
                  <a:srgbClr val="003399"/>
                </a:solidFill>
              </a:rPr>
              <a:t>等，讓</a:t>
            </a:r>
            <a:r>
              <a:rPr lang="zh-TW" altLang="en-US" b="1" dirty="0">
                <a:solidFill>
                  <a:srgbClr val="003399"/>
                </a:solidFill>
                <a:highlight>
                  <a:srgbClr val="FFFF00"/>
                </a:highlight>
              </a:rPr>
              <a:t>電子商務</a:t>
            </a:r>
            <a:r>
              <a:rPr lang="zh-TW" altLang="en-US" b="1" dirty="0">
                <a:solidFill>
                  <a:srgbClr val="003399"/>
                </a:solidFill>
              </a:rPr>
              <a:t>成為以</a:t>
            </a:r>
            <a:r>
              <a:rPr lang="zh-TW" altLang="en-US" b="1" dirty="0">
                <a:solidFill>
                  <a:srgbClr val="003399"/>
                </a:solidFill>
                <a:highlight>
                  <a:srgbClr val="FFFF00"/>
                </a:highlight>
              </a:rPr>
              <a:t>比較低廉的成本 </a:t>
            </a:r>
            <a:r>
              <a:rPr lang="zh-TW" altLang="en-US" b="1" dirty="0">
                <a:solidFill>
                  <a:srgbClr val="003399"/>
                </a:solidFill>
              </a:rPr>
              <a:t>，</a:t>
            </a:r>
            <a:r>
              <a:rPr lang="zh-TW" altLang="en-US" b="1" dirty="0">
                <a:solidFill>
                  <a:srgbClr val="003399"/>
                </a:solidFill>
                <a:highlight>
                  <a:srgbClr val="FFFF00"/>
                </a:highlight>
              </a:rPr>
              <a:t>更能貼近消費者</a:t>
            </a:r>
            <a:r>
              <a:rPr lang="zh-TW" altLang="en-US" b="1" dirty="0">
                <a:solidFill>
                  <a:srgbClr val="003399"/>
                </a:solidFill>
              </a:rPr>
              <a:t>，</a:t>
            </a:r>
            <a:r>
              <a:rPr lang="zh-TW" altLang="en-US" b="1" dirty="0">
                <a:solidFill>
                  <a:srgbClr val="003399"/>
                </a:solidFill>
                <a:highlight>
                  <a:srgbClr val="FFFF00"/>
                </a:highlight>
              </a:rPr>
              <a:t>來</a:t>
            </a:r>
            <a:r>
              <a:rPr lang="zh-TW" altLang="en-US" b="1" dirty="0">
                <a:solidFill>
                  <a:srgbClr val="003399"/>
                </a:solidFill>
              </a:rPr>
              <a:t>從事較</a:t>
            </a:r>
            <a:r>
              <a:rPr lang="zh-TW" altLang="en-US" b="1" dirty="0">
                <a:solidFill>
                  <a:srgbClr val="003399"/>
                </a:solidFill>
                <a:highlight>
                  <a:srgbClr val="FFFF00"/>
                </a:highlight>
              </a:rPr>
              <a:t>大經濟規模</a:t>
            </a:r>
            <a:r>
              <a:rPr lang="zh-TW" altLang="en-US" b="1" dirty="0">
                <a:solidFill>
                  <a:srgbClr val="003399"/>
                </a:solidFill>
              </a:rPr>
              <a:t>的商業活動。而</a:t>
            </a:r>
            <a:r>
              <a:rPr lang="zh-TW" altLang="en-US" b="1" dirty="0">
                <a:solidFill>
                  <a:srgbClr val="003399"/>
                </a:solidFill>
                <a:highlight>
                  <a:srgbClr val="FFFF00"/>
                </a:highlight>
              </a:rPr>
              <a:t>電子商務</a:t>
            </a:r>
            <a:r>
              <a:rPr lang="zh-TW" altLang="en-US" b="1" dirty="0">
                <a:solidFill>
                  <a:srgbClr val="003399"/>
                </a:solidFill>
              </a:rPr>
              <a:t>是否可以蓬勃發展，進而掌控未來的經濟命脈，則完全依賴</a:t>
            </a:r>
            <a:r>
              <a:rPr lang="zh-TW" altLang="en-US" b="1" dirty="0">
                <a:solidFill>
                  <a:srgbClr val="003399"/>
                </a:solidFill>
                <a:highlight>
                  <a:srgbClr val="FFFF00"/>
                </a:highlight>
              </a:rPr>
              <a:t>資料安全</a:t>
            </a:r>
            <a:r>
              <a:rPr lang="zh-TW" altLang="en-US" b="1" dirty="0">
                <a:solidFill>
                  <a:srgbClr val="003399"/>
                </a:solidFill>
              </a:rPr>
              <a:t>，以及</a:t>
            </a:r>
            <a:r>
              <a:rPr lang="zh-TW" altLang="en-US" b="1" dirty="0">
                <a:solidFill>
                  <a:srgbClr val="003399"/>
                </a:solidFill>
                <a:highlight>
                  <a:srgbClr val="FFFF00"/>
                </a:highlight>
              </a:rPr>
              <a:t>安全架構之建立</a:t>
            </a:r>
            <a:r>
              <a:rPr lang="zh-TW" altLang="en-US" b="1" dirty="0">
                <a:solidFill>
                  <a:srgbClr val="003399"/>
                </a:solidFill>
              </a:rPr>
              <a:t>，</a:t>
            </a:r>
            <a:r>
              <a:rPr lang="zh-TW" altLang="en-US" dirty="0"/>
              <a:t> </a:t>
            </a:r>
            <a:r>
              <a:rPr lang="zh-TW" altLang="en-US" b="1" dirty="0">
                <a:solidFill>
                  <a:srgbClr val="003399"/>
                </a:solidFill>
              </a:rPr>
              <a:t>以讓使用者</a:t>
            </a:r>
            <a:r>
              <a:rPr lang="zh-TW" altLang="en-US" b="1" dirty="0">
                <a:solidFill>
                  <a:srgbClr val="003399"/>
                </a:solidFill>
                <a:highlight>
                  <a:srgbClr val="FFFF00"/>
                </a:highlight>
              </a:rPr>
              <a:t>建立信心</a:t>
            </a:r>
            <a:r>
              <a:rPr lang="en-US" altLang="zh-TW" b="1" dirty="0">
                <a:solidFill>
                  <a:srgbClr val="003399"/>
                </a:solidFill>
                <a:highlight>
                  <a:srgbClr val="FFFF00"/>
                </a:highlight>
              </a:rPr>
              <a:t>/</a:t>
            </a:r>
            <a:r>
              <a:rPr lang="zh-TW" altLang="en-US" b="1" dirty="0">
                <a:solidFill>
                  <a:srgbClr val="003399"/>
                </a:solidFill>
                <a:highlight>
                  <a:srgbClr val="FFFF00"/>
                </a:highlight>
              </a:rPr>
              <a:t>信任。</a:t>
            </a:r>
            <a:r>
              <a:rPr lang="zh-TW" altLang="en-US" dirty="0">
                <a:highlight>
                  <a:srgbClr val="FFFF00"/>
                </a:highlight>
              </a:rPr>
              <a:t>同時，隨著 </a:t>
            </a:r>
            <a:r>
              <a:rPr lang="en-US" altLang="zh-TW" dirty="0">
                <a:highlight>
                  <a:srgbClr val="FFFF00"/>
                </a:highlight>
              </a:rPr>
              <a:t>AI </a:t>
            </a:r>
            <a:r>
              <a:rPr lang="zh-TW" altLang="en-US" dirty="0">
                <a:highlight>
                  <a:srgbClr val="FFFF00"/>
                </a:highlight>
              </a:rPr>
              <a:t>技術日益廣泛應用，其潛在的濫用風險也日益受到關注，例如</a:t>
            </a:r>
            <a:r>
              <a:rPr lang="zh-TW" altLang="en-US" b="1" dirty="0">
                <a:highlight>
                  <a:srgbClr val="FFFF00"/>
                </a:highlight>
              </a:rPr>
              <a:t>深度偽造、隱私侵犯、自動化詐騙</a:t>
            </a:r>
            <a:r>
              <a:rPr lang="zh-TW" altLang="en-US" dirty="0">
                <a:highlight>
                  <a:srgbClr val="FFFF00"/>
                </a:highlight>
              </a:rPr>
              <a:t>與</a:t>
            </a:r>
            <a:r>
              <a:rPr lang="zh-TW" altLang="en-US" b="1" dirty="0">
                <a:highlight>
                  <a:srgbClr val="FFFF00"/>
                </a:highlight>
              </a:rPr>
              <a:t>演算法偏見</a:t>
            </a:r>
            <a:r>
              <a:rPr lang="zh-TW" altLang="en-US" dirty="0">
                <a:highlight>
                  <a:srgbClr val="FFFF00"/>
                </a:highlight>
              </a:rPr>
              <a:t>等問題，這些皆可能動搖電子商務的信任基礎與整體誠信</a:t>
            </a:r>
            <a:r>
              <a:rPr lang="zh-TW" altLang="en-US" b="1" dirty="0">
                <a:solidFill>
                  <a:srgbClr val="003399"/>
                </a:solidFill>
              </a:rPr>
              <a:t>。</a:t>
            </a:r>
            <a:endParaRPr lang="en-US" altLang="zh-TW" b="1" dirty="0">
              <a:solidFill>
                <a:srgbClr val="003399"/>
              </a:solidFill>
            </a:endParaRPr>
          </a:p>
          <a:p>
            <a:pPr>
              <a:defRPr/>
            </a:pPr>
            <a:r>
              <a:rPr lang="zh-TW" altLang="en-US" sz="2000" b="1" dirty="0">
                <a:solidFill>
                  <a:srgbClr val="003399"/>
                </a:solidFill>
              </a:rPr>
              <a:t>   </a:t>
            </a:r>
            <a:r>
              <a:rPr lang="en-US" altLang="zh-TW" b="1" dirty="0">
                <a:solidFill>
                  <a:srgbClr val="003399"/>
                </a:solidFill>
              </a:rPr>
              <a:t>e-commerce is a commercial application </a:t>
            </a:r>
            <a:r>
              <a:rPr lang="en-US" altLang="zh-TW" b="1" dirty="0">
                <a:solidFill>
                  <a:srgbClr val="003399"/>
                </a:solidFill>
                <a:highlight>
                  <a:srgbClr val="FFFF00"/>
                </a:highlight>
              </a:rPr>
              <a:t>built on the Internet, and its development is limitless; WWW and more emerging technologies such as big data,  QR code, AI, computer vision and other innovative application etc., </a:t>
            </a:r>
            <a:r>
              <a:rPr lang="en-US" altLang="zh-TW" b="1" dirty="0">
                <a:solidFill>
                  <a:srgbClr val="003399"/>
                </a:solidFill>
              </a:rPr>
              <a:t>make e-commerce a relatively low cost and closer to consumers. Engage in commercial activities on a larger economic scale. Whether e-commerce can thrive and control the future economic lifeline depends entirely on data security and the establishment of a security framework to allow users to build confidence/trust</a:t>
            </a:r>
            <a:r>
              <a:rPr lang="en-US" altLang="zh-TW" sz="2000" b="1" dirty="0">
                <a:solidFill>
                  <a:srgbClr val="003399"/>
                </a:solidFill>
              </a:rPr>
              <a:t>.</a:t>
            </a:r>
            <a:r>
              <a:rPr lang="en-US" altLang="zh-TW" sz="2000" dirty="0"/>
              <a:t> At the same time, the increasing adoption of AI also raises concerns </a:t>
            </a:r>
            <a:r>
              <a:rPr lang="en-US" altLang="zh-TW" sz="2000" dirty="0">
                <a:highlight>
                  <a:srgbClr val="FFFF00"/>
                </a:highlight>
              </a:rPr>
              <a:t>over potential misuse</a:t>
            </a:r>
            <a:r>
              <a:rPr lang="en-US" altLang="zh-TW" sz="2000" dirty="0"/>
              <a:t>—such as </a:t>
            </a:r>
            <a:r>
              <a:rPr lang="en-US" altLang="zh-TW" sz="2000" dirty="0">
                <a:highlight>
                  <a:srgbClr val="FFFF00"/>
                </a:highlight>
              </a:rPr>
              <a:t>deepfakes, privacy violations, </a:t>
            </a:r>
            <a:r>
              <a:rPr lang="en-US" altLang="zh-TW" sz="2000" b="1" dirty="0">
                <a:highlight>
                  <a:srgbClr val="FFFF00"/>
                </a:highlight>
              </a:rPr>
              <a:t>automated scams</a:t>
            </a:r>
            <a:r>
              <a:rPr lang="en-US" altLang="zh-TW" sz="2000" dirty="0">
                <a:highlight>
                  <a:srgbClr val="FFFF00"/>
                </a:highlight>
              </a:rPr>
              <a:t>, and algorithmic bias</a:t>
            </a:r>
            <a:r>
              <a:rPr lang="en-US" altLang="zh-TW" sz="2000" dirty="0"/>
              <a:t>—which could undermine </a:t>
            </a:r>
            <a:r>
              <a:rPr lang="en-US" altLang="zh-TW" sz="2000" dirty="0">
                <a:highlight>
                  <a:srgbClr val="FFFF00"/>
                </a:highlight>
              </a:rPr>
              <a:t>consumer trust </a:t>
            </a:r>
            <a:r>
              <a:rPr lang="en-US" altLang="zh-TW" sz="2000" dirty="0"/>
              <a:t>and the integrity of digital commerce."</a:t>
            </a:r>
            <a:endParaRPr lang="en-US" altLang="zh-TW" sz="2000" b="1" dirty="0">
              <a:solidFill>
                <a:srgbClr val="003399"/>
              </a:solidFill>
            </a:endParaRPr>
          </a:p>
          <a:p>
            <a:pPr>
              <a:defRPr/>
            </a:pPr>
            <a:r>
              <a:rPr lang="zh-TW" altLang="en-US" sz="2000" b="1" dirty="0">
                <a:solidFill>
                  <a:srgbClr val="003399"/>
                </a:solidFill>
              </a:rPr>
              <a:t>       </a:t>
            </a:r>
            <a:r>
              <a:rPr lang="zh-TW" altLang="en-US" b="1" dirty="0">
                <a:solidFill>
                  <a:srgbClr val="003399"/>
                </a:solidFill>
              </a:rPr>
              <a:t>本課程將以</a:t>
            </a:r>
            <a:r>
              <a:rPr lang="zh-TW" altLang="en-US" b="1" dirty="0">
                <a:solidFill>
                  <a:srgbClr val="003399"/>
                </a:solidFill>
                <a:highlight>
                  <a:srgbClr val="FFFF00"/>
                </a:highlight>
              </a:rPr>
              <a:t>電子商務相關議題</a:t>
            </a:r>
            <a:r>
              <a:rPr lang="zh-TW" altLang="en-US" b="1" dirty="0">
                <a:solidFill>
                  <a:srgbClr val="003399"/>
                </a:solidFill>
              </a:rPr>
              <a:t>為經，以</a:t>
            </a:r>
            <a:r>
              <a:rPr lang="zh-TW" altLang="en-US" b="1" dirty="0">
                <a:solidFill>
                  <a:srgbClr val="003399"/>
                </a:solidFill>
                <a:highlight>
                  <a:srgbClr val="FFFF00"/>
                </a:highlight>
              </a:rPr>
              <a:t>安全威脅、安全技術、數位憑證技術、安全交易技術及與電子商務相關之網路安全及系統安全知識、付款系統</a:t>
            </a:r>
            <a:r>
              <a:rPr lang="zh-TW" altLang="en-US" b="1" dirty="0">
                <a:solidFill>
                  <a:srgbClr val="003399"/>
                </a:solidFill>
              </a:rPr>
              <a:t>為緯，穿插引用實務個案，讓課堂進行更加有趣。</a:t>
            </a:r>
            <a:endParaRPr lang="en-US" altLang="zh-TW" b="1" dirty="0">
              <a:solidFill>
                <a:srgbClr val="003399"/>
              </a:solidFill>
            </a:endParaRPr>
          </a:p>
          <a:p>
            <a:pPr>
              <a:defRPr/>
            </a:pPr>
            <a:r>
              <a:rPr lang="en-US" altLang="zh-TW" sz="2000" b="1" dirty="0">
                <a:solidFill>
                  <a:srgbClr val="003399"/>
                </a:solidFill>
              </a:rPr>
              <a:t>   </a:t>
            </a:r>
            <a:r>
              <a:rPr lang="en-US" altLang="zh-TW" b="1" dirty="0">
                <a:solidFill>
                  <a:srgbClr val="003399"/>
                </a:solidFill>
              </a:rPr>
              <a:t>This course will be </a:t>
            </a:r>
            <a:r>
              <a:rPr lang="en-US" altLang="zh-TW" b="1" dirty="0">
                <a:solidFill>
                  <a:srgbClr val="003399"/>
                </a:solidFill>
                <a:highlight>
                  <a:srgbClr val="FFFF00"/>
                </a:highlight>
              </a:rPr>
              <a:t>based on issues related to e-commerce, with security threats, security technology, digital certificate technology, secure transaction technology, and network security and system security knowledge, payment system</a:t>
            </a:r>
            <a:r>
              <a:rPr lang="en-US" altLang="zh-TW" b="1" dirty="0">
                <a:solidFill>
                  <a:srgbClr val="003399"/>
                </a:solidFill>
              </a:rPr>
              <a:t> related to e-commerce as the weft, interspersed with references to practical cases, so that the classroom can be more interesting</a:t>
            </a:r>
            <a:r>
              <a:rPr lang="en-US" altLang="zh-TW" sz="2000" b="1" dirty="0">
                <a:solidFill>
                  <a:srgbClr val="003399"/>
                </a:solidFill>
              </a:rPr>
              <a:t>.</a:t>
            </a:r>
          </a:p>
          <a:p>
            <a:pPr>
              <a:defRPr/>
            </a:pPr>
            <a:r>
              <a:rPr lang="zh-TW" altLang="en-US" b="1" dirty="0">
                <a:solidFill>
                  <a:srgbClr val="003399"/>
                </a:solidFill>
              </a:rPr>
              <a:t>      首先</a:t>
            </a:r>
            <a:r>
              <a:rPr lang="zh-TW" altLang="en-US" b="1" dirty="0">
                <a:solidFill>
                  <a:srgbClr val="003399"/>
                </a:solidFill>
                <a:highlight>
                  <a:srgbClr val="FFFF00"/>
                </a:highlight>
              </a:rPr>
              <a:t>， 檢視大環境如何在變化 </a:t>
            </a:r>
            <a:r>
              <a:rPr lang="en-US" altLang="zh-TW" b="1" dirty="0">
                <a:solidFill>
                  <a:srgbClr val="003399"/>
                </a:solidFill>
                <a:highlight>
                  <a:srgbClr val="FFFF00"/>
                </a:highlight>
              </a:rPr>
              <a:t>…</a:t>
            </a:r>
            <a:r>
              <a:rPr lang="en-US" altLang="zh-TW" sz="1600" b="1" i="0" dirty="0">
                <a:solidFill>
                  <a:srgbClr val="003399"/>
                </a:solidFill>
                <a:effectLst/>
                <a:latin typeface="Microsoft YaHei" panose="020B0503020204020204" pitchFamily="34" charset="-122"/>
                <a:ea typeface="Microsoft YaHei" panose="020B0503020204020204" pitchFamily="34" charset="-122"/>
              </a:rPr>
              <a:t> Amazon</a:t>
            </a:r>
            <a:r>
              <a:rPr lang="zh-TW" altLang="en-US" sz="1600" b="1" i="0" dirty="0">
                <a:solidFill>
                  <a:srgbClr val="003399"/>
                </a:solidFill>
                <a:effectLst/>
                <a:highlight>
                  <a:srgbClr val="FFFF00"/>
                </a:highlight>
                <a:latin typeface="Microsoft YaHei" panose="020B0503020204020204" pitchFamily="34" charset="-122"/>
                <a:ea typeface="Microsoft YaHei" panose="020B0503020204020204" pitchFamily="34" charset="-122"/>
              </a:rPr>
              <a:t>首家無人商店</a:t>
            </a:r>
            <a:r>
              <a:rPr lang="zh-TW" altLang="en-US" sz="1600" b="1" dirty="0">
                <a:solidFill>
                  <a:srgbClr val="003399"/>
                </a:solidFill>
                <a:latin typeface="Microsoft YaHei" panose="020B0503020204020204" pitchFamily="34" charset="-122"/>
                <a:ea typeface="Microsoft YaHei" panose="020B0503020204020204" pitchFamily="34" charset="-122"/>
              </a:rPr>
              <a:t>以及</a:t>
            </a:r>
            <a:r>
              <a:rPr lang="zh-TW" altLang="en-US" sz="1600" b="1" dirty="0">
                <a:solidFill>
                  <a:srgbClr val="003399"/>
                </a:solidFill>
                <a:highlight>
                  <a:srgbClr val="FFFF00"/>
                </a:highlight>
                <a:latin typeface="Microsoft YaHei" panose="020B0503020204020204" pitchFamily="34" charset="-122"/>
                <a:ea typeface="Microsoft YaHei" panose="020B0503020204020204" pitchFamily="34" charset="-122"/>
              </a:rPr>
              <a:t>商業模式</a:t>
            </a:r>
            <a:r>
              <a:rPr lang="en-US" altLang="zh-TW" sz="1600" b="1" dirty="0">
                <a:solidFill>
                  <a:srgbClr val="003399"/>
                </a:solidFill>
                <a:latin typeface="Microsoft YaHei" panose="020B0503020204020204" pitchFamily="34" charset="-122"/>
                <a:ea typeface="Microsoft YaHei" panose="020B0503020204020204" pitchFamily="34" charset="-122"/>
              </a:rPr>
              <a:t>…</a:t>
            </a:r>
            <a:endParaRPr lang="zh-TW" altLang="en-US" sz="1600" b="1" dirty="0">
              <a:solidFill>
                <a:srgbClr val="003399"/>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92DCD-B96E-5936-FF41-2E5D22CD05C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DA99561-B480-1859-51B4-65EC067C4710}"/>
              </a:ext>
            </a:extLst>
          </p:cNvPr>
          <p:cNvSpPr>
            <a:spLocks noGrp="1"/>
          </p:cNvSpPr>
          <p:nvPr>
            <p:ph type="title"/>
          </p:nvPr>
        </p:nvSpPr>
        <p:spPr>
          <a:xfrm>
            <a:off x="514905" y="365126"/>
            <a:ext cx="11259809" cy="1079626"/>
          </a:xfrm>
        </p:spPr>
        <p:txBody>
          <a:bodyPr>
            <a:normAutofit/>
          </a:bodyPr>
          <a:lstStyle/>
          <a:p>
            <a:r>
              <a:rPr lang="zh-TW" altLang="en-US" sz="1800" b="1" i="0" dirty="0">
                <a:solidFill>
                  <a:srgbClr val="003399"/>
                </a:solidFill>
                <a:effectLst/>
                <a:latin typeface="Noto Sans TC"/>
              </a:rPr>
              <a:t>亞馬遜（</a:t>
            </a:r>
            <a:r>
              <a:rPr lang="en-US" altLang="zh-TW" sz="1800" b="1" i="0" dirty="0">
                <a:solidFill>
                  <a:srgbClr val="003399"/>
                </a:solidFill>
                <a:effectLst/>
                <a:latin typeface="Noto Sans TC"/>
              </a:rPr>
              <a:t>Amazon</a:t>
            </a:r>
            <a:r>
              <a:rPr lang="zh-TW" altLang="en-US" sz="1800" b="1" i="0" dirty="0">
                <a:solidFill>
                  <a:srgbClr val="003399"/>
                </a:solidFill>
                <a:effectLst/>
                <a:latin typeface="Noto Sans TC"/>
              </a:rPr>
              <a:t>）：精準推薦與無人零售</a:t>
            </a:r>
            <a:r>
              <a:rPr lang="zh-TW" altLang="en-US" sz="1800" b="0" i="0" dirty="0">
                <a:solidFill>
                  <a:srgbClr val="003399"/>
                </a:solidFill>
                <a:effectLst/>
                <a:latin typeface="Noto Sans TC"/>
              </a:rPr>
              <a:t> </a:t>
            </a:r>
            <a:br>
              <a:rPr lang="en-US" altLang="zh-TW" sz="1600" b="0" i="0" dirty="0">
                <a:solidFill>
                  <a:srgbClr val="003399"/>
                </a:solidFill>
                <a:effectLst/>
                <a:latin typeface="Noto Sans TC"/>
              </a:rPr>
            </a:br>
            <a:br>
              <a:rPr lang="zh-TW" altLang="en-US" sz="1600" dirty="0">
                <a:solidFill>
                  <a:srgbClr val="003399"/>
                </a:solidFill>
              </a:rPr>
            </a:br>
            <a:r>
              <a:rPr lang="zh-TW" altLang="en-US" sz="1600" dirty="0">
                <a:solidFill>
                  <a:srgbClr val="003399"/>
                </a:solidFill>
              </a:rPr>
              <a:t>       </a:t>
            </a:r>
            <a:r>
              <a:rPr lang="zh-TW" altLang="en-US" sz="1600" b="0" i="0" dirty="0">
                <a:solidFill>
                  <a:srgbClr val="003399"/>
                </a:solidFill>
                <a:effectLst/>
                <a:latin typeface="Noto Sans TC"/>
              </a:rPr>
              <a:t>亞馬遜透過</a:t>
            </a:r>
            <a:r>
              <a:rPr lang="en-US" altLang="zh-TW" sz="1600" b="0" i="0" dirty="0">
                <a:solidFill>
                  <a:srgbClr val="003399"/>
                </a:solidFill>
                <a:effectLst/>
                <a:highlight>
                  <a:srgbClr val="FFFF00"/>
                </a:highlight>
                <a:latin typeface="Noto Sans TC"/>
              </a:rPr>
              <a:t>AI</a:t>
            </a:r>
            <a:r>
              <a:rPr lang="zh-TW" altLang="en-US" sz="1600" b="0" i="0" dirty="0">
                <a:solidFill>
                  <a:srgbClr val="003399"/>
                </a:solidFill>
                <a:effectLst/>
                <a:highlight>
                  <a:srgbClr val="FFFF00"/>
                </a:highlight>
                <a:latin typeface="Noto Sans TC"/>
              </a:rPr>
              <a:t>推薦系統分析消費者行為</a:t>
            </a:r>
            <a:r>
              <a:rPr lang="zh-TW" altLang="en-US" sz="1600" b="0" i="0" dirty="0">
                <a:solidFill>
                  <a:srgbClr val="003399"/>
                </a:solidFill>
                <a:effectLst/>
                <a:latin typeface="Noto Sans TC"/>
              </a:rPr>
              <a:t>，據麥肯錫估計，</a:t>
            </a:r>
            <a:r>
              <a:rPr lang="zh-TW" altLang="en-US" sz="1600" b="0" i="0" dirty="0">
                <a:solidFill>
                  <a:srgbClr val="003399"/>
                </a:solidFill>
                <a:effectLst/>
                <a:highlight>
                  <a:srgbClr val="FFFF00"/>
                </a:highlight>
                <a:latin typeface="Noto Sans TC"/>
              </a:rPr>
              <a:t>約</a:t>
            </a:r>
            <a:r>
              <a:rPr lang="en-US" altLang="zh-TW" sz="1600" b="0" i="0" dirty="0">
                <a:solidFill>
                  <a:srgbClr val="003399"/>
                </a:solidFill>
                <a:effectLst/>
                <a:highlight>
                  <a:srgbClr val="FFFF00"/>
                </a:highlight>
                <a:latin typeface="Noto Sans TC"/>
              </a:rPr>
              <a:t>35%</a:t>
            </a:r>
            <a:r>
              <a:rPr lang="zh-TW" altLang="en-US" sz="1600" b="0" i="0" dirty="0">
                <a:solidFill>
                  <a:srgbClr val="003399"/>
                </a:solidFill>
                <a:effectLst/>
                <a:highlight>
                  <a:srgbClr val="FFFF00"/>
                </a:highlight>
                <a:latin typeface="Noto Sans TC"/>
              </a:rPr>
              <a:t>的銷售額來自此技術</a:t>
            </a:r>
            <a:r>
              <a:rPr lang="zh-TW" altLang="en-US" sz="1600" b="0" i="0" dirty="0">
                <a:solidFill>
                  <a:srgbClr val="003399"/>
                </a:solidFill>
                <a:effectLst/>
                <a:latin typeface="Noto Sans TC"/>
              </a:rPr>
              <a:t>。同時，</a:t>
            </a:r>
            <a:r>
              <a:rPr lang="en-US" altLang="zh-TW" sz="1600" b="0" i="0" dirty="0">
                <a:solidFill>
                  <a:srgbClr val="003399"/>
                </a:solidFill>
                <a:effectLst/>
                <a:latin typeface="Noto Sans TC"/>
              </a:rPr>
              <a:t>Amazon Go</a:t>
            </a:r>
            <a:r>
              <a:rPr lang="zh-TW" altLang="en-US" sz="1600" b="0" i="0" dirty="0">
                <a:solidFill>
                  <a:srgbClr val="003399"/>
                </a:solidFill>
                <a:effectLst/>
                <a:latin typeface="Noto Sans TC"/>
              </a:rPr>
              <a:t>無人商店</a:t>
            </a:r>
            <a:r>
              <a:rPr lang="zh-TW" altLang="en-US" sz="1600" b="0" i="0" dirty="0">
                <a:solidFill>
                  <a:srgbClr val="003399"/>
                </a:solidFill>
                <a:effectLst/>
                <a:highlight>
                  <a:srgbClr val="FFFF00"/>
                </a:highlight>
                <a:latin typeface="Noto Sans TC"/>
              </a:rPr>
              <a:t>運用</a:t>
            </a:r>
            <a:r>
              <a:rPr lang="en-US" altLang="zh-TW" sz="1600" b="0" i="0" dirty="0">
                <a:solidFill>
                  <a:srgbClr val="003399"/>
                </a:solidFill>
                <a:effectLst/>
                <a:highlight>
                  <a:srgbClr val="FFFF00"/>
                </a:highlight>
                <a:latin typeface="Noto Sans TC"/>
              </a:rPr>
              <a:t>AI</a:t>
            </a:r>
            <a:r>
              <a:rPr lang="zh-TW" altLang="en-US" sz="1600" b="0" i="0" dirty="0">
                <a:solidFill>
                  <a:srgbClr val="003399"/>
                </a:solidFill>
                <a:effectLst/>
                <a:highlight>
                  <a:srgbClr val="FFFF00"/>
                </a:highlight>
                <a:latin typeface="Noto Sans TC"/>
              </a:rPr>
              <a:t>電腦視覺與感測技術，實現「拿了就走」的創新購物體驗</a:t>
            </a:r>
            <a:r>
              <a:rPr lang="zh-TW" altLang="en-US" sz="1600" b="0" i="0" dirty="0">
                <a:solidFill>
                  <a:srgbClr val="003399"/>
                </a:solidFill>
                <a:effectLst/>
                <a:latin typeface="Noto Sans TC"/>
              </a:rPr>
              <a:t>，重新定義實體零售的服務模式。</a:t>
            </a:r>
            <a:endParaRPr lang="zh-TW" altLang="en-US" sz="4000" dirty="0">
              <a:solidFill>
                <a:srgbClr val="003399"/>
              </a:solidFill>
            </a:endParaRPr>
          </a:p>
        </p:txBody>
      </p:sp>
      <p:pic>
        <p:nvPicPr>
          <p:cNvPr id="3" name="圖片 2">
            <a:extLst>
              <a:ext uri="{FF2B5EF4-FFF2-40B4-BE49-F238E27FC236}">
                <a16:creationId xmlns:a16="http://schemas.microsoft.com/office/drawing/2014/main" id="{3149240D-7D58-275F-8871-41E55B49EE88}"/>
              </a:ext>
            </a:extLst>
          </p:cNvPr>
          <p:cNvPicPr>
            <a:picLocks noChangeAspect="1"/>
          </p:cNvPicPr>
          <p:nvPr/>
        </p:nvPicPr>
        <p:blipFill>
          <a:blip r:embed="rId3"/>
          <a:srcRect l="22168" t="33039" r="40531" b="20590"/>
          <a:stretch/>
        </p:blipFill>
        <p:spPr>
          <a:xfrm>
            <a:off x="1494845" y="2042674"/>
            <a:ext cx="4951675" cy="3462648"/>
          </a:xfrm>
          <a:prstGeom prst="rect">
            <a:avLst/>
          </a:prstGeom>
        </p:spPr>
      </p:pic>
      <p:sp>
        <p:nvSpPr>
          <p:cNvPr id="6" name="文字方塊 5">
            <a:extLst>
              <a:ext uri="{FF2B5EF4-FFF2-40B4-BE49-F238E27FC236}">
                <a16:creationId xmlns:a16="http://schemas.microsoft.com/office/drawing/2014/main" id="{D877E9B7-A326-BD8B-8412-9F0A62735E8E}"/>
              </a:ext>
            </a:extLst>
          </p:cNvPr>
          <p:cNvSpPr txBox="1"/>
          <p:nvPr/>
        </p:nvSpPr>
        <p:spPr>
          <a:xfrm>
            <a:off x="783335" y="5733912"/>
            <a:ext cx="10116872" cy="369332"/>
          </a:xfrm>
          <a:prstGeom prst="rect">
            <a:avLst/>
          </a:prstGeom>
          <a:noFill/>
        </p:spPr>
        <p:txBody>
          <a:bodyPr wrap="none" rtlCol="0">
            <a:spAutoFit/>
          </a:bodyPr>
          <a:lstStyle/>
          <a:p>
            <a:r>
              <a:rPr lang="en-US" altLang="zh-TW" b="0" i="0" dirty="0">
                <a:solidFill>
                  <a:srgbClr val="003399"/>
                </a:solidFill>
                <a:effectLst/>
                <a:latin typeface="Noto Sans TC"/>
              </a:rPr>
              <a:t>Amazon Go</a:t>
            </a:r>
            <a:r>
              <a:rPr lang="zh-TW" altLang="en-US" b="0" i="0" dirty="0">
                <a:solidFill>
                  <a:srgbClr val="003399"/>
                </a:solidFill>
                <a:effectLst/>
                <a:highlight>
                  <a:srgbClr val="FFFF00"/>
                </a:highlight>
                <a:latin typeface="Noto Sans TC"/>
              </a:rPr>
              <a:t>無人商店運用</a:t>
            </a:r>
            <a:r>
              <a:rPr lang="en-US" altLang="zh-TW" b="0" i="0" dirty="0">
                <a:solidFill>
                  <a:srgbClr val="003399"/>
                </a:solidFill>
                <a:effectLst/>
                <a:highlight>
                  <a:srgbClr val="FFFF00"/>
                </a:highlight>
                <a:latin typeface="Noto Sans TC"/>
              </a:rPr>
              <a:t>AI</a:t>
            </a:r>
            <a:r>
              <a:rPr lang="zh-TW" altLang="en-US" b="0" i="0" dirty="0">
                <a:solidFill>
                  <a:srgbClr val="003399"/>
                </a:solidFill>
                <a:effectLst/>
                <a:highlight>
                  <a:srgbClr val="FFFF00"/>
                </a:highlight>
                <a:latin typeface="Noto Sans TC"/>
              </a:rPr>
              <a:t>電腦視覺與感測技術</a:t>
            </a:r>
            <a:r>
              <a:rPr lang="zh-TW" altLang="en-US" b="0" i="0" dirty="0">
                <a:solidFill>
                  <a:srgbClr val="003399"/>
                </a:solidFill>
                <a:effectLst/>
                <a:latin typeface="Noto Sans TC"/>
              </a:rPr>
              <a:t>，實現「拿了就走」的創新購物體驗。</a:t>
            </a:r>
            <a:r>
              <a:rPr lang="en-US" altLang="zh-TW" b="0" i="0" dirty="0" err="1">
                <a:solidFill>
                  <a:srgbClr val="003399"/>
                </a:solidFill>
                <a:effectLst/>
                <a:latin typeface="Noto Sans TC"/>
              </a:rPr>
              <a:t>wikimedia</a:t>
            </a:r>
            <a:endParaRPr lang="zh-TW" altLang="en-US" dirty="0">
              <a:solidFill>
                <a:srgbClr val="003399"/>
              </a:solidFill>
            </a:endParaRPr>
          </a:p>
        </p:txBody>
      </p:sp>
    </p:spTree>
    <p:extLst>
      <p:ext uri="{BB962C8B-B14F-4D97-AF65-F5344CB8AC3E}">
        <p14:creationId xmlns:p14="http://schemas.microsoft.com/office/powerpoint/2010/main" val="5185911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5">
            <a:extLst>
              <a:ext uri="{FF2B5EF4-FFF2-40B4-BE49-F238E27FC236}">
                <a16:creationId xmlns:a16="http://schemas.microsoft.com/office/drawing/2014/main" id="{CE9ED0D0-797F-1623-BF8E-72F81D1C5612}"/>
              </a:ext>
            </a:extLst>
          </p:cNvPr>
          <p:cNvSpPr>
            <a:spLocks noGrp="1" noChangeArrowheads="1"/>
          </p:cNvSpPr>
          <p:nvPr>
            <p:ph type="body" idx="1"/>
          </p:nvPr>
        </p:nvSpPr>
        <p:spPr>
          <a:xfrm>
            <a:off x="518976" y="3703428"/>
            <a:ext cx="11171000" cy="2330510"/>
          </a:xfrm>
        </p:spPr>
        <p:txBody>
          <a:bodyPr/>
          <a:lstStyle/>
          <a:p>
            <a:pPr marL="0" lvl="2" indent="0">
              <a:buNone/>
              <a:defRPr/>
            </a:pPr>
            <a:r>
              <a:rPr lang="zh-TW" altLang="en-US" sz="1800" dirty="0">
                <a:solidFill>
                  <a:srgbClr val="003399"/>
                </a:solidFill>
                <a:ea typeface="新細明體" panose="02020500000000000000" pitchFamily="18" charset="-120"/>
              </a:rPr>
              <a:t>（</a:t>
            </a:r>
            <a:r>
              <a:rPr lang="zh-TW" altLang="en-US" sz="1800" b="1" dirty="0">
                <a:solidFill>
                  <a:srgbClr val="003399"/>
                </a:solidFill>
                <a:ea typeface="新細明體" panose="02020500000000000000" pitchFamily="18" charset="-120"/>
              </a:rPr>
              <a:t>一）非實名制度 </a:t>
            </a:r>
            <a:r>
              <a:rPr lang="en-US" altLang="zh-TW" sz="1800" b="1" dirty="0">
                <a:solidFill>
                  <a:srgbClr val="003399"/>
                </a:solidFill>
                <a:ea typeface="新細明體" panose="02020500000000000000" pitchFamily="18" charset="-120"/>
              </a:rPr>
              <a:t>(Non-Real-name system)</a:t>
            </a:r>
          </a:p>
          <a:p>
            <a:pPr marL="0" lvl="2" indent="0">
              <a:buNone/>
              <a:defRPr/>
            </a:pPr>
            <a:endParaRPr lang="en-US" altLang="zh-TW" sz="1800" b="1" dirty="0">
              <a:solidFill>
                <a:srgbClr val="003399"/>
              </a:solidFill>
              <a:ea typeface="新細明體" panose="02020500000000000000" pitchFamily="18" charset="-120"/>
            </a:endParaRPr>
          </a:p>
          <a:p>
            <a:pPr marL="0" lvl="2" indent="0">
              <a:buNone/>
              <a:defRPr/>
            </a:pPr>
            <a:r>
              <a:rPr lang="zh-TW" altLang="en-US" sz="18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通常採用</a:t>
            </a:r>
            <a:r>
              <a:rPr lang="zh-TW" altLang="en-US" sz="1600" b="1" dirty="0">
                <a:solidFill>
                  <a:srgbClr val="003399"/>
                </a:solidFill>
                <a:highlight>
                  <a:srgbClr val="FFFF00"/>
                </a:highlight>
                <a:ea typeface="新細明體" panose="02020500000000000000" pitchFamily="18" charset="-120"/>
              </a:rPr>
              <a:t>非實名制度</a:t>
            </a:r>
            <a:r>
              <a:rPr lang="zh-TW" altLang="en-US" sz="1600" b="1" dirty="0">
                <a:solidFill>
                  <a:srgbClr val="003399"/>
                </a:solidFill>
                <a:ea typeface="新細明體" panose="02020500000000000000" pitchFamily="18" charset="-120"/>
              </a:rPr>
              <a:t>的區塊鏈，又稱為「</a:t>
            </a:r>
            <a:r>
              <a:rPr lang="zh-TW" altLang="en-US" sz="1600" b="1" dirty="0">
                <a:solidFill>
                  <a:srgbClr val="003399"/>
                </a:solidFill>
                <a:highlight>
                  <a:srgbClr val="FFFF00"/>
                </a:highlight>
                <a:ea typeface="新細明體" panose="02020500000000000000" pitchFamily="18" charset="-120"/>
              </a:rPr>
              <a:t>公有鏈」</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Public Blockchain</a:t>
            </a:r>
            <a:r>
              <a:rPr lang="zh-TW" altLang="en-US" sz="1600" b="1" dirty="0">
                <a:solidFill>
                  <a:srgbClr val="003399"/>
                </a:solidFill>
                <a:ea typeface="新細明體" panose="02020500000000000000" pitchFamily="18" charset="-120"/>
              </a:rPr>
              <a:t>）、或稱「</a:t>
            </a:r>
            <a:r>
              <a:rPr lang="zh-TW" altLang="en-US" sz="1600" b="1" dirty="0">
                <a:solidFill>
                  <a:srgbClr val="003399"/>
                </a:solidFill>
                <a:highlight>
                  <a:srgbClr val="FFFF00"/>
                </a:highlight>
                <a:ea typeface="新細明體" panose="02020500000000000000" pitchFamily="18" charset="-120"/>
              </a:rPr>
              <a:t>非許可制區塊鏈</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Permission</a:t>
            </a:r>
            <a:r>
              <a:rPr lang="en-US" altLang="zh-TW" sz="1600" b="1" dirty="0">
                <a:solidFill>
                  <a:srgbClr val="003399"/>
                </a:solidFill>
                <a:highlight>
                  <a:srgbClr val="FFFF00"/>
                </a:highlight>
                <a:ea typeface="新細明體" panose="02020500000000000000" pitchFamily="18" charset="-120"/>
              </a:rPr>
              <a:t>less</a:t>
            </a:r>
            <a:r>
              <a:rPr lang="en-US" altLang="zh-TW" sz="1600" b="1" dirty="0">
                <a:solidFill>
                  <a:srgbClr val="003399"/>
                </a:solidFill>
                <a:ea typeface="新細明體" panose="02020500000000000000" pitchFamily="18" charset="-120"/>
              </a:rPr>
              <a:t> Blockchain</a:t>
            </a:r>
            <a:r>
              <a:rPr lang="zh-TW" altLang="en-US" sz="1600" b="1" dirty="0">
                <a:solidFill>
                  <a:srgbClr val="003399"/>
                </a:solidFill>
                <a:ea typeface="新細明體" panose="02020500000000000000" pitchFamily="18" charset="-120"/>
              </a:rPr>
              <a:t>），是指網路系統採取</a:t>
            </a:r>
            <a:r>
              <a:rPr lang="zh-TW" altLang="en-US" sz="1600" b="1" dirty="0">
                <a:solidFill>
                  <a:srgbClr val="003399"/>
                </a:solidFill>
                <a:highlight>
                  <a:srgbClr val="FFFF00"/>
                </a:highlight>
                <a:ea typeface="新細明體" panose="02020500000000000000" pitchFamily="18" charset="-120"/>
              </a:rPr>
              <a:t>開放架構</a:t>
            </a:r>
            <a:r>
              <a:rPr lang="zh-TW" altLang="en-US" sz="1600" b="1" dirty="0">
                <a:solidFill>
                  <a:srgbClr val="003399"/>
                </a:solidFill>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並無中心管控機構，</a:t>
            </a:r>
            <a:r>
              <a:rPr lang="zh-TW" altLang="en-US" sz="1600" b="1" dirty="0">
                <a:solidFill>
                  <a:srgbClr val="003399"/>
                </a:solidFill>
                <a:ea typeface="新細明體" panose="02020500000000000000" pitchFamily="18" charset="-120"/>
              </a:rPr>
              <a:t>任何</a:t>
            </a:r>
            <a:r>
              <a:rPr lang="zh-TW" altLang="en-US" sz="1600" b="1" dirty="0">
                <a:solidFill>
                  <a:srgbClr val="003399"/>
                </a:solidFill>
                <a:highlight>
                  <a:srgbClr val="FFFF00"/>
                </a:highlight>
                <a:ea typeface="新細明體" panose="02020500000000000000" pitchFamily="18" charset="-120"/>
              </a:rPr>
              <a:t>網戶</a:t>
            </a:r>
            <a:r>
              <a:rPr lang="zh-TW" altLang="en-US" sz="1600" b="1" dirty="0">
                <a:solidFill>
                  <a:srgbClr val="003399"/>
                </a:solidFill>
                <a:ea typeface="新細明體" panose="02020500000000000000" pitchFamily="18" charset="-120"/>
              </a:rPr>
              <a:t>皆可</a:t>
            </a:r>
            <a:r>
              <a:rPr lang="zh-TW" altLang="en-US" sz="1600" b="1" dirty="0">
                <a:solidFill>
                  <a:srgbClr val="003399"/>
                </a:solidFill>
                <a:highlight>
                  <a:srgbClr val="FFFF00"/>
                </a:highlight>
                <a:ea typeface="新細明體" panose="02020500000000000000" pitchFamily="18" charset="-120"/>
              </a:rPr>
              <a:t>自由的加入</a:t>
            </a:r>
            <a:r>
              <a:rPr lang="zh-TW" altLang="en-US" sz="1600" b="1" dirty="0">
                <a:solidFill>
                  <a:srgbClr val="003399"/>
                </a:solidFill>
                <a:ea typeface="新細明體" panose="02020500000000000000" pitchFamily="18" charset="-120"/>
              </a:rPr>
              <a:t>網絡運作，無須通過任何</a:t>
            </a:r>
            <a:r>
              <a:rPr lang="zh-TW" altLang="en-US" sz="1600" b="1" dirty="0">
                <a:solidFill>
                  <a:srgbClr val="003399"/>
                </a:solidFill>
                <a:highlight>
                  <a:srgbClr val="FFFF00"/>
                </a:highlight>
                <a:ea typeface="新細明體" panose="02020500000000000000" pitchFamily="18" charset="-120"/>
              </a:rPr>
              <a:t>審查程序</a:t>
            </a:r>
            <a:r>
              <a:rPr lang="zh-TW" altLang="en-US" sz="1600" b="1" dirty="0">
                <a:solidFill>
                  <a:srgbClr val="003399"/>
                </a:solidFill>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即可用以匿名方式</a:t>
            </a:r>
            <a:r>
              <a:rPr lang="zh-TW" altLang="en-US" sz="1600" b="1" dirty="0">
                <a:solidFill>
                  <a:srgbClr val="003399"/>
                </a:solidFill>
                <a:ea typeface="新細明體" panose="02020500000000000000" pitchFamily="18" charset="-120"/>
              </a:rPr>
              <a:t>，參加</a:t>
            </a:r>
            <a:r>
              <a:rPr lang="zh-TW" altLang="en-US" sz="1600" b="1" dirty="0">
                <a:solidFill>
                  <a:srgbClr val="003399"/>
                </a:solidFill>
                <a:highlight>
                  <a:srgbClr val="FFFF00"/>
                </a:highlight>
                <a:ea typeface="新細明體" panose="02020500000000000000" pitchFamily="18" charset="-120"/>
              </a:rPr>
              <a:t>網路內的各式交易與聯繫</a:t>
            </a:r>
            <a:r>
              <a:rPr lang="zh-TW" altLang="en-US" sz="1600" b="1" dirty="0">
                <a:solidFill>
                  <a:srgbClr val="003399"/>
                </a:solidFill>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亦不受任何現有法令制度與規範的限制</a:t>
            </a:r>
            <a:r>
              <a:rPr lang="zh-TW" altLang="en-US" sz="1600" b="1" dirty="0">
                <a:solidFill>
                  <a:srgbClr val="003399"/>
                </a:solidFill>
                <a:ea typeface="新細明體" panose="02020500000000000000" pitchFamily="18" charset="-120"/>
              </a:rPr>
              <a:t>。其制度主要應用在系統內，所內生所創造出來的</a:t>
            </a:r>
            <a:r>
              <a:rPr lang="zh-TW" altLang="en-US" sz="1600" b="1" dirty="0">
                <a:solidFill>
                  <a:srgbClr val="003399"/>
                </a:solidFill>
                <a:highlight>
                  <a:srgbClr val="FFFF00"/>
                </a:highlight>
                <a:ea typeface="新細明體" panose="02020500000000000000" pitchFamily="18" charset="-120"/>
              </a:rPr>
              <a:t>虛擬貨幣</a:t>
            </a:r>
            <a:r>
              <a:rPr lang="zh-TW" altLang="en-US" sz="1600" b="1" dirty="0">
                <a:solidFill>
                  <a:srgbClr val="003399"/>
                </a:solidFill>
                <a:ea typeface="新細明體" panose="02020500000000000000" pitchFamily="18" charset="-120"/>
              </a:rPr>
              <a:t>，例如：比特幣的生成。</a:t>
            </a:r>
            <a:endParaRPr lang="en-US" altLang="zh-TW" dirty="0">
              <a:ea typeface="新細明體" panose="02020500000000000000" pitchFamily="18" charset="-120"/>
            </a:endParaRPr>
          </a:p>
        </p:txBody>
      </p:sp>
      <p:sp>
        <p:nvSpPr>
          <p:cNvPr id="4" name="Rectangle 2">
            <a:extLst>
              <a:ext uri="{FF2B5EF4-FFF2-40B4-BE49-F238E27FC236}">
                <a16:creationId xmlns:a16="http://schemas.microsoft.com/office/drawing/2014/main" id="{D90875FE-4BBB-9F15-EC6B-0FCD5D6EA92D}"/>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6868" name="文字方塊 1">
            <a:extLst>
              <a:ext uri="{FF2B5EF4-FFF2-40B4-BE49-F238E27FC236}">
                <a16:creationId xmlns:a16="http://schemas.microsoft.com/office/drawing/2014/main" id="{CD7F0581-9F89-615F-A019-F2297429AA05}"/>
              </a:ext>
            </a:extLst>
          </p:cNvPr>
          <p:cNvSpPr txBox="1">
            <a:spLocks noChangeArrowheads="1"/>
          </p:cNvSpPr>
          <p:nvPr/>
        </p:nvSpPr>
        <p:spPr bwMode="auto">
          <a:xfrm>
            <a:off x="1664208" y="-30789"/>
            <a:ext cx="8953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Georgia" panose="02040502050405020303" pitchFamily="18" charset="0"/>
                <a:ea typeface="新細明體" panose="02020500000000000000" pitchFamily="18" charset="-120"/>
              </a:rPr>
              <a:t>Web 3.0</a:t>
            </a: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區塊鏈技術的制度類型</a:t>
            </a:r>
            <a:endParaRPr lang="zh-TW" altLang="en-US" b="1" dirty="0">
              <a:solidFill>
                <a:schemeClr val="bg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2B08A2C7-EE17-4058-230F-D3170F87109D}"/>
              </a:ext>
            </a:extLst>
          </p:cNvPr>
          <p:cNvSpPr txBox="1"/>
          <p:nvPr/>
        </p:nvSpPr>
        <p:spPr>
          <a:xfrm>
            <a:off x="396239" y="1037878"/>
            <a:ext cx="11462386" cy="2154436"/>
          </a:xfrm>
          <a:prstGeom prst="rect">
            <a:avLst/>
          </a:prstGeom>
          <a:noFill/>
        </p:spPr>
        <p:txBody>
          <a:bodyPr wrap="square">
            <a:spAutoFit/>
          </a:bodyPr>
          <a:lstStyle/>
          <a:p>
            <a:pPr>
              <a:defRPr/>
            </a:pPr>
            <a:r>
              <a:rPr lang="zh-TW" altLang="en-US" sz="1600" b="1" dirty="0">
                <a:solidFill>
                  <a:srgbClr val="333399"/>
                </a:solidFill>
                <a:ea typeface="新細明體" panose="02020500000000000000" pitchFamily="18" charset="-120"/>
              </a:rPr>
              <a:t>        </a:t>
            </a:r>
            <a:r>
              <a:rPr lang="en-US" altLang="zh-TW" sz="1600" b="1" dirty="0">
                <a:solidFill>
                  <a:srgbClr val="7030A0"/>
                </a:solidFill>
                <a:highlight>
                  <a:srgbClr val="FFFF00"/>
                </a:highlight>
              </a:rPr>
              <a:t>Web 3.0 </a:t>
            </a:r>
            <a:r>
              <a:rPr lang="zh-TW" altLang="en-US" sz="1600" b="1" dirty="0">
                <a:solidFill>
                  <a:srgbClr val="7030A0"/>
                </a:solidFill>
                <a:highlight>
                  <a:srgbClr val="FFFF00"/>
                </a:highlight>
              </a:rPr>
              <a:t>提供的技術（如區塊鏈、去中心化身份、分散式儲存）為 </a:t>
            </a:r>
            <a:r>
              <a:rPr lang="en-US" altLang="zh-TW" sz="1600" b="1" dirty="0">
                <a:solidFill>
                  <a:srgbClr val="7030A0"/>
                </a:solidFill>
                <a:highlight>
                  <a:srgbClr val="FFFF00"/>
                </a:highlight>
              </a:rPr>
              <a:t>EC 3.0 </a:t>
            </a:r>
            <a:r>
              <a:rPr lang="zh-TW" altLang="en-US" sz="1600" b="1" dirty="0">
                <a:solidFill>
                  <a:srgbClr val="7030A0"/>
                </a:solidFill>
                <a:highlight>
                  <a:srgbClr val="FFFF00"/>
                </a:highlight>
              </a:rPr>
              <a:t>提供基礎，使得電子商務不再依賴傳統平台。</a:t>
            </a:r>
            <a:endParaRPr lang="en-US" altLang="zh-TW" sz="1600" b="1" dirty="0">
              <a:solidFill>
                <a:srgbClr val="7030A0"/>
              </a:solidFill>
              <a:highlight>
                <a:srgbClr val="FFFF00"/>
              </a:highlight>
              <a:ea typeface="新細明體" panose="02020500000000000000" pitchFamily="18" charset="-120"/>
            </a:endParaRPr>
          </a:p>
          <a:p>
            <a:pPr>
              <a:defRPr/>
            </a:pPr>
            <a:endParaRPr lang="en-US" altLang="zh-TW" b="1" dirty="0">
              <a:solidFill>
                <a:srgbClr val="333399"/>
              </a:solidFill>
              <a:ea typeface="新細明體" panose="02020500000000000000" pitchFamily="18" charset="-120"/>
            </a:endParaRPr>
          </a:p>
          <a:p>
            <a:pPr>
              <a:defRPr/>
            </a:pPr>
            <a:r>
              <a:rPr lang="zh-TW" altLang="en-US" sz="1600" dirty="0"/>
              <a:t>        </a:t>
            </a:r>
            <a:r>
              <a:rPr lang="en-US" altLang="zh-TW" sz="1600" dirty="0"/>
              <a:t>2009</a:t>
            </a:r>
            <a:r>
              <a:rPr lang="zh-TW" altLang="en-US" sz="1600" dirty="0"/>
              <a:t>年，自稱</a:t>
            </a:r>
            <a:r>
              <a:rPr lang="zh-TW" altLang="en-US" sz="1600" b="1" dirty="0">
                <a:highlight>
                  <a:srgbClr val="FFFF00"/>
                </a:highlight>
              </a:rPr>
              <a:t>中本聰</a:t>
            </a:r>
            <a:r>
              <a:rPr lang="zh-TW" altLang="en-US" sz="1600" dirty="0">
                <a:highlight>
                  <a:srgbClr val="FFFF00"/>
                </a:highlight>
              </a:rPr>
              <a:t>的日本人</a:t>
            </a:r>
            <a:r>
              <a:rPr lang="zh-TW" altLang="en-US" sz="1600" dirty="0"/>
              <a:t>按鈕釋出</a:t>
            </a:r>
            <a:r>
              <a:rPr lang="zh-TW" altLang="en-US" sz="1600" dirty="0">
                <a:highlight>
                  <a:srgbClr val="FFFF00"/>
                </a:highlight>
              </a:rPr>
              <a:t>第一批的</a:t>
            </a:r>
            <a:r>
              <a:rPr lang="en-US" altLang="zh-TW" sz="1600" dirty="0">
                <a:highlight>
                  <a:srgbClr val="FFFF00"/>
                </a:highlight>
              </a:rPr>
              <a:t>50</a:t>
            </a:r>
            <a:r>
              <a:rPr lang="zh-TW" altLang="en-US" sz="1600" dirty="0">
                <a:highlight>
                  <a:srgbClr val="FFFF00"/>
                </a:highlight>
              </a:rPr>
              <a:t>枚比特幣，提出「區塊鏈」的概念</a:t>
            </a:r>
            <a:r>
              <a:rPr lang="zh-TW" altLang="en-US" sz="1600" dirty="0"/>
              <a:t>，</a:t>
            </a:r>
            <a:r>
              <a:rPr lang="zh-TW" altLang="en-US" sz="1600" dirty="0">
                <a:highlight>
                  <a:srgbClr val="FFFF00"/>
                </a:highlight>
              </a:rPr>
              <a:t>被</a:t>
            </a:r>
            <a:r>
              <a:rPr lang="en-US" altLang="zh-TW" sz="1600" dirty="0">
                <a:highlight>
                  <a:srgbClr val="FFFF00"/>
                </a:highlight>
              </a:rPr>
              <a:t>《</a:t>
            </a:r>
            <a:r>
              <a:rPr lang="zh-TW" altLang="en-US" sz="1600" dirty="0">
                <a:highlight>
                  <a:srgbClr val="FFFF00"/>
                </a:highlight>
              </a:rPr>
              <a:t>經濟學人</a:t>
            </a:r>
            <a:r>
              <a:rPr lang="en-US" altLang="zh-TW" sz="1600" dirty="0">
                <a:highlight>
                  <a:srgbClr val="FFFF00"/>
                </a:highlight>
              </a:rPr>
              <a:t>》</a:t>
            </a:r>
            <a:r>
              <a:rPr lang="zh-TW" altLang="en-US" sz="1600" dirty="0">
                <a:highlight>
                  <a:srgbClr val="FFFF00"/>
                </a:highlight>
              </a:rPr>
              <a:t>譽為是「建立信任的機器」</a:t>
            </a:r>
            <a:r>
              <a:rPr lang="zh-TW" altLang="en-US" sz="1600" dirty="0"/>
              <a:t>。</a:t>
            </a:r>
            <a:endParaRPr lang="en-US" altLang="zh-TW" sz="1600" dirty="0"/>
          </a:p>
          <a:p>
            <a:pPr>
              <a:defRPr/>
            </a:pPr>
            <a:endParaRPr lang="en-US" altLang="zh-TW" dirty="0">
              <a:solidFill>
                <a:srgbClr val="333399"/>
              </a:solidFill>
              <a:ea typeface="新細明體" panose="02020500000000000000" pitchFamily="18" charset="-120"/>
            </a:endParaRPr>
          </a:p>
          <a:p>
            <a:pPr>
              <a:defRPr/>
            </a:pPr>
            <a:endParaRPr lang="en-US" altLang="zh-TW" dirty="0">
              <a:solidFill>
                <a:srgbClr val="333399"/>
              </a:solidFill>
              <a:ea typeface="新細明體" panose="02020500000000000000" pitchFamily="18" charset="-120"/>
            </a:endParaRPr>
          </a:p>
          <a:p>
            <a:pPr>
              <a:defRPr/>
            </a:pPr>
            <a:r>
              <a:rPr lang="zh-TW" altLang="en-US" sz="1600" b="1" dirty="0">
                <a:solidFill>
                  <a:srgbClr val="333399"/>
                </a:solidFill>
                <a:ea typeface="新細明體" panose="02020500000000000000" pitchFamily="18" charset="-120"/>
              </a:rPr>
              <a:t>         一般而言</a:t>
            </a:r>
            <a:r>
              <a:rPr lang="zh-TW" altLang="en-US" sz="1600" b="1" dirty="0">
                <a:ea typeface="新細明體" panose="02020500000000000000" pitchFamily="18" charset="-120"/>
              </a:rPr>
              <a:t>，</a:t>
            </a:r>
            <a:r>
              <a:rPr lang="zh-TW" altLang="en-US" sz="1600" b="1" dirty="0">
                <a:solidFill>
                  <a:srgbClr val="333399"/>
                </a:solidFill>
                <a:ea typeface="新細明體" panose="02020500000000000000" pitchFamily="18" charset="-120"/>
              </a:rPr>
              <a:t>  比特幣的發行採用了</a:t>
            </a:r>
            <a:r>
              <a:rPr lang="zh-TW" altLang="en-US" sz="1600" b="1" dirty="0">
                <a:solidFill>
                  <a:srgbClr val="333399"/>
                </a:solidFill>
                <a:highlight>
                  <a:srgbClr val="FFFF00"/>
                </a:highlight>
                <a:ea typeface="新細明體" panose="02020500000000000000" pitchFamily="18" charset="-120"/>
              </a:rPr>
              <a:t>區塊鏈技術</a:t>
            </a:r>
            <a:r>
              <a:rPr lang="zh-TW" altLang="en-US" sz="1600" b="1" dirty="0">
                <a:ea typeface="新細明體" panose="02020500000000000000" pitchFamily="18" charset="-120"/>
              </a:rPr>
              <a:t>，</a:t>
            </a:r>
            <a:r>
              <a:rPr lang="zh-TW" altLang="en-US" sz="1600" b="1" dirty="0">
                <a:solidFill>
                  <a:srgbClr val="333399"/>
                </a:solidFill>
                <a:ea typeface="新細明體" panose="02020500000000000000" pitchFamily="18" charset="-120"/>
              </a:rPr>
              <a:t>是很具有許多優點 </a:t>
            </a:r>
            <a:r>
              <a:rPr lang="zh-TW" altLang="en-US" sz="1600" b="1" dirty="0">
                <a:ea typeface="新細明體" panose="02020500000000000000" pitchFamily="18" charset="-120"/>
              </a:rPr>
              <a:t>，</a:t>
            </a:r>
            <a:r>
              <a:rPr lang="zh-TW" altLang="en-US" sz="1600" b="1" dirty="0">
                <a:solidFill>
                  <a:srgbClr val="333399"/>
                </a:solidFill>
                <a:ea typeface="新細明體" panose="02020500000000000000" pitchFamily="18" charset="-120"/>
              </a:rPr>
              <a:t>但因採</a:t>
            </a:r>
            <a:r>
              <a:rPr lang="zh-TW" altLang="en-US" sz="1600" b="1" dirty="0">
                <a:highlight>
                  <a:srgbClr val="FFFF00"/>
                </a:highlight>
                <a:ea typeface="新細明體" panose="02020500000000000000" pitchFamily="18" charset="-120"/>
              </a:rPr>
              <a:t>「</a:t>
            </a:r>
            <a:r>
              <a:rPr lang="zh-TW" altLang="en-US" sz="1600" b="1" dirty="0">
                <a:solidFill>
                  <a:srgbClr val="333399"/>
                </a:solidFill>
                <a:highlight>
                  <a:srgbClr val="FFFF00"/>
                </a:highlight>
                <a:ea typeface="新細明體" panose="02020500000000000000" pitchFamily="18" charset="-120"/>
              </a:rPr>
              <a:t>非實名制度</a:t>
            </a:r>
            <a:r>
              <a:rPr lang="zh-TW" altLang="en-US" sz="1600" b="1" dirty="0">
                <a:highlight>
                  <a:srgbClr val="FFFF00"/>
                </a:highlight>
                <a:ea typeface="新細明體" panose="02020500000000000000" pitchFamily="18" charset="-120"/>
              </a:rPr>
              <a:t>」 ，</a:t>
            </a:r>
            <a:r>
              <a:rPr lang="zh-TW" altLang="en-US" sz="1600" b="1" dirty="0">
                <a:solidFill>
                  <a:srgbClr val="333399"/>
                </a:solidFill>
                <a:highlight>
                  <a:srgbClr val="FFFF00"/>
                </a:highlight>
                <a:ea typeface="新細明體" panose="02020500000000000000" pitchFamily="18" charset="-120"/>
              </a:rPr>
              <a:t>所以較難與真實世界接軌</a:t>
            </a:r>
            <a:r>
              <a:rPr lang="zh-TW" altLang="en-US" sz="1600" b="1" dirty="0">
                <a:ea typeface="新細明體" panose="02020500000000000000" pitchFamily="18" charset="-120"/>
              </a:rPr>
              <a:t>。</a:t>
            </a:r>
            <a:r>
              <a:rPr lang="zh-TW" altLang="en-US" sz="1600" b="1" dirty="0">
                <a:solidFill>
                  <a:srgbClr val="333399"/>
                </a:solidFill>
                <a:ea typeface="新細明體" panose="02020500000000000000" pitchFamily="18" charset="-120"/>
              </a:rPr>
              <a:t> 因此未來</a:t>
            </a:r>
            <a:r>
              <a:rPr lang="zh-TW" altLang="en-US" sz="1600" b="1" dirty="0">
                <a:solidFill>
                  <a:srgbClr val="333399"/>
                </a:solidFill>
                <a:highlight>
                  <a:srgbClr val="FFFF00"/>
                </a:highlight>
                <a:ea typeface="新細明體" panose="02020500000000000000" pitchFamily="18" charset="-120"/>
              </a:rPr>
              <a:t>比特幣</a:t>
            </a:r>
            <a:r>
              <a:rPr lang="zh-TW" altLang="en-US" sz="1600" b="1" dirty="0">
                <a:solidFill>
                  <a:srgbClr val="333399"/>
                </a:solidFill>
                <a:ea typeface="新細明體" panose="02020500000000000000" pitchFamily="18" charset="-120"/>
              </a:rPr>
              <a:t>可能會於</a:t>
            </a:r>
            <a:r>
              <a:rPr lang="zh-TW" altLang="en-US" sz="1600" b="1" dirty="0">
                <a:solidFill>
                  <a:srgbClr val="333399"/>
                </a:solidFill>
                <a:highlight>
                  <a:srgbClr val="FFFF00"/>
                </a:highlight>
                <a:ea typeface="新細明體" panose="02020500000000000000" pitchFamily="18" charset="-120"/>
              </a:rPr>
              <a:t>市場消失</a:t>
            </a:r>
            <a:r>
              <a:rPr lang="zh-TW" altLang="en-US" sz="1600" b="1" dirty="0">
                <a:ea typeface="新細明體" panose="02020500000000000000" pitchFamily="18" charset="-120"/>
              </a:rPr>
              <a:t>，</a:t>
            </a:r>
            <a:r>
              <a:rPr lang="zh-TW" altLang="en-US" sz="1600" b="1" dirty="0">
                <a:solidFill>
                  <a:srgbClr val="333399"/>
                </a:solidFill>
                <a:ea typeface="新細明體" panose="02020500000000000000" pitchFamily="18" charset="-120"/>
              </a:rPr>
              <a:t>但其</a:t>
            </a:r>
            <a:r>
              <a:rPr lang="zh-TW" altLang="en-US" sz="1600" b="1" dirty="0">
                <a:solidFill>
                  <a:srgbClr val="333399"/>
                </a:solidFill>
                <a:highlight>
                  <a:srgbClr val="FFFF00"/>
                </a:highlight>
                <a:ea typeface="新細明體" panose="02020500000000000000" pitchFamily="18" charset="-120"/>
              </a:rPr>
              <a:t>改良過的</a:t>
            </a:r>
            <a:r>
              <a:rPr lang="zh-TW" altLang="en-US" sz="1600" b="1" dirty="0">
                <a:highlight>
                  <a:srgbClr val="FFFF00"/>
                </a:highlight>
                <a:ea typeface="新細明體" panose="02020500000000000000" pitchFamily="18" charset="-120"/>
              </a:rPr>
              <a:t>「</a:t>
            </a:r>
            <a:r>
              <a:rPr lang="zh-TW" altLang="en-US" sz="1600" b="1" dirty="0">
                <a:solidFill>
                  <a:srgbClr val="333399"/>
                </a:solidFill>
                <a:highlight>
                  <a:srgbClr val="FFFF00"/>
                </a:highlight>
                <a:ea typeface="新細明體" panose="02020500000000000000" pitchFamily="18" charset="-120"/>
              </a:rPr>
              <a:t> 實名制度</a:t>
            </a:r>
            <a:r>
              <a:rPr lang="zh-TW" altLang="en-US" sz="1600" b="1" dirty="0">
                <a:highlight>
                  <a:srgbClr val="FFFF00"/>
                </a:highlight>
                <a:ea typeface="新細明體" panose="02020500000000000000" pitchFamily="18" charset="-120"/>
              </a:rPr>
              <a:t>」</a:t>
            </a:r>
            <a:r>
              <a:rPr lang="zh-TW" altLang="en-US" sz="1600" b="1" dirty="0">
                <a:solidFill>
                  <a:srgbClr val="333399"/>
                </a:solidFill>
                <a:highlight>
                  <a:srgbClr val="FFFF00"/>
                </a:highlight>
                <a:ea typeface="新細明體" panose="02020500000000000000" pitchFamily="18" charset="-120"/>
              </a:rPr>
              <a:t> 的區塊鏈技術</a:t>
            </a:r>
            <a:r>
              <a:rPr lang="zh-TW" altLang="en-US" sz="1600" b="1" dirty="0">
                <a:highlight>
                  <a:srgbClr val="FFFF00"/>
                </a:highlight>
                <a:ea typeface="新細明體" panose="02020500000000000000" pitchFamily="18" charset="-120"/>
              </a:rPr>
              <a:t>，</a:t>
            </a:r>
            <a:r>
              <a:rPr lang="zh-TW" altLang="en-US" sz="1600" b="1" dirty="0">
                <a:solidFill>
                  <a:srgbClr val="333399"/>
                </a:solidFill>
                <a:highlight>
                  <a:srgbClr val="FFFF00"/>
                </a:highlight>
                <a:ea typeface="新細明體" panose="02020500000000000000" pitchFamily="18" charset="-120"/>
              </a:rPr>
              <a:t> </a:t>
            </a:r>
            <a:r>
              <a:rPr lang="zh-TW" altLang="en-US" sz="1600" b="1" dirty="0">
                <a:solidFill>
                  <a:srgbClr val="333399"/>
                </a:solidFill>
                <a:ea typeface="新細明體" panose="02020500000000000000" pitchFamily="18" charset="-120"/>
              </a:rPr>
              <a:t>將會廣泛地被用於在各種商業活動上</a:t>
            </a:r>
            <a:r>
              <a:rPr lang="zh-TW" altLang="en-US" sz="1600" b="1" dirty="0">
                <a:ea typeface="新細明體" panose="02020500000000000000" pitchFamily="18" charset="-120"/>
              </a:rPr>
              <a:t>。    </a:t>
            </a:r>
            <a:endParaRPr lang="zh-TW" altLang="en-US" sz="1600" b="1" dirty="0">
              <a:solidFill>
                <a:srgbClr val="333399"/>
              </a:solidFill>
              <a:ea typeface="新細明體" panose="02020500000000000000" pitchFamily="18" charset="-120"/>
            </a:endParaRPr>
          </a:p>
        </p:txBody>
      </p:sp>
    </p:spTree>
    <p:extLst>
      <p:ext uri="{BB962C8B-B14F-4D97-AF65-F5344CB8AC3E}">
        <p14:creationId xmlns:p14="http://schemas.microsoft.com/office/powerpoint/2010/main" val="1425075657"/>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a:extLst>
              <a:ext uri="{FF2B5EF4-FFF2-40B4-BE49-F238E27FC236}">
                <a16:creationId xmlns:a16="http://schemas.microsoft.com/office/drawing/2014/main" id="{1FA12D9C-ED25-ED5F-CAF0-1522BE510141}"/>
              </a:ext>
            </a:extLst>
          </p:cNvPr>
          <p:cNvSpPr>
            <a:spLocks noGrp="1" noChangeArrowheads="1"/>
          </p:cNvSpPr>
          <p:nvPr>
            <p:ph type="body" idx="1"/>
          </p:nvPr>
        </p:nvSpPr>
        <p:spPr>
          <a:xfrm>
            <a:off x="274864" y="680484"/>
            <a:ext cx="11718662" cy="5792033"/>
          </a:xfrm>
        </p:spPr>
        <p:txBody>
          <a:bodyPr>
            <a:normAutofit fontScale="77500" lnSpcReduction="20000"/>
          </a:bodyPr>
          <a:lstStyle/>
          <a:p>
            <a:pPr marL="0" lvl="2" indent="0">
              <a:buNone/>
              <a:defRPr/>
            </a:pPr>
            <a:r>
              <a:rPr lang="zh-TW" altLang="en-US" sz="2100" b="1" dirty="0">
                <a:solidFill>
                  <a:srgbClr val="003399"/>
                </a:solidFill>
                <a:ea typeface="新細明體" panose="02020500000000000000" pitchFamily="18" charset="-120"/>
              </a:rPr>
              <a:t>（二）實名制度</a:t>
            </a:r>
            <a:r>
              <a:rPr lang="en-US" altLang="zh-TW" sz="2100" b="1" dirty="0">
                <a:solidFill>
                  <a:srgbClr val="003399"/>
                </a:solidFill>
                <a:ea typeface="新細明體" panose="02020500000000000000" pitchFamily="18" charset="-120"/>
              </a:rPr>
              <a:t>(</a:t>
            </a:r>
            <a:r>
              <a:rPr lang="en-US" altLang="zh-TW" sz="2100" dirty="0">
                <a:solidFill>
                  <a:srgbClr val="003399"/>
                </a:solidFill>
              </a:rPr>
              <a:t>Real-name system)</a:t>
            </a:r>
          </a:p>
          <a:p>
            <a:pPr marL="0" lvl="2" indent="0">
              <a:buNone/>
              <a:defRPr/>
            </a:pPr>
            <a:endParaRPr lang="en-US" altLang="zh-TW" sz="1800" b="1" dirty="0">
              <a:solidFill>
                <a:srgbClr val="003399"/>
              </a:solidFill>
              <a:ea typeface="新細明體" panose="02020500000000000000" pitchFamily="18" charset="-120"/>
            </a:endParaRPr>
          </a:p>
          <a:p>
            <a:pPr marL="0" lvl="2" indent="0">
              <a:buNone/>
              <a:defRPr/>
            </a:pPr>
            <a:r>
              <a:rPr lang="zh-TW" altLang="en-US" b="1" dirty="0">
                <a:solidFill>
                  <a:srgbClr val="003399"/>
                </a:solidFill>
                <a:ea typeface="新細明體" panose="02020500000000000000" pitchFamily="18" charset="-120"/>
              </a:rPr>
              <a:t>        </a:t>
            </a:r>
            <a:r>
              <a:rPr lang="zh-TW" altLang="en-US" sz="2100" b="1" dirty="0">
                <a:solidFill>
                  <a:srgbClr val="003399"/>
                </a:solidFill>
                <a:ea typeface="新細明體" panose="02020500000000000000" pitchFamily="18" charset="-120"/>
              </a:rPr>
              <a:t>通常採用</a:t>
            </a:r>
            <a:r>
              <a:rPr lang="zh-TW" altLang="en-US" sz="2100" b="1" dirty="0">
                <a:solidFill>
                  <a:srgbClr val="003399"/>
                </a:solidFill>
                <a:highlight>
                  <a:srgbClr val="FFFF00"/>
                </a:highlight>
                <a:ea typeface="新細明體" panose="02020500000000000000" pitchFamily="18" charset="-120"/>
              </a:rPr>
              <a:t>實名制度</a:t>
            </a:r>
            <a:r>
              <a:rPr lang="zh-TW" altLang="en-US" sz="2100" b="1" dirty="0">
                <a:solidFill>
                  <a:srgbClr val="003399"/>
                </a:solidFill>
                <a:ea typeface="新細明體" panose="02020500000000000000" pitchFamily="18" charset="-120"/>
              </a:rPr>
              <a:t>的區塊鏈，又稱為「</a:t>
            </a:r>
            <a:r>
              <a:rPr lang="zh-TW" altLang="en-US" sz="2100" b="1" dirty="0">
                <a:solidFill>
                  <a:srgbClr val="003399"/>
                </a:solidFill>
                <a:highlight>
                  <a:srgbClr val="FFFF00"/>
                </a:highlight>
                <a:ea typeface="新細明體" panose="02020500000000000000" pitchFamily="18" charset="-120"/>
              </a:rPr>
              <a:t>私有</a:t>
            </a:r>
            <a:r>
              <a:rPr lang="zh-TW" altLang="en-US" sz="2100" b="1" dirty="0">
                <a:solidFill>
                  <a:srgbClr val="003399"/>
                </a:solidFill>
                <a:ea typeface="新細明體" panose="02020500000000000000" pitchFamily="18" charset="-120"/>
              </a:rPr>
              <a:t>鏈」（</a:t>
            </a:r>
            <a:r>
              <a:rPr lang="en-US" altLang="zh-TW" sz="2100" b="1" dirty="0">
                <a:solidFill>
                  <a:srgbClr val="003399"/>
                </a:solidFill>
                <a:ea typeface="新細明體" panose="02020500000000000000" pitchFamily="18" charset="-120"/>
              </a:rPr>
              <a:t>Private Blockchain</a:t>
            </a:r>
            <a:r>
              <a:rPr lang="zh-TW" altLang="en-US" sz="2100" b="1" dirty="0">
                <a:solidFill>
                  <a:srgbClr val="003399"/>
                </a:solidFill>
                <a:ea typeface="新細明體" panose="02020500000000000000" pitchFamily="18" charset="-120"/>
              </a:rPr>
              <a:t>）、或稱「</a:t>
            </a:r>
            <a:r>
              <a:rPr lang="zh-TW" altLang="en-US" sz="2100" b="1" dirty="0">
                <a:solidFill>
                  <a:srgbClr val="003399"/>
                </a:solidFill>
                <a:highlight>
                  <a:srgbClr val="FFFF00"/>
                </a:highlight>
                <a:ea typeface="新細明體" panose="02020500000000000000" pitchFamily="18" charset="-120"/>
              </a:rPr>
              <a:t>許可制</a:t>
            </a:r>
            <a:r>
              <a:rPr lang="zh-TW" altLang="en-US" sz="2100" b="1" dirty="0">
                <a:solidFill>
                  <a:srgbClr val="003399"/>
                </a:solidFill>
                <a:ea typeface="新細明體" panose="02020500000000000000" pitchFamily="18" charset="-120"/>
              </a:rPr>
              <a:t>區塊鏈」（</a:t>
            </a:r>
            <a:r>
              <a:rPr lang="en-US" altLang="zh-TW" sz="2100" b="1" dirty="0">
                <a:solidFill>
                  <a:srgbClr val="003399"/>
                </a:solidFill>
                <a:ea typeface="新細明體" panose="02020500000000000000" pitchFamily="18" charset="-120"/>
              </a:rPr>
              <a:t>Permissioned </a:t>
            </a:r>
          </a:p>
          <a:p>
            <a:pPr marL="0" lvl="2" indent="0">
              <a:buNone/>
              <a:defRPr/>
            </a:pPr>
            <a:r>
              <a:rPr lang="en-US" altLang="zh-TW" sz="2100" b="1" dirty="0">
                <a:solidFill>
                  <a:srgbClr val="003399"/>
                </a:solidFill>
                <a:ea typeface="新細明體" panose="02020500000000000000" pitchFamily="18" charset="-120"/>
              </a:rPr>
              <a:t>Blockchain</a:t>
            </a:r>
            <a:r>
              <a:rPr lang="zh-TW" altLang="en-US" sz="2100" b="1" dirty="0">
                <a:solidFill>
                  <a:srgbClr val="003399"/>
                </a:solidFill>
                <a:ea typeface="新細明體" panose="02020500000000000000" pitchFamily="18" charset="-120"/>
              </a:rPr>
              <a:t>），是指網路系統採取</a:t>
            </a:r>
            <a:r>
              <a:rPr lang="zh-TW" altLang="en-US" sz="2100" b="1" dirty="0">
                <a:solidFill>
                  <a:srgbClr val="003399"/>
                </a:solidFill>
                <a:highlight>
                  <a:srgbClr val="FFFF00"/>
                </a:highlight>
                <a:ea typeface="新細明體" panose="02020500000000000000" pitchFamily="18" charset="-120"/>
              </a:rPr>
              <a:t>非開放架構，具有中央管理機制，任何網戶要申請加入網絡運作</a:t>
            </a:r>
            <a:r>
              <a:rPr lang="zh-TW" altLang="en-US" sz="2100" b="1" dirty="0">
                <a:solidFill>
                  <a:srgbClr val="003399"/>
                </a:solidFill>
                <a:ea typeface="新細明體" panose="02020500000000000000" pitchFamily="18" charset="-120"/>
              </a:rPr>
              <a:t>，須通過</a:t>
            </a:r>
            <a:r>
              <a:rPr lang="zh-TW" altLang="en-US" sz="2100" b="1" dirty="0">
                <a:solidFill>
                  <a:srgbClr val="003399"/>
                </a:solidFill>
                <a:highlight>
                  <a:srgbClr val="FFFF00"/>
                </a:highlight>
                <a:ea typeface="新細明體" panose="02020500000000000000" pitchFamily="18" charset="-120"/>
              </a:rPr>
              <a:t>組織的審查程序</a:t>
            </a:r>
            <a:r>
              <a:rPr lang="zh-TW" altLang="en-US" sz="2100" b="1" dirty="0">
                <a:solidFill>
                  <a:srgbClr val="003399"/>
                </a:solidFill>
                <a:ea typeface="新細明體" panose="02020500000000000000" pitchFamily="18" charset="-120"/>
              </a:rPr>
              <a:t>（亦即</a:t>
            </a:r>
            <a:r>
              <a:rPr lang="zh-TW" altLang="en-US" sz="2100" b="1" dirty="0">
                <a:solidFill>
                  <a:srgbClr val="003399"/>
                </a:solidFill>
                <a:highlight>
                  <a:srgbClr val="FFFF00"/>
                </a:highlight>
                <a:ea typeface="新細明體" panose="02020500000000000000" pitchFamily="18" charset="-120"/>
              </a:rPr>
              <a:t>加</a:t>
            </a:r>
            <a:endParaRPr lang="en-US" altLang="zh-TW" sz="2100" b="1" dirty="0">
              <a:solidFill>
                <a:srgbClr val="003399"/>
              </a:solidFill>
              <a:highlight>
                <a:srgbClr val="FFFF00"/>
              </a:highlight>
              <a:ea typeface="新細明體" panose="02020500000000000000" pitchFamily="18" charset="-120"/>
            </a:endParaRPr>
          </a:p>
          <a:p>
            <a:pPr marL="0" lvl="2" indent="0">
              <a:buNone/>
              <a:defRPr/>
            </a:pPr>
            <a:r>
              <a:rPr lang="zh-TW" altLang="en-US" sz="2100" b="1" dirty="0">
                <a:solidFill>
                  <a:srgbClr val="003399"/>
                </a:solidFill>
                <a:highlight>
                  <a:srgbClr val="FFFF00"/>
                </a:highlight>
                <a:ea typeface="新細明體" panose="02020500000000000000" pitchFamily="18" charset="-120"/>
              </a:rPr>
              <a:t>入鑰匙），並須以實名方式，</a:t>
            </a:r>
            <a:r>
              <a:rPr lang="zh-TW" altLang="en-US" sz="2100" b="1" dirty="0">
                <a:solidFill>
                  <a:srgbClr val="003399"/>
                </a:solidFill>
                <a:ea typeface="新細明體" panose="02020500000000000000" pitchFamily="18" charset="-120"/>
              </a:rPr>
              <a:t>參加網路內的各式交易與聯繫，亦</a:t>
            </a:r>
            <a:r>
              <a:rPr lang="zh-TW" altLang="en-US" sz="2100" b="1" dirty="0">
                <a:solidFill>
                  <a:srgbClr val="003399"/>
                </a:solidFill>
                <a:highlight>
                  <a:srgbClr val="FFFF00"/>
                </a:highlight>
                <a:ea typeface="新細明體" panose="02020500000000000000" pitchFamily="18" charset="-120"/>
              </a:rPr>
              <a:t>受相關契約規定或法律規範</a:t>
            </a:r>
            <a:r>
              <a:rPr lang="zh-TW" altLang="en-US" sz="2100" b="1" dirty="0">
                <a:solidFill>
                  <a:srgbClr val="003399"/>
                </a:solidFill>
                <a:ea typeface="新細明體" panose="02020500000000000000" pitchFamily="18" charset="-120"/>
              </a:rPr>
              <a:t>。</a:t>
            </a:r>
            <a:endParaRPr lang="en-US" altLang="zh-TW" sz="2100" b="1" dirty="0">
              <a:solidFill>
                <a:srgbClr val="003399"/>
              </a:solidFill>
              <a:ea typeface="新細明體" panose="02020500000000000000" pitchFamily="18" charset="-120"/>
            </a:endParaRPr>
          </a:p>
          <a:p>
            <a:pPr marL="0" lvl="2" indent="0">
              <a:buNone/>
              <a:defRPr/>
            </a:pPr>
            <a:endParaRPr lang="en-US" altLang="zh-TW" sz="2100" b="1" dirty="0">
              <a:solidFill>
                <a:srgbClr val="003399"/>
              </a:solidFill>
              <a:ea typeface="新細明體" panose="02020500000000000000" pitchFamily="18" charset="-120"/>
            </a:endParaRPr>
          </a:p>
          <a:p>
            <a:pPr marL="0" lvl="2" indent="0">
              <a:buNone/>
              <a:defRPr/>
            </a:pPr>
            <a:r>
              <a:rPr lang="zh-TW" altLang="en-US" sz="2100" b="1" dirty="0">
                <a:solidFill>
                  <a:srgbClr val="003399"/>
                </a:solidFill>
                <a:ea typeface="新細明體" panose="02020500000000000000" pitchFamily="18" charset="-120"/>
              </a:rPr>
              <a:t>       其</a:t>
            </a:r>
            <a:r>
              <a:rPr lang="zh-TW" altLang="en-US" sz="2100" b="1" dirty="0">
                <a:solidFill>
                  <a:srgbClr val="003399"/>
                </a:solidFill>
                <a:highlight>
                  <a:srgbClr val="FFFF00"/>
                </a:highlight>
                <a:ea typeface="新細明體" panose="02020500000000000000" pitchFamily="18" charset="-120"/>
              </a:rPr>
              <a:t>制度已被廣泛運用在組織內部因某些共通性</a:t>
            </a:r>
            <a:r>
              <a:rPr lang="zh-TW" altLang="en-US" sz="2100" b="1" dirty="0">
                <a:solidFill>
                  <a:srgbClr val="003399"/>
                </a:solidFill>
                <a:ea typeface="新細明體" panose="02020500000000000000" pitchFamily="18" charset="-120"/>
              </a:rPr>
              <a:t>，所建立</a:t>
            </a:r>
            <a:r>
              <a:rPr lang="zh-TW" altLang="en-US" sz="2100" b="1" dirty="0">
                <a:solidFill>
                  <a:srgbClr val="003399"/>
                </a:solidFill>
                <a:highlight>
                  <a:srgbClr val="FFFF00"/>
                </a:highlight>
                <a:ea typeface="新細明體" panose="02020500000000000000" pitchFamily="18" charset="-120"/>
              </a:rPr>
              <a:t>具限制使用範圍與對象的區塊鏈系統</a:t>
            </a:r>
            <a:r>
              <a:rPr lang="zh-TW" altLang="en-US" sz="2100" b="1" dirty="0">
                <a:solidFill>
                  <a:srgbClr val="003399"/>
                </a:solidFill>
                <a:ea typeface="新細明體" panose="02020500000000000000" pitchFamily="18" charset="-120"/>
              </a:rPr>
              <a:t>。例如：美國</a:t>
            </a:r>
            <a:r>
              <a:rPr lang="zh-TW" altLang="en-US" sz="2100" b="1" dirty="0">
                <a:solidFill>
                  <a:srgbClr val="003399"/>
                </a:solidFill>
                <a:highlight>
                  <a:srgbClr val="FFFF00"/>
                </a:highlight>
                <a:ea typeface="新細明體" panose="02020500000000000000" pitchFamily="18" charset="-120"/>
              </a:rPr>
              <a:t>那斯達克</a:t>
            </a:r>
            <a:r>
              <a:rPr lang="zh-TW" altLang="en-US" sz="2100" b="1" dirty="0">
                <a:solidFill>
                  <a:srgbClr val="003399"/>
                </a:solidFill>
                <a:ea typeface="新細明體" panose="02020500000000000000" pitchFamily="18" charset="-120"/>
              </a:rPr>
              <a:t>交易所</a:t>
            </a:r>
            <a:endParaRPr lang="en-US" altLang="zh-TW" sz="2100" b="1" dirty="0">
              <a:solidFill>
                <a:srgbClr val="003399"/>
              </a:solidFill>
              <a:ea typeface="新細明體" panose="02020500000000000000" pitchFamily="18" charset="-120"/>
            </a:endParaRPr>
          </a:p>
          <a:p>
            <a:pPr marL="0" lvl="2" indent="0">
              <a:buNone/>
              <a:defRPr/>
            </a:pPr>
            <a:r>
              <a:rPr lang="zh-TW" altLang="en-US" sz="2100" b="1" dirty="0">
                <a:solidFill>
                  <a:srgbClr val="003399"/>
                </a:solidFill>
                <a:ea typeface="新細明體" panose="02020500000000000000" pitchFamily="18" charset="-120"/>
              </a:rPr>
              <a:t>（</a:t>
            </a:r>
            <a:r>
              <a:rPr lang="en-US" altLang="zh-TW" sz="2100" b="1" dirty="0">
                <a:solidFill>
                  <a:srgbClr val="003399"/>
                </a:solidFill>
                <a:ea typeface="新細明體" panose="02020500000000000000" pitchFamily="18" charset="-120"/>
              </a:rPr>
              <a:t>NASDAQ</a:t>
            </a:r>
            <a:r>
              <a:rPr lang="zh-TW" altLang="en-US" sz="2100" b="1" dirty="0">
                <a:solidFill>
                  <a:srgbClr val="003399"/>
                </a:solidFill>
                <a:ea typeface="新細明體" panose="02020500000000000000" pitchFamily="18" charset="-120"/>
              </a:rPr>
              <a:t>），所建立的</a:t>
            </a:r>
            <a:r>
              <a:rPr lang="zh-TW" altLang="en-US" sz="2100" b="1" dirty="0">
                <a:solidFill>
                  <a:srgbClr val="003399"/>
                </a:solidFill>
                <a:highlight>
                  <a:srgbClr val="FFFF00"/>
                </a:highlight>
                <a:ea typeface="新細明體" panose="02020500000000000000" pitchFamily="18" charset="-120"/>
              </a:rPr>
              <a:t>發行股票的平台－</a:t>
            </a:r>
            <a:r>
              <a:rPr lang="en-US" altLang="zh-TW" sz="2100" b="1" dirty="0" err="1">
                <a:solidFill>
                  <a:srgbClr val="003399"/>
                </a:solidFill>
                <a:ea typeface="新細明體" panose="02020500000000000000" pitchFamily="18" charset="-120"/>
              </a:rPr>
              <a:t>Linq</a:t>
            </a:r>
            <a:r>
              <a:rPr lang="zh-TW" altLang="en-US" sz="2100" b="1" dirty="0">
                <a:solidFill>
                  <a:srgbClr val="003399"/>
                </a:solidFill>
                <a:ea typeface="新細明體" panose="02020500000000000000" pitchFamily="18" charset="-120"/>
              </a:rPr>
              <a:t>，就是運用</a:t>
            </a:r>
            <a:r>
              <a:rPr lang="zh-TW" altLang="en-US" sz="2100" b="1" dirty="0">
                <a:solidFill>
                  <a:srgbClr val="003399"/>
                </a:solidFill>
                <a:highlight>
                  <a:srgbClr val="FFFF00"/>
                </a:highlight>
                <a:ea typeface="新細明體" panose="02020500000000000000" pitchFamily="18" charset="-120"/>
              </a:rPr>
              <a:t>實名制</a:t>
            </a:r>
            <a:r>
              <a:rPr lang="zh-TW" altLang="en-US" sz="2100" b="1" dirty="0">
                <a:solidFill>
                  <a:srgbClr val="003399"/>
                </a:solidFill>
                <a:ea typeface="新細明體" panose="02020500000000000000" pitchFamily="18" charset="-120"/>
              </a:rPr>
              <a:t>度的區塊鏈技術。</a:t>
            </a:r>
            <a:endParaRPr lang="en-US" altLang="zh-TW" sz="2100" b="1" dirty="0">
              <a:solidFill>
                <a:srgbClr val="003399"/>
              </a:solidFill>
              <a:ea typeface="新細明體" panose="02020500000000000000" pitchFamily="18" charset="-120"/>
            </a:endParaRPr>
          </a:p>
          <a:p>
            <a:pPr marL="0" lvl="2" indent="0">
              <a:buNone/>
              <a:defRPr/>
            </a:pPr>
            <a:endParaRPr lang="en-US" altLang="zh-TW" sz="2100" b="1" dirty="0">
              <a:solidFill>
                <a:srgbClr val="003399"/>
              </a:solidFill>
              <a:ea typeface="新細明體" panose="02020500000000000000" pitchFamily="18" charset="-120"/>
            </a:endParaRPr>
          </a:p>
          <a:p>
            <a:pPr marL="0" lvl="2" indent="0">
              <a:buNone/>
              <a:defRPr/>
            </a:pPr>
            <a:endParaRPr lang="en-US" altLang="zh-TW" sz="2100" b="1" dirty="0">
              <a:solidFill>
                <a:srgbClr val="003399"/>
              </a:solidFill>
              <a:ea typeface="新細明體" panose="02020500000000000000" pitchFamily="18" charset="-120"/>
            </a:endParaRPr>
          </a:p>
          <a:p>
            <a:pPr marL="0" lvl="2" indent="0">
              <a:buNone/>
              <a:defRPr/>
            </a:pPr>
            <a:endParaRPr lang="en-US" altLang="zh-TW" sz="2100" b="1" dirty="0">
              <a:solidFill>
                <a:srgbClr val="003399"/>
              </a:solidFill>
              <a:ea typeface="新細明體" panose="02020500000000000000" pitchFamily="18" charset="-120"/>
            </a:endParaRPr>
          </a:p>
          <a:p>
            <a:pPr marL="0" lvl="2" indent="0">
              <a:buNone/>
              <a:defRPr/>
            </a:pPr>
            <a:r>
              <a:rPr lang="zh-TW" altLang="en-US" sz="2100" b="1" dirty="0">
                <a:solidFill>
                  <a:srgbClr val="003399"/>
                </a:solidFill>
              </a:rPr>
              <a:t>（三）</a:t>
            </a:r>
            <a:r>
              <a:rPr lang="zh-TW" altLang="zh-TW" sz="2300" b="1" dirty="0">
                <a:highlight>
                  <a:srgbClr val="FFFF00"/>
                </a:highlight>
              </a:rPr>
              <a:t>聯盟鏈</a:t>
            </a:r>
            <a:r>
              <a:rPr lang="en-US" altLang="zh-TW" sz="2300" b="1" dirty="0">
                <a:highlight>
                  <a:srgbClr val="FFFF00"/>
                </a:highlight>
              </a:rPr>
              <a:t> (Consortium </a:t>
            </a:r>
            <a:r>
              <a:rPr lang="en-US" altLang="zh-TW" sz="2300" b="1" dirty="0"/>
              <a:t>Blockchain)</a:t>
            </a:r>
          </a:p>
          <a:p>
            <a:pPr marL="0" lvl="2" indent="0">
              <a:buNone/>
              <a:defRPr/>
            </a:pPr>
            <a:r>
              <a:rPr lang="zh-TW" altLang="en-US" sz="2100" dirty="0"/>
              <a:t>         介於公有鏈與私有鏈之間，由</a:t>
            </a:r>
            <a:r>
              <a:rPr lang="zh-TW" altLang="en-US" sz="2100" dirty="0">
                <a:highlight>
                  <a:srgbClr val="FFFF00"/>
                </a:highlight>
              </a:rPr>
              <a:t>多個組織或機構共同維護和管理</a:t>
            </a:r>
            <a:r>
              <a:rPr lang="zh-TW" altLang="en-US" sz="2100" dirty="0"/>
              <a:t>。需許可。</a:t>
            </a:r>
            <a:r>
              <a:rPr lang="zh-TW" altLang="en-US" sz="2100" dirty="0">
                <a:highlight>
                  <a:srgbClr val="FFFF00"/>
                </a:highlight>
              </a:rPr>
              <a:t>銀行間結算、跨行業資料共享、多個政府機構間的合作專案</a:t>
            </a:r>
            <a:r>
              <a:rPr lang="zh-TW" altLang="en-US" sz="2100" dirty="0"/>
              <a:t>。 </a:t>
            </a:r>
            <a:endParaRPr lang="en-US" altLang="zh-TW" sz="2100" dirty="0"/>
          </a:p>
          <a:p>
            <a:pPr marL="0" lvl="2" indent="0">
              <a:buNone/>
              <a:defRPr/>
            </a:pPr>
            <a:endParaRPr lang="en-US" altLang="zh-TW" sz="2100" dirty="0">
              <a:solidFill>
                <a:srgbClr val="003399"/>
              </a:solidFill>
              <a:ea typeface="新細明體" panose="02020500000000000000" pitchFamily="18" charset="-120"/>
            </a:endParaRPr>
          </a:p>
          <a:p>
            <a:pPr marL="0" lvl="2" indent="0">
              <a:buNone/>
              <a:defRPr/>
            </a:pPr>
            <a:endParaRPr lang="en-US" altLang="zh-TW" sz="2100" dirty="0">
              <a:solidFill>
                <a:srgbClr val="003399"/>
              </a:solidFill>
              <a:ea typeface="新細明體" panose="02020500000000000000" pitchFamily="18" charset="-120"/>
            </a:endParaRPr>
          </a:p>
          <a:p>
            <a:pPr marL="0" lvl="2" indent="0">
              <a:buNone/>
              <a:defRPr/>
            </a:pPr>
            <a:r>
              <a:rPr lang="zh-TW" altLang="en-US" sz="2100" dirty="0"/>
              <a:t>經典應用實例</a:t>
            </a:r>
            <a:endParaRPr lang="en-US" altLang="zh-TW" sz="2100" dirty="0"/>
          </a:p>
          <a:p>
            <a:pPr marL="0" lvl="2" indent="0">
              <a:buNone/>
              <a:defRPr/>
            </a:pPr>
            <a:endParaRPr lang="en-US" altLang="zh-TW" sz="2100" dirty="0">
              <a:solidFill>
                <a:srgbClr val="003399"/>
              </a:solidFill>
              <a:ea typeface="新細明體" panose="02020500000000000000" pitchFamily="18" charset="-120"/>
            </a:endParaRPr>
          </a:p>
          <a:p>
            <a:pPr marL="0" lvl="2" indent="0">
              <a:buNone/>
              <a:defRPr/>
            </a:pPr>
            <a:r>
              <a:rPr lang="zh-TW" altLang="en-US" sz="2100" b="1" dirty="0"/>
              <a:t>         致力於</a:t>
            </a:r>
            <a:r>
              <a:rPr lang="zh-TW" altLang="zh-TW" sz="2100" b="1" dirty="0"/>
              <a:t>供應鏈管理與</a:t>
            </a:r>
            <a:r>
              <a:rPr lang="zh-TW" altLang="zh-TW" sz="2100" b="1" dirty="0">
                <a:highlight>
                  <a:srgbClr val="FFFF00"/>
                </a:highlight>
              </a:rPr>
              <a:t>商品溯源</a:t>
            </a:r>
            <a:r>
              <a:rPr lang="en-US" altLang="zh-TW" sz="2100" b="1" dirty="0">
                <a:highlight>
                  <a:srgbClr val="FFFF00"/>
                </a:highlight>
              </a:rPr>
              <a:t> (Supply Chain &amp; Traceability</a:t>
            </a:r>
            <a:r>
              <a:rPr lang="en-US" altLang="zh-TW" sz="2100" b="1" dirty="0"/>
              <a:t>)</a:t>
            </a:r>
            <a:r>
              <a:rPr lang="zh-TW" altLang="en-US" sz="2100" b="1" dirty="0"/>
              <a:t> 的</a:t>
            </a:r>
            <a:r>
              <a:rPr lang="en-US" altLang="zh-TW" sz="2100" b="1" dirty="0"/>
              <a:t>IBM Food Trust</a:t>
            </a:r>
            <a:r>
              <a:rPr lang="zh-TW" altLang="en-US" sz="2100" b="1" dirty="0"/>
              <a:t> </a:t>
            </a:r>
            <a:r>
              <a:rPr lang="zh-TW" altLang="zh-TW" sz="2100" dirty="0"/>
              <a:t>，</a:t>
            </a:r>
            <a:r>
              <a:rPr lang="zh-TW" altLang="en-US" sz="2100" b="1" dirty="0"/>
              <a:t> </a:t>
            </a:r>
            <a:r>
              <a:rPr lang="zh-TW" altLang="zh-TW" sz="2100" b="1" dirty="0"/>
              <a:t>參與者</a:t>
            </a:r>
            <a:r>
              <a:rPr lang="zh-TW" altLang="en-US" sz="2100" b="1" dirty="0"/>
              <a:t>有</a:t>
            </a:r>
            <a:r>
              <a:rPr lang="zh-TW" altLang="zh-TW" sz="2100" dirty="0"/>
              <a:t>種植者、加工商、分銷商、零售</a:t>
            </a:r>
            <a:endParaRPr lang="en-US" altLang="zh-TW" sz="2100" dirty="0"/>
          </a:p>
          <a:p>
            <a:pPr marL="0" lvl="2" indent="0">
              <a:buNone/>
              <a:defRPr/>
            </a:pPr>
            <a:r>
              <a:rPr lang="zh-TW" altLang="zh-TW" sz="2100" dirty="0"/>
              <a:t>商（例如：沃爾瑪、家樂福等大型企業）</a:t>
            </a:r>
            <a:r>
              <a:rPr lang="zh-TW" altLang="zh-TW" b="1" dirty="0"/>
              <a:t>機制</a:t>
            </a:r>
            <a:r>
              <a:rPr lang="zh-TW" altLang="zh-TW" sz="2100" b="1" dirty="0">
                <a:highlight>
                  <a:srgbClr val="FFFF00"/>
                </a:highlight>
              </a:rPr>
              <a:t>：</a:t>
            </a:r>
            <a:r>
              <a:rPr lang="zh-TW" altLang="zh-TW" sz="2100" dirty="0">
                <a:highlight>
                  <a:srgbClr val="FFFF00"/>
                </a:highlight>
              </a:rPr>
              <a:t> 聯盟成員共同維護一個分散式帳本，記錄食物從農場到餐桌的每一個環節（</a:t>
            </a:r>
            <a:r>
              <a:rPr lang="zh-TW" altLang="zh-TW" sz="2100" dirty="0"/>
              <a:t>如採</a:t>
            </a:r>
            <a:endParaRPr lang="en-US" altLang="zh-TW" sz="2100" dirty="0"/>
          </a:p>
          <a:p>
            <a:pPr marL="0" lvl="2" indent="0">
              <a:buNone/>
              <a:defRPr/>
            </a:pPr>
            <a:r>
              <a:rPr lang="zh-TW" altLang="zh-TW" sz="2100" dirty="0"/>
              <a:t>收時間、溫度、運輸批次）。</a:t>
            </a:r>
            <a:r>
              <a:rPr lang="zh-TW" altLang="zh-TW" sz="2100" b="1" dirty="0">
                <a:highlight>
                  <a:srgbClr val="FFFF00"/>
                </a:highlight>
              </a:rPr>
              <a:t>效益：</a:t>
            </a:r>
            <a:r>
              <a:rPr lang="zh-TW" altLang="zh-TW" sz="2100" dirty="0">
                <a:highlight>
                  <a:srgbClr val="FFFF00"/>
                </a:highlight>
              </a:rPr>
              <a:t> 大幅提高食品追溯的速度（從幾天縮短到幾秒），有助於快速找出污染源，提高食品安全性和透明度。</a:t>
            </a:r>
            <a:r>
              <a:rPr lang="zh-TW" altLang="en-US" sz="1600" dirty="0">
                <a:solidFill>
                  <a:srgbClr val="003399"/>
                </a:solidFill>
                <a:ea typeface="新細明體" panose="02020500000000000000" pitchFamily="18" charset="-120"/>
              </a:rPr>
              <a:t> </a:t>
            </a:r>
          </a:p>
        </p:txBody>
      </p:sp>
      <p:sp>
        <p:nvSpPr>
          <p:cNvPr id="4" name="Rectangle 2">
            <a:extLst>
              <a:ext uri="{FF2B5EF4-FFF2-40B4-BE49-F238E27FC236}">
                <a16:creationId xmlns:a16="http://schemas.microsoft.com/office/drawing/2014/main" id="{7C73263E-0651-4E4D-87B2-C1913B59487C}"/>
              </a:ext>
            </a:extLst>
          </p:cNvPr>
          <p:cNvSpPr txBox="1">
            <a:spLocks noChangeArrowheads="1"/>
          </p:cNvSpPr>
          <p:nvPr/>
        </p:nvSpPr>
        <p:spPr bwMode="auto">
          <a:xfrm>
            <a:off x="-57150" y="1"/>
            <a:ext cx="1224915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7892" name="文字方塊 1">
            <a:extLst>
              <a:ext uri="{FF2B5EF4-FFF2-40B4-BE49-F238E27FC236}">
                <a16:creationId xmlns:a16="http://schemas.microsoft.com/office/drawing/2014/main" id="{DC72C166-403A-8682-99FF-EB4AD837C575}"/>
              </a:ext>
            </a:extLst>
          </p:cNvPr>
          <p:cNvSpPr txBox="1">
            <a:spLocks noChangeArrowheads="1"/>
          </p:cNvSpPr>
          <p:nvPr/>
        </p:nvSpPr>
        <p:spPr bwMode="auto">
          <a:xfrm>
            <a:off x="1714500" y="23814"/>
            <a:ext cx="8953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b="1" dirty="0">
                <a:solidFill>
                  <a:schemeClr val="bg1"/>
                </a:solidFill>
                <a:latin typeface="Tahoma" panose="020B0604030504040204" pitchFamily="34" charset="0"/>
                <a:ea typeface="新細明體" panose="02020500000000000000" pitchFamily="18" charset="-120"/>
              </a:rPr>
              <a:t> </a:t>
            </a:r>
            <a:r>
              <a:rPr lang="en-US" altLang="zh-TW" sz="2800" b="1" dirty="0">
                <a:solidFill>
                  <a:schemeClr val="bg1"/>
                </a:solidFill>
                <a:latin typeface="Georgia" panose="02040502050405020303" pitchFamily="18" charset="0"/>
                <a:ea typeface="新細明體" panose="02020500000000000000" pitchFamily="18" charset="-120"/>
              </a:rPr>
              <a:t>Web 3.0 </a:t>
            </a:r>
            <a:r>
              <a:rPr lang="zh-TW" altLang="en-US" sz="2400" b="1" dirty="0">
                <a:solidFill>
                  <a:schemeClr val="bg1"/>
                </a:solidFill>
                <a:latin typeface="Tahoma" panose="020B0604030504040204" pitchFamily="34" charset="0"/>
                <a:ea typeface="新細明體" panose="02020500000000000000" pitchFamily="18" charset="-120"/>
              </a:rPr>
              <a:t>區塊鏈技術的制度類型</a:t>
            </a:r>
            <a:endParaRPr lang="zh-TW" altLang="en-US" b="1" dirty="0">
              <a:solidFill>
                <a:schemeClr val="bg1"/>
              </a:solidFill>
              <a:latin typeface="Tahoma" panose="020B0604030504040204" pitchFamily="34" charset="0"/>
              <a:ea typeface="新細明體" panose="02020500000000000000" pitchFamily="18" charset="-120"/>
            </a:endParaRPr>
          </a:p>
        </p:txBody>
      </p:sp>
    </p:spTree>
    <p:extLst>
      <p:ext uri="{BB962C8B-B14F-4D97-AF65-F5344CB8AC3E}">
        <p14:creationId xmlns:p14="http://schemas.microsoft.com/office/powerpoint/2010/main" val="448106194"/>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DB10C99B-3942-8A6C-1DEA-DBCDD68916C1}"/>
              </a:ext>
            </a:extLst>
          </p:cNvPr>
          <p:cNvSpPr txBox="1">
            <a:spLocks noChangeArrowheads="1"/>
          </p:cNvSpPr>
          <p:nvPr/>
        </p:nvSpPr>
        <p:spPr bwMode="auto">
          <a:xfrm>
            <a:off x="3124200" y="377851"/>
            <a:ext cx="6172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sz="2100" b="1">
                <a:solidFill>
                  <a:schemeClr val="bg1"/>
                </a:solidFill>
                <a:latin typeface="Georgia" panose="02040502050405020303" pitchFamily="18" charset="0"/>
                <a:ea typeface="新細明體" panose="02020500000000000000" pitchFamily="18" charset="-120"/>
              </a:rPr>
              <a:t> </a:t>
            </a:r>
            <a:endParaRPr lang="en-US" altLang="zh-TW" sz="2100" b="1">
              <a:solidFill>
                <a:schemeClr val="bg1"/>
              </a:solidFill>
              <a:latin typeface="Georgia" panose="02040502050405020303" pitchFamily="18" charset="0"/>
              <a:ea typeface="新細明體" panose="02020500000000000000" pitchFamily="18" charset="-120"/>
            </a:endParaRPr>
          </a:p>
        </p:txBody>
      </p:sp>
      <p:sp>
        <p:nvSpPr>
          <p:cNvPr id="39939" name="Rectangle 1026">
            <a:extLst>
              <a:ext uri="{FF2B5EF4-FFF2-40B4-BE49-F238E27FC236}">
                <a16:creationId xmlns:a16="http://schemas.microsoft.com/office/drawing/2014/main" id="{DC760C5F-630F-C282-C3B5-0BE2071AE224}"/>
              </a:ext>
            </a:extLst>
          </p:cNvPr>
          <p:cNvSpPr txBox="1">
            <a:spLocks noChangeArrowheads="1"/>
          </p:cNvSpPr>
          <p:nvPr/>
        </p:nvSpPr>
        <p:spPr bwMode="auto">
          <a:xfrm>
            <a:off x="2667000" y="449289"/>
            <a:ext cx="68580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b="1" dirty="0">
                <a:solidFill>
                  <a:schemeClr val="bg1"/>
                </a:solidFill>
                <a:latin typeface="Georgia" panose="02040502050405020303" pitchFamily="18" charset="0"/>
                <a:ea typeface="新細明體" panose="02020500000000000000" pitchFamily="18" charset="-120"/>
              </a:rPr>
              <a:t>How Blockchain Works(</a:t>
            </a:r>
            <a:r>
              <a:rPr lang="zh-TW" altLang="en-US" sz="2400" b="1" dirty="0">
                <a:solidFill>
                  <a:schemeClr val="bg1"/>
                </a:solidFill>
                <a:latin typeface="Georgia" panose="02040502050405020303" pitchFamily="18" charset="0"/>
                <a:ea typeface="新細明體" panose="02020500000000000000" pitchFamily="18" charset="-120"/>
              </a:rPr>
              <a:t>區塊鏈如何運作</a:t>
            </a:r>
            <a:r>
              <a:rPr lang="en-US" altLang="zh-TW" sz="2400" b="1" dirty="0">
                <a:solidFill>
                  <a:schemeClr val="bg1"/>
                </a:solidFill>
                <a:latin typeface="Georgia" panose="02040502050405020303" pitchFamily="18" charset="0"/>
                <a:ea typeface="新細明體" panose="02020500000000000000" pitchFamily="18" charset="-120"/>
              </a:rPr>
              <a:t>)</a:t>
            </a:r>
          </a:p>
        </p:txBody>
      </p:sp>
      <p:pic>
        <p:nvPicPr>
          <p:cNvPr id="39940" name="Picture 3" descr="EC2020G_Fig_04-16_HowBlockChainWorks.tif">
            <a:extLst>
              <a:ext uri="{FF2B5EF4-FFF2-40B4-BE49-F238E27FC236}">
                <a16:creationId xmlns:a16="http://schemas.microsoft.com/office/drawing/2014/main" id="{C01E89D0-8959-2428-39C1-5E440B139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945" y="400473"/>
            <a:ext cx="440055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a:extLst>
              <a:ext uri="{FF2B5EF4-FFF2-40B4-BE49-F238E27FC236}">
                <a16:creationId xmlns:a16="http://schemas.microsoft.com/office/drawing/2014/main" id="{0E03151A-C717-B3F1-07DC-55AA0731887C}"/>
              </a:ext>
            </a:extLst>
          </p:cNvPr>
          <p:cNvSpPr txBox="1"/>
          <p:nvPr/>
        </p:nvSpPr>
        <p:spPr>
          <a:xfrm>
            <a:off x="2117572" y="743236"/>
            <a:ext cx="2167355" cy="338554"/>
          </a:xfrm>
          <a:prstGeom prst="rect">
            <a:avLst/>
          </a:prstGeom>
          <a:noFill/>
        </p:spPr>
        <p:txBody>
          <a:bodyPr wrap="square">
            <a:spAutoFit/>
          </a:bodyPr>
          <a:lstStyle/>
          <a:p>
            <a:pPr>
              <a:defRPr/>
            </a:pPr>
            <a:r>
              <a:rPr lang="zh-TW" altLang="en-US" sz="1600" b="1" dirty="0">
                <a:highlight>
                  <a:srgbClr val="FFFF00"/>
                </a:highlight>
              </a:rPr>
              <a:t>用戶或客戶提交訂單</a:t>
            </a:r>
          </a:p>
        </p:txBody>
      </p:sp>
      <p:sp>
        <p:nvSpPr>
          <p:cNvPr id="5" name="文字方塊 4">
            <a:extLst>
              <a:ext uri="{FF2B5EF4-FFF2-40B4-BE49-F238E27FC236}">
                <a16:creationId xmlns:a16="http://schemas.microsoft.com/office/drawing/2014/main" id="{58E7F981-1FF3-4222-0CF4-CBFADF343781}"/>
              </a:ext>
            </a:extLst>
          </p:cNvPr>
          <p:cNvSpPr txBox="1"/>
          <p:nvPr/>
        </p:nvSpPr>
        <p:spPr>
          <a:xfrm>
            <a:off x="1851132" y="2043843"/>
            <a:ext cx="3584863" cy="338554"/>
          </a:xfrm>
          <a:prstGeom prst="rect">
            <a:avLst/>
          </a:prstGeom>
          <a:noFill/>
        </p:spPr>
        <p:txBody>
          <a:bodyPr wrap="square">
            <a:spAutoFit/>
          </a:bodyPr>
          <a:lstStyle/>
          <a:p>
            <a:pPr>
              <a:defRPr/>
            </a:pPr>
            <a:r>
              <a:rPr lang="zh-TW" altLang="en-US" sz="1600" b="1" dirty="0">
                <a:highlight>
                  <a:srgbClr val="FFFF00"/>
                </a:highlight>
              </a:rPr>
              <a:t>該區塊添加到用戶的交易鏈中</a:t>
            </a:r>
          </a:p>
        </p:txBody>
      </p:sp>
      <p:sp>
        <p:nvSpPr>
          <p:cNvPr id="6" name="文字方塊 5">
            <a:extLst>
              <a:ext uri="{FF2B5EF4-FFF2-40B4-BE49-F238E27FC236}">
                <a16:creationId xmlns:a16="http://schemas.microsoft.com/office/drawing/2014/main" id="{CFB19DF6-5BC9-1011-467C-451176588615}"/>
              </a:ext>
            </a:extLst>
          </p:cNvPr>
          <p:cNvSpPr txBox="1"/>
          <p:nvPr/>
        </p:nvSpPr>
        <p:spPr>
          <a:xfrm>
            <a:off x="2117572" y="3406867"/>
            <a:ext cx="2461491" cy="584775"/>
          </a:xfrm>
          <a:prstGeom prst="rect">
            <a:avLst/>
          </a:prstGeom>
          <a:noFill/>
        </p:spPr>
        <p:txBody>
          <a:bodyPr wrap="square">
            <a:spAutoFit/>
          </a:bodyPr>
          <a:lstStyle/>
          <a:p>
            <a:pPr>
              <a:defRPr/>
            </a:pPr>
            <a:r>
              <a:rPr lang="zh-TW" altLang="en-US" sz="1600" b="1" dirty="0">
                <a:highlight>
                  <a:srgbClr val="FFFF00"/>
                </a:highlight>
              </a:rPr>
              <a:t>生產、倉庫、 物流增加額外的區塊</a:t>
            </a:r>
          </a:p>
        </p:txBody>
      </p:sp>
      <p:sp>
        <p:nvSpPr>
          <p:cNvPr id="12" name="Rectangle 2">
            <a:extLst>
              <a:ext uri="{FF2B5EF4-FFF2-40B4-BE49-F238E27FC236}">
                <a16:creationId xmlns:a16="http://schemas.microsoft.com/office/drawing/2014/main" id="{3266A019-9577-4E76-8645-9C6771D60AE9}"/>
              </a:ext>
            </a:extLst>
          </p:cNvPr>
          <p:cNvSpPr txBox="1">
            <a:spLocks noChangeArrowheads="1"/>
          </p:cNvSpPr>
          <p:nvPr/>
        </p:nvSpPr>
        <p:spPr bwMode="auto">
          <a:xfrm>
            <a:off x="-1" y="1"/>
            <a:ext cx="12091307"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9948" name="文字方塊 1">
            <a:extLst>
              <a:ext uri="{FF2B5EF4-FFF2-40B4-BE49-F238E27FC236}">
                <a16:creationId xmlns:a16="http://schemas.microsoft.com/office/drawing/2014/main" id="{94B99A27-1C59-1724-D1B9-A42026D60179}"/>
              </a:ext>
            </a:extLst>
          </p:cNvPr>
          <p:cNvSpPr txBox="1">
            <a:spLocks noChangeArrowheads="1"/>
          </p:cNvSpPr>
          <p:nvPr/>
        </p:nvSpPr>
        <p:spPr bwMode="auto">
          <a:xfrm>
            <a:off x="754602" y="-3169"/>
            <a:ext cx="10271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zh-TW" altLang="en-US"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Georgia" panose="02040502050405020303" pitchFamily="18" charset="0"/>
                <a:ea typeface="新細明體" panose="02020500000000000000" pitchFamily="18" charset="-120"/>
              </a:rPr>
              <a:t>Web 3.0 </a:t>
            </a:r>
            <a:r>
              <a:rPr lang="zh-TW" altLang="en-US" sz="2400" b="1" dirty="0">
                <a:solidFill>
                  <a:schemeClr val="bg1"/>
                </a:solidFill>
                <a:latin typeface="Georgia" panose="02040502050405020303" pitchFamily="18" charset="0"/>
                <a:ea typeface="新細明體" panose="02020500000000000000" pitchFamily="18" charset="-120"/>
              </a:rPr>
              <a:t> </a:t>
            </a:r>
            <a:r>
              <a:rPr lang="en-US" altLang="zh-TW" sz="2400" b="1" dirty="0">
                <a:solidFill>
                  <a:schemeClr val="bg1"/>
                </a:solidFill>
                <a:latin typeface="Georgia" panose="02040502050405020303" pitchFamily="18" charset="0"/>
                <a:ea typeface="新細明體" panose="02020500000000000000" pitchFamily="18" charset="-120"/>
              </a:rPr>
              <a:t>:</a:t>
            </a:r>
            <a:r>
              <a:rPr lang="zh-TW" altLang="en-US" sz="2400" b="1" dirty="0">
                <a:solidFill>
                  <a:schemeClr val="bg1"/>
                </a:solidFill>
                <a:latin typeface="Georgia" panose="02040502050405020303" pitchFamily="18" charset="0"/>
                <a:ea typeface="新細明體" panose="02020500000000000000" pitchFamily="18" charset="-120"/>
              </a:rPr>
              <a:t> </a:t>
            </a:r>
            <a:r>
              <a:rPr lang="en-US" altLang="zh-TW" sz="2400" b="1" dirty="0">
                <a:solidFill>
                  <a:schemeClr val="bg1"/>
                </a:solidFill>
                <a:latin typeface="Georgia" panose="02040502050405020303" pitchFamily="18" charset="0"/>
                <a:ea typeface="新細明體" panose="02020500000000000000" pitchFamily="18" charset="-120"/>
              </a:rPr>
              <a:t>How Blockchain Works(</a:t>
            </a:r>
            <a:r>
              <a:rPr lang="zh-TW" altLang="en-US" sz="2400" b="1" dirty="0">
                <a:solidFill>
                  <a:schemeClr val="bg1"/>
                </a:solidFill>
                <a:latin typeface="Georgia" panose="02040502050405020303" pitchFamily="18" charset="0"/>
                <a:ea typeface="新細明體" panose="02020500000000000000" pitchFamily="18" charset="-120"/>
              </a:rPr>
              <a:t>區塊鏈如何運作</a:t>
            </a:r>
            <a:r>
              <a:rPr lang="en-US" altLang="zh-TW" sz="2400" b="1" dirty="0">
                <a:solidFill>
                  <a:schemeClr val="bg1"/>
                </a:solidFill>
                <a:latin typeface="Georgia" panose="02040502050405020303" pitchFamily="18" charset="0"/>
                <a:ea typeface="新細明體" panose="02020500000000000000" pitchFamily="18" charset="-120"/>
              </a:rPr>
              <a:t>)</a:t>
            </a:r>
            <a:endParaRPr lang="zh-TW" altLang="en-US" b="1" dirty="0">
              <a:solidFill>
                <a:schemeClr val="bg1"/>
              </a:solidFill>
              <a:latin typeface="Tahoma" panose="020B0604030504040204" pitchFamily="34" charset="0"/>
              <a:ea typeface="新細明體" panose="02020500000000000000" pitchFamily="18" charset="-120"/>
            </a:endParaRPr>
          </a:p>
        </p:txBody>
      </p:sp>
      <p:sp>
        <p:nvSpPr>
          <p:cNvPr id="7" name="文字方塊 6">
            <a:extLst>
              <a:ext uri="{FF2B5EF4-FFF2-40B4-BE49-F238E27FC236}">
                <a16:creationId xmlns:a16="http://schemas.microsoft.com/office/drawing/2014/main" id="{C981ED47-4EDE-AA15-D387-8BDFA4A29F33}"/>
              </a:ext>
            </a:extLst>
          </p:cNvPr>
          <p:cNvSpPr txBox="1"/>
          <p:nvPr/>
        </p:nvSpPr>
        <p:spPr>
          <a:xfrm>
            <a:off x="420000" y="4554284"/>
            <a:ext cx="11580599" cy="2246769"/>
          </a:xfrm>
          <a:prstGeom prst="rect">
            <a:avLst/>
          </a:prstGeom>
          <a:noFill/>
        </p:spPr>
        <p:txBody>
          <a:bodyPr wrap="square" rtlCol="0">
            <a:spAutoFit/>
          </a:bodyPr>
          <a:lstStyle/>
          <a:p>
            <a:r>
              <a:rPr lang="zh-TW" altLang="zh-TW"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以下是幾個已經應用於供應鏈的</a:t>
            </a:r>
            <a:r>
              <a:rPr lang="zh-TW" altLang="zh-TW"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區塊鏈軟體</a:t>
            </a:r>
            <a:r>
              <a:rPr lang="zh-TW" altLang="zh-TW"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平台和工具：</a:t>
            </a:r>
            <a:endParaRPr lang="zh-TW" altLang="zh-TW"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1. IBM Food Trust</a:t>
            </a:r>
            <a:endParaRPr lang="zh-TW" altLang="zh-TW"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這是</a:t>
            </a:r>
            <a:r>
              <a:rPr lang="en-US"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IBM</a:t>
            </a:r>
            <a:r>
              <a:rPr lang="zh-TW"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推出的一個基於</a:t>
            </a:r>
            <a:r>
              <a:rPr lang="zh-TW" altLang="zh-TW" sz="16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區塊鏈的解決方案，專注於食品供應鏈</a:t>
            </a:r>
            <a:r>
              <a:rPr lang="zh-TW"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。它允許食品製造商、批發商、零售商和消費者在供應鏈的每一個階段對產品進行追蹤，</a:t>
            </a:r>
            <a:r>
              <a:rPr lang="zh-TW" altLang="zh-TW" sz="16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提升食品安全性和透明度</a:t>
            </a:r>
            <a:r>
              <a:rPr lang="zh-TW"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2. </a:t>
            </a:r>
            <a:r>
              <a:rPr lang="en-US" altLang="zh-TW" sz="20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Hyperledger</a:t>
            </a:r>
            <a:r>
              <a:rPr lang="zh-TW" altLang="en-US" sz="20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2000" dirty="0"/>
              <a:t>Fabric</a:t>
            </a:r>
            <a:endPar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         </a:t>
            </a:r>
            <a:r>
              <a:rPr lang="en-US" altLang="zh-TW" sz="16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Hyperledger</a:t>
            </a:r>
            <a:r>
              <a:rPr lang="zh-TW" altLang="zh-TW" sz="16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是一個開源項目，提供可自訂的區塊鏈框架，適合用於構建供應鏈應用程序。</a:t>
            </a:r>
            <a:r>
              <a:rPr lang="zh-TW"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它靈活、可擴展，並且已被許多大型企業</a:t>
            </a:r>
            <a:r>
              <a:rPr lang="zh-TW" altLang="zh-TW" sz="16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集成</a:t>
            </a:r>
            <a:r>
              <a:rPr lang="zh-TW"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到供應鏈中。</a:t>
            </a:r>
            <a:endParaRPr lang="en-US"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2000" dirty="0">
                <a:solidFill>
                  <a:srgbClr val="7030A0"/>
                </a:solidFill>
              </a:rPr>
              <a:t>3. </a:t>
            </a:r>
            <a:r>
              <a:rPr lang="en-US" altLang="zh-TW" sz="2000" dirty="0" err="1"/>
              <a:t>VeChain</a:t>
            </a:r>
            <a:r>
              <a:rPr lang="en-US" altLang="zh-TW" sz="2000" dirty="0"/>
              <a:t> </a:t>
            </a:r>
            <a:r>
              <a:rPr lang="en-US" altLang="zh-TW" sz="2000" dirty="0" err="1"/>
              <a:t>ToolChain</a:t>
            </a:r>
            <a:r>
              <a:rPr lang="en-US" altLang="zh-TW" sz="2000" dirty="0"/>
              <a:t> </a:t>
            </a:r>
            <a:r>
              <a:rPr lang="zh-TW" altLang="en-US" sz="1600" dirty="0"/>
              <a:t>供應鏈追蹤平台 </a:t>
            </a:r>
            <a:r>
              <a:rPr lang="en-US" altLang="zh-TW" sz="1600" dirty="0"/>
              <a:t>+ </a:t>
            </a:r>
            <a:r>
              <a:rPr lang="zh-TW" altLang="en-US" sz="1600" dirty="0"/>
              <a:t>區塊鏈基礎建設  適合快速上線的中小企業、物流追蹤應用</a:t>
            </a:r>
            <a:r>
              <a:rPr lang="zh-TW" altLang="zh-TW" sz="20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a:t>
            </a:r>
            <a:endParaRPr lang="zh-TW" altLang="en-US" sz="2000" dirty="0"/>
          </a:p>
        </p:txBody>
      </p:sp>
      <p:sp>
        <p:nvSpPr>
          <p:cNvPr id="9" name="文字方塊 8">
            <a:extLst>
              <a:ext uri="{FF2B5EF4-FFF2-40B4-BE49-F238E27FC236}">
                <a16:creationId xmlns:a16="http://schemas.microsoft.com/office/drawing/2014/main" id="{6D36ECA2-F7B5-E73A-A9FB-5F48944E6B5E}"/>
              </a:ext>
            </a:extLst>
          </p:cNvPr>
          <p:cNvSpPr txBox="1"/>
          <p:nvPr/>
        </p:nvSpPr>
        <p:spPr>
          <a:xfrm>
            <a:off x="7842127" y="1496672"/>
            <a:ext cx="2763898" cy="338554"/>
          </a:xfrm>
          <a:prstGeom prst="rect">
            <a:avLst/>
          </a:prstGeom>
          <a:noFill/>
        </p:spPr>
        <p:txBody>
          <a:bodyPr wrap="none" rtlCol="0">
            <a:spAutoFit/>
          </a:bodyPr>
          <a:lstStyle/>
          <a:p>
            <a:r>
              <a:rPr lang="zh-TW" altLang="en-US" sz="1600" b="1" dirty="0">
                <a:highlight>
                  <a:srgbClr val="FFFF00"/>
                </a:highlight>
              </a:rPr>
              <a:t>交易被廣播到電腦的</a:t>
            </a:r>
            <a:r>
              <a:rPr lang="en-US" altLang="zh-TW" sz="1600" b="1" dirty="0">
                <a:highlight>
                  <a:srgbClr val="FFFF00"/>
                </a:highlight>
              </a:rPr>
              <a:t>P2P</a:t>
            </a:r>
            <a:r>
              <a:rPr lang="zh-TW" altLang="en-US" sz="1600" b="1" dirty="0">
                <a:highlight>
                  <a:srgbClr val="FFFF00"/>
                </a:highlight>
              </a:rPr>
              <a:t>網路</a:t>
            </a:r>
          </a:p>
        </p:txBody>
      </p:sp>
      <p:sp>
        <p:nvSpPr>
          <p:cNvPr id="10" name="文字方塊 9">
            <a:extLst>
              <a:ext uri="{FF2B5EF4-FFF2-40B4-BE49-F238E27FC236}">
                <a16:creationId xmlns:a16="http://schemas.microsoft.com/office/drawing/2014/main" id="{1B39DBB6-A265-05C6-0BD0-1A39434863FA}"/>
              </a:ext>
            </a:extLst>
          </p:cNvPr>
          <p:cNvSpPr txBox="1"/>
          <p:nvPr/>
        </p:nvSpPr>
        <p:spPr>
          <a:xfrm>
            <a:off x="8331864" y="3529977"/>
            <a:ext cx="3057247" cy="338554"/>
          </a:xfrm>
          <a:prstGeom prst="rect">
            <a:avLst/>
          </a:prstGeom>
          <a:noFill/>
        </p:spPr>
        <p:txBody>
          <a:bodyPr wrap="none" rtlCol="0">
            <a:spAutoFit/>
          </a:bodyPr>
          <a:lstStyle/>
          <a:p>
            <a:r>
              <a:rPr lang="zh-TW" altLang="en-US" sz="1600" b="1" dirty="0">
                <a:highlight>
                  <a:srgbClr val="FFFF00"/>
                </a:highlight>
              </a:rPr>
              <a:t>該交易帶由網路中的其他人驗證</a:t>
            </a:r>
          </a:p>
        </p:txBody>
      </p:sp>
      <p:sp>
        <p:nvSpPr>
          <p:cNvPr id="11" name="文字方塊 10">
            <a:extLst>
              <a:ext uri="{FF2B5EF4-FFF2-40B4-BE49-F238E27FC236}">
                <a16:creationId xmlns:a16="http://schemas.microsoft.com/office/drawing/2014/main" id="{ECE89DB7-C41A-B0E5-15C8-005C042271D1}"/>
              </a:ext>
            </a:extLst>
          </p:cNvPr>
          <p:cNvSpPr txBox="1"/>
          <p:nvPr/>
        </p:nvSpPr>
        <p:spPr>
          <a:xfrm>
            <a:off x="7614925" y="4338059"/>
            <a:ext cx="1210588" cy="338554"/>
          </a:xfrm>
          <a:prstGeom prst="rect">
            <a:avLst/>
          </a:prstGeom>
          <a:noFill/>
        </p:spPr>
        <p:txBody>
          <a:bodyPr wrap="none" rtlCol="0">
            <a:spAutoFit/>
          </a:bodyPr>
          <a:lstStyle/>
          <a:p>
            <a:r>
              <a:rPr lang="zh-TW" altLang="en-US" sz="1600" b="1" dirty="0">
                <a:highlight>
                  <a:srgbClr val="FFFF00"/>
                </a:highlight>
              </a:rPr>
              <a:t>訂單已完成</a:t>
            </a:r>
          </a:p>
        </p:txBody>
      </p:sp>
    </p:spTree>
    <p:extLst>
      <p:ext uri="{BB962C8B-B14F-4D97-AF65-F5344CB8AC3E}">
        <p14:creationId xmlns:p14="http://schemas.microsoft.com/office/powerpoint/2010/main" val="1375154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BBEAE-F337-AF33-5D24-7FB9FF69EE2D}"/>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16867959-3066-07D8-9B9B-DA438BB3D393}"/>
              </a:ext>
            </a:extLst>
          </p:cNvPr>
          <p:cNvSpPr txBox="1">
            <a:spLocks noChangeArrowheads="1"/>
          </p:cNvSpPr>
          <p:nvPr/>
        </p:nvSpPr>
        <p:spPr bwMode="auto">
          <a:xfrm>
            <a:off x="-1" y="1"/>
            <a:ext cx="12091307"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6" name="文字方塊 1">
            <a:extLst>
              <a:ext uri="{FF2B5EF4-FFF2-40B4-BE49-F238E27FC236}">
                <a16:creationId xmlns:a16="http://schemas.microsoft.com/office/drawing/2014/main" id="{58DC982E-859E-E5AD-7750-81AE79947FA5}"/>
              </a:ext>
            </a:extLst>
          </p:cNvPr>
          <p:cNvSpPr txBox="1">
            <a:spLocks noChangeArrowheads="1"/>
          </p:cNvSpPr>
          <p:nvPr/>
        </p:nvSpPr>
        <p:spPr bwMode="auto">
          <a:xfrm>
            <a:off x="895926" y="-26964"/>
            <a:ext cx="10130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b="1" dirty="0">
                <a:solidFill>
                  <a:schemeClr val="bg1"/>
                </a:solidFill>
                <a:latin typeface="Tahoma" panose="020B0604030504040204" pitchFamily="34" charset="0"/>
                <a:ea typeface="新細明體" panose="02020500000000000000" pitchFamily="18" charset="-120"/>
              </a:rPr>
              <a:t> </a:t>
            </a:r>
            <a:r>
              <a:rPr lang="zh-TW" altLang="zh-TW" sz="2000" b="1" dirty="0">
                <a:solidFill>
                  <a:schemeClr val="bg1"/>
                </a:solidFill>
                <a:latin typeface="Georgia" panose="02040502050405020303" pitchFamily="18" charset="0"/>
                <a:ea typeface="新細明體" panose="02020500000000000000" pitchFamily="18" charset="-120"/>
              </a:rPr>
              <a:t>沃爾瑪用「區塊鏈」改善供應鏈的背景</a:t>
            </a:r>
            <a:r>
              <a:rPr lang="zh-TW" altLang="en-US" sz="2000" b="1" dirty="0">
                <a:solidFill>
                  <a:schemeClr val="bg1"/>
                </a:solidFill>
                <a:latin typeface="Georgia" panose="02040502050405020303" pitchFamily="18" charset="0"/>
                <a:ea typeface="新細明體" panose="02020500000000000000" pitchFamily="18" charset="-120"/>
              </a:rPr>
              <a:t>及</a:t>
            </a:r>
            <a:r>
              <a:rPr lang="zh-TW" altLang="zh-TW" sz="2000" b="1" dirty="0">
                <a:solidFill>
                  <a:schemeClr val="bg1"/>
                </a:solidFill>
                <a:latin typeface="Georgia" panose="02040502050405020303" pitchFamily="18" charset="0"/>
                <a:ea typeface="新細明體" panose="02020500000000000000" pitchFamily="18" charset="-120"/>
              </a:rPr>
              <a:t>成效</a:t>
            </a:r>
            <a:endParaRPr lang="zh-TW" altLang="en-US" b="1" dirty="0">
              <a:solidFill>
                <a:schemeClr val="bg1"/>
              </a:solidFill>
              <a:latin typeface="Tahoma" panose="020B0604030504040204" pitchFamily="34" charset="0"/>
              <a:ea typeface="新細明體" panose="02020500000000000000" pitchFamily="18" charset="-120"/>
            </a:endParaRPr>
          </a:p>
        </p:txBody>
      </p:sp>
      <p:sp>
        <p:nvSpPr>
          <p:cNvPr id="3" name="文字方塊 2">
            <a:extLst>
              <a:ext uri="{FF2B5EF4-FFF2-40B4-BE49-F238E27FC236}">
                <a16:creationId xmlns:a16="http://schemas.microsoft.com/office/drawing/2014/main" id="{3A35C696-D424-6F86-7B73-9C75DE009B85}"/>
              </a:ext>
            </a:extLst>
          </p:cNvPr>
          <p:cNvSpPr txBox="1"/>
          <p:nvPr/>
        </p:nvSpPr>
        <p:spPr>
          <a:xfrm>
            <a:off x="358588" y="520051"/>
            <a:ext cx="11322947" cy="3036729"/>
          </a:xfrm>
          <a:prstGeom prst="rect">
            <a:avLst/>
          </a:prstGeom>
          <a:noFill/>
        </p:spPr>
        <p:txBody>
          <a:bodyPr wrap="square">
            <a:spAutoFit/>
          </a:bodyPr>
          <a:lstStyle/>
          <a:p>
            <a:pPr>
              <a:lnSpc>
                <a:spcPct val="115000"/>
              </a:lnSpc>
              <a:spcAft>
                <a:spcPts val="800"/>
              </a:spcAft>
              <a:buNone/>
            </a:pPr>
            <a:r>
              <a:rPr lang="zh-TW" altLang="en-US" sz="1600" b="1" kern="100" dirty="0">
                <a:effectLst/>
                <a:latin typeface="Calibri" panose="020F0502020204030204" pitchFamily="34" charset="0"/>
                <a:ea typeface="新細明體" panose="020B0604030504040204" pitchFamily="18" charset="-120"/>
                <a:cs typeface="Times New Roman" panose="02020603050405020304" pitchFamily="18" charset="0"/>
              </a:rPr>
              <a:t> </a:t>
            </a:r>
            <a:r>
              <a:rPr lang="zh-TW" altLang="zh-TW" sz="1600" b="1" kern="100" dirty="0">
                <a:effectLst/>
                <a:highlight>
                  <a:srgbClr val="FFFF00"/>
                </a:highlight>
                <a:latin typeface="Calibri" panose="020F0502020204030204" pitchFamily="34" charset="0"/>
                <a:ea typeface="新細明體" panose="020B0604030504040204" pitchFamily="18" charset="-120"/>
                <a:cs typeface="Times New Roman" panose="02020603050405020304" pitchFamily="18" charset="0"/>
              </a:rPr>
              <a:t>在過去，</a:t>
            </a:r>
            <a:r>
              <a:rPr lang="zh-TW" altLang="zh-TW" sz="1600" b="1" kern="100" dirty="0">
                <a:effectLst/>
                <a:latin typeface="Calibri" panose="020F0502020204030204" pitchFamily="34" charset="0"/>
                <a:ea typeface="新細明體" panose="020B0604030504040204" pitchFamily="18" charset="-120"/>
                <a:cs typeface="Times New Roman" panose="02020603050405020304" pitchFamily="18" charset="0"/>
              </a:rPr>
              <a:t>食品供應鏈存在幾個大問題：</a:t>
            </a:r>
            <a:endParaRPr lang="zh-TW" alt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US" altLang="zh-TW" sz="1600" b="1" kern="100" dirty="0">
                <a:effectLst/>
                <a:latin typeface="Calibri" panose="020F0502020204030204" pitchFamily="34" charset="0"/>
                <a:ea typeface="新細明體" panose="020B0604030504040204" pitchFamily="18" charset="-120"/>
                <a:cs typeface="Times New Roman" panose="02020603050405020304" pitchFamily="18" charset="0"/>
              </a:rPr>
              <a:t> </a:t>
            </a:r>
            <a:r>
              <a:rPr lang="zh-TW" altLang="zh-TW" sz="1600" b="1" kern="100" dirty="0">
                <a:effectLst/>
                <a:highlight>
                  <a:srgbClr val="FFFF00"/>
                </a:highlight>
                <a:latin typeface="Calibri" panose="020F0502020204030204" pitchFamily="34" charset="0"/>
                <a:ea typeface="新細明體" panose="020B0604030504040204" pitchFamily="18" charset="-120"/>
                <a:cs typeface="Times New Roman" panose="02020603050405020304" pitchFamily="18" charset="0"/>
              </a:rPr>
              <a:t>當出現食安事件</a:t>
            </a:r>
            <a:r>
              <a:rPr lang="zh-TW" altLang="zh-TW" sz="1600" b="1" kern="100" dirty="0">
                <a:effectLst/>
                <a:latin typeface="Calibri" panose="020F0502020204030204" pitchFamily="34" charset="0"/>
                <a:ea typeface="新細明體" panose="020B0604030504040204" pitchFamily="18" charset="-120"/>
                <a:cs typeface="Times New Roman" panose="02020603050405020304" pitchFamily="18" charset="0"/>
              </a:rPr>
              <a:t>（如生菜、肉品污染），難以快速追蹤來源</a:t>
            </a:r>
            <a:endParaRPr lang="zh-TW" alt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TW" altLang="zh-TW" sz="1600" b="1" kern="100" dirty="0">
                <a:effectLst/>
                <a:highlight>
                  <a:srgbClr val="FFFF00"/>
                </a:highlight>
                <a:latin typeface="Calibri" panose="020F0502020204030204" pitchFamily="34" charset="0"/>
                <a:ea typeface="新細明體" panose="020B0604030504040204" pitchFamily="18" charset="-120"/>
                <a:cs typeface="Times New Roman" panose="02020603050405020304" pitchFamily="18" charset="0"/>
              </a:rPr>
              <a:t>傳統供應鏈資料分散、手動處理</a:t>
            </a:r>
            <a:r>
              <a:rPr lang="zh-TW" altLang="zh-TW" sz="1600" b="1" kern="100" dirty="0">
                <a:effectLst/>
                <a:latin typeface="Calibri" panose="020F0502020204030204" pitchFamily="34" charset="0"/>
                <a:ea typeface="新細明體" panose="020B0604030504040204" pitchFamily="18" charset="-120"/>
                <a:cs typeface="Times New Roman" panose="02020603050405020304" pitchFamily="18" charset="0"/>
              </a:rPr>
              <a:t>，調查時間長（最多需</a:t>
            </a:r>
            <a:r>
              <a:rPr lang="en-US" altLang="zh-TW" sz="1600" b="1" kern="100" dirty="0">
                <a:effectLst/>
                <a:latin typeface="Calibri" panose="020F0502020204030204" pitchFamily="34" charset="0"/>
                <a:ea typeface="新細明體" panose="020B0604030504040204" pitchFamily="18" charset="-120"/>
                <a:cs typeface="Times New Roman" panose="02020603050405020304" pitchFamily="18" charset="0"/>
              </a:rPr>
              <a:t> 7 </a:t>
            </a:r>
            <a:r>
              <a:rPr lang="zh-TW" altLang="zh-TW" sz="1600" b="1" kern="100" dirty="0">
                <a:effectLst/>
                <a:latin typeface="Calibri" panose="020F0502020204030204" pitchFamily="34" charset="0"/>
                <a:ea typeface="新細明體" panose="020B0604030504040204" pitchFamily="18" charset="-120"/>
                <a:cs typeface="Times New Roman" panose="02020603050405020304" pitchFamily="18" charset="0"/>
              </a:rPr>
              <a:t>天）</a:t>
            </a:r>
            <a:endParaRPr lang="zh-TW" alt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TW" altLang="zh-TW" sz="1600" b="1" kern="100" dirty="0">
                <a:effectLst/>
                <a:highlight>
                  <a:srgbClr val="FFFF00"/>
                </a:highlight>
                <a:latin typeface="Calibri" panose="020F0502020204030204" pitchFamily="34" charset="0"/>
                <a:ea typeface="新細明體" panose="020B0604030504040204" pitchFamily="18" charset="-120"/>
                <a:cs typeface="Times New Roman" panose="02020603050405020304" pitchFamily="18" charset="0"/>
              </a:rPr>
              <a:t>資料不透明，容易發生資訊造假</a:t>
            </a:r>
            <a:r>
              <a:rPr lang="zh-TW" altLang="zh-TW" sz="1600" b="1" kern="100" dirty="0">
                <a:effectLst/>
                <a:latin typeface="Calibri" panose="020F0502020204030204" pitchFamily="34" charset="0"/>
                <a:ea typeface="新細明體" panose="020B0604030504040204" pitchFamily="18" charset="-120"/>
                <a:cs typeface="Times New Roman" panose="02020603050405020304" pitchFamily="18" charset="0"/>
              </a:rPr>
              <a:t>或延誤通報</a:t>
            </a:r>
            <a:endParaRPr lang="en-US" altLang="zh-TW" sz="1600" b="1" kern="100" dirty="0">
              <a:effectLst/>
              <a:latin typeface="Calibri" panose="020F0502020204030204" pitchFamily="34" charset="0"/>
              <a:ea typeface="新細明體" panose="020B0604030504040204" pitchFamily="18" charset="-120"/>
              <a:cs typeface="Times New Roman" panose="02020603050405020304" pitchFamily="18" charset="0"/>
            </a:endParaRPr>
          </a:p>
          <a:p>
            <a:pPr lvl="0">
              <a:lnSpc>
                <a:spcPct val="115000"/>
              </a:lnSpc>
              <a:spcAft>
                <a:spcPts val="800"/>
              </a:spcAft>
              <a:buSzPts val="1000"/>
              <a:tabLst>
                <a:tab pos="457200" algn="l"/>
              </a:tabLst>
            </a:pPr>
            <a:endParaRPr lang="en-US" altLang="zh-TW" sz="1600" b="1" kern="100" dirty="0">
              <a:latin typeface="Calibri" panose="020F0502020204030204" pitchFamily="34" charset="0"/>
              <a:ea typeface="新細明體" panose="020B0604030504040204" pitchFamily="18" charset="-120"/>
              <a:cs typeface="Times New Roman" panose="02020603050405020304" pitchFamily="18" charset="0"/>
            </a:endParaRPr>
          </a:p>
          <a:p>
            <a:r>
              <a:rPr lang="zh-TW" altLang="zh-TW" b="1" dirty="0"/>
              <a:t> </a:t>
            </a:r>
            <a:r>
              <a:rPr lang="zh-TW" altLang="zh-TW" sz="1600" b="1" dirty="0">
                <a:solidFill>
                  <a:srgbClr val="003399"/>
                </a:solidFill>
              </a:rPr>
              <a:t>沃爾瑪的解法：導入</a:t>
            </a:r>
            <a:r>
              <a:rPr lang="en-US" altLang="zh-TW" sz="1600" b="1" dirty="0">
                <a:solidFill>
                  <a:srgbClr val="003399"/>
                </a:solidFill>
              </a:rPr>
              <a:t> IBM </a:t>
            </a:r>
            <a:r>
              <a:rPr lang="zh-TW" altLang="zh-TW" sz="1600" b="1" dirty="0">
                <a:solidFill>
                  <a:srgbClr val="003399"/>
                </a:solidFill>
              </a:rPr>
              <a:t>的區塊鏈平台「</a:t>
            </a:r>
            <a:r>
              <a:rPr lang="en-US" altLang="zh-TW" sz="1600" b="1" dirty="0">
                <a:solidFill>
                  <a:srgbClr val="003399"/>
                </a:solidFill>
              </a:rPr>
              <a:t>Food Trust</a:t>
            </a:r>
            <a:r>
              <a:rPr lang="zh-TW" altLang="zh-TW" sz="1600" b="1" dirty="0">
                <a:solidFill>
                  <a:srgbClr val="003399"/>
                </a:solidFill>
              </a:rPr>
              <a:t>」</a:t>
            </a:r>
            <a:endParaRPr lang="zh-TW" altLang="zh-TW" sz="1600" dirty="0">
              <a:solidFill>
                <a:srgbClr val="003399"/>
              </a:solidFill>
            </a:endParaRPr>
          </a:p>
          <a:p>
            <a:r>
              <a:rPr lang="en-US" altLang="zh-TW" sz="1600" b="1" dirty="0">
                <a:solidFill>
                  <a:srgbClr val="003399"/>
                </a:solidFill>
              </a:rPr>
              <a:t> </a:t>
            </a:r>
            <a:r>
              <a:rPr lang="zh-TW" altLang="en-US" sz="1600" b="1" dirty="0">
                <a:solidFill>
                  <a:srgbClr val="003399"/>
                </a:solidFill>
              </a:rPr>
              <a:t> </a:t>
            </a:r>
            <a:r>
              <a:rPr lang="zh-TW" altLang="zh-TW" sz="1600" b="1" dirty="0">
                <a:solidFill>
                  <a:srgbClr val="003399"/>
                </a:solidFill>
              </a:rPr>
              <a:t>對象：芒果、生菜、豬肉、雞蛋、奶製品、海鮮等生鮮食品供應鏈</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a:t>
            </a:r>
            <a:r>
              <a:rPr lang="zh-TW" altLang="zh-TW" sz="1600" b="1" dirty="0">
                <a:solidFill>
                  <a:srgbClr val="003399"/>
                </a:solidFill>
              </a:rPr>
              <a:t>紀錄每個食品的來源、生產、運輸、驗收、上架等資訊</a:t>
            </a:r>
            <a:r>
              <a:rPr lang="zh-TW" altLang="zh-TW" sz="1400" dirty="0"/>
              <a:t>。</a:t>
            </a:r>
            <a:endParaRPr lang="en-US" altLang="zh-TW" sz="1400" dirty="0"/>
          </a:p>
          <a:p>
            <a:endParaRPr lang="en-US" altLang="zh-TW" sz="1600" b="1" dirty="0">
              <a:solidFill>
                <a:srgbClr val="003399"/>
              </a:solidFill>
            </a:endParaRPr>
          </a:p>
          <a:p>
            <a:r>
              <a:rPr lang="zh-TW" altLang="zh-TW" sz="1600" b="1" dirty="0"/>
              <a:t>成效舉例</a:t>
            </a:r>
            <a:r>
              <a:rPr lang="zh-TW" altLang="en-US" sz="1600" b="1" dirty="0"/>
              <a:t> </a:t>
            </a:r>
            <a:r>
              <a:rPr lang="en-US" altLang="zh-TW" sz="1600" b="1" dirty="0"/>
              <a:t>:</a:t>
            </a:r>
            <a:endParaRPr lang="zh-TW" altLang="zh-TW" sz="1400" kern="100" dirty="0">
              <a:solidFill>
                <a:srgbClr val="003399"/>
              </a:solidFill>
              <a:effectLst/>
              <a:latin typeface="Calibri" panose="020F0502020204030204" pitchFamily="34" charset="0"/>
              <a:ea typeface="新細明體" panose="020B0604030504040204" pitchFamily="18" charset="-120"/>
              <a:cs typeface="Times New Roman" panose="02020603050405020304" pitchFamily="18" charset="0"/>
            </a:endParaRPr>
          </a:p>
        </p:txBody>
      </p:sp>
      <p:graphicFrame>
        <p:nvGraphicFramePr>
          <p:cNvPr id="9" name="表格 8">
            <a:extLst>
              <a:ext uri="{FF2B5EF4-FFF2-40B4-BE49-F238E27FC236}">
                <a16:creationId xmlns:a16="http://schemas.microsoft.com/office/drawing/2014/main" id="{10499ACE-B4B2-E643-AEDF-C47A1B47F2ED}"/>
              </a:ext>
            </a:extLst>
          </p:cNvPr>
          <p:cNvGraphicFramePr>
            <a:graphicFrameLocks noGrp="1"/>
          </p:cNvGraphicFramePr>
          <p:nvPr>
            <p:extLst>
              <p:ext uri="{D42A27DB-BD31-4B8C-83A1-F6EECF244321}">
                <p14:modId xmlns:p14="http://schemas.microsoft.com/office/powerpoint/2010/main" val="3165568386"/>
              </p:ext>
            </p:extLst>
          </p:nvPr>
        </p:nvGraphicFramePr>
        <p:xfrm>
          <a:off x="438747" y="3602405"/>
          <a:ext cx="10130139" cy="2735544"/>
        </p:xfrm>
        <a:graphic>
          <a:graphicData uri="http://schemas.openxmlformats.org/drawingml/2006/table">
            <a:tbl>
              <a:tblPr firstRow="1" firstCol="1" bandRow="1">
                <a:tableStyleId>{5C22544A-7EE6-4342-B048-85BDC9FD1C3A}</a:tableStyleId>
              </a:tblPr>
              <a:tblGrid>
                <a:gridCol w="2029986">
                  <a:extLst>
                    <a:ext uri="{9D8B030D-6E8A-4147-A177-3AD203B41FA5}">
                      <a16:colId xmlns:a16="http://schemas.microsoft.com/office/drawing/2014/main" val="2012246478"/>
                    </a:ext>
                  </a:extLst>
                </a:gridCol>
                <a:gridCol w="2884456">
                  <a:extLst>
                    <a:ext uri="{9D8B030D-6E8A-4147-A177-3AD203B41FA5}">
                      <a16:colId xmlns:a16="http://schemas.microsoft.com/office/drawing/2014/main" val="3712227929"/>
                    </a:ext>
                  </a:extLst>
                </a:gridCol>
                <a:gridCol w="5215697">
                  <a:extLst>
                    <a:ext uri="{9D8B030D-6E8A-4147-A177-3AD203B41FA5}">
                      <a16:colId xmlns:a16="http://schemas.microsoft.com/office/drawing/2014/main" val="3970971785"/>
                    </a:ext>
                  </a:extLst>
                </a:gridCol>
              </a:tblGrid>
              <a:tr h="458122">
                <a:tc>
                  <a:txBody>
                    <a:bodyPr/>
                    <a:lstStyle/>
                    <a:p>
                      <a:pPr>
                        <a:lnSpc>
                          <a:spcPct val="115000"/>
                        </a:lnSpc>
                        <a:spcAft>
                          <a:spcPts val="800"/>
                        </a:spcAft>
                        <a:buNone/>
                      </a:pPr>
                      <a:r>
                        <a:rPr lang="zh-TW" sz="1600" kern="100" dirty="0">
                          <a:effectLst/>
                        </a:rPr>
                        <a:t>項目</a:t>
                      </a:r>
                      <a:endParaRPr 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傳統方式</a:t>
                      </a:r>
                      <a:endParaRPr 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區塊鏈後</a:t>
                      </a:r>
                      <a:endParaRPr lang="zh-TW" sz="1600" kern="10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038046296"/>
                  </a:ext>
                </a:extLst>
              </a:tr>
              <a:tr h="458122">
                <a:tc>
                  <a:txBody>
                    <a:bodyPr/>
                    <a:lstStyle/>
                    <a:p>
                      <a:pPr>
                        <a:lnSpc>
                          <a:spcPct val="115000"/>
                        </a:lnSpc>
                        <a:spcAft>
                          <a:spcPts val="800"/>
                        </a:spcAft>
                        <a:buNone/>
                      </a:pPr>
                      <a:r>
                        <a:rPr lang="zh-TW" sz="1600" kern="100" dirty="0">
                          <a:effectLst/>
                        </a:rPr>
                        <a:t>芒果來源追蹤時間</a:t>
                      </a:r>
                      <a:endParaRPr 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約</a:t>
                      </a:r>
                      <a:r>
                        <a:rPr lang="en-US" sz="1600" kern="100">
                          <a:effectLst/>
                        </a:rPr>
                        <a:t> 6–7 </a:t>
                      </a:r>
                      <a:r>
                        <a:rPr lang="zh-TW" sz="1600" kern="100">
                          <a:effectLst/>
                        </a:rPr>
                        <a:t>天</a:t>
                      </a:r>
                      <a:endParaRPr lang="zh-TW" sz="1600" kern="10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2.2 </a:t>
                      </a:r>
                      <a:r>
                        <a:rPr lang="zh-TW" sz="1600" kern="100">
                          <a:effectLst/>
                        </a:rPr>
                        <a:t>秒</a:t>
                      </a:r>
                      <a:endParaRPr lang="zh-TW" sz="1600" kern="10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575315328"/>
                  </a:ext>
                </a:extLst>
              </a:tr>
              <a:tr h="458122">
                <a:tc>
                  <a:txBody>
                    <a:bodyPr/>
                    <a:lstStyle/>
                    <a:p>
                      <a:pPr>
                        <a:lnSpc>
                          <a:spcPct val="115000"/>
                        </a:lnSpc>
                        <a:spcAft>
                          <a:spcPts val="800"/>
                        </a:spcAft>
                        <a:buNone/>
                      </a:pPr>
                      <a:r>
                        <a:rPr lang="zh-TW" sz="1600" kern="100" dirty="0">
                          <a:effectLst/>
                        </a:rPr>
                        <a:t>食品批次透明度</a:t>
                      </a:r>
                      <a:endParaRPr 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多由紙本記錄、人工彙整</a:t>
                      </a:r>
                      <a:endParaRPr lang="zh-TW" sz="1600" kern="10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數位化、去中心化、多方共識</a:t>
                      </a:r>
                      <a:endParaRPr lang="zh-TW" sz="1600" kern="10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892192095"/>
                  </a:ext>
                </a:extLst>
              </a:tr>
              <a:tr h="903056">
                <a:tc>
                  <a:txBody>
                    <a:bodyPr/>
                    <a:lstStyle/>
                    <a:p>
                      <a:pPr>
                        <a:lnSpc>
                          <a:spcPct val="115000"/>
                        </a:lnSpc>
                        <a:spcAft>
                          <a:spcPts val="800"/>
                        </a:spcAft>
                        <a:buNone/>
                      </a:pPr>
                      <a:r>
                        <a:rPr lang="zh-TW" sz="1600" kern="100" dirty="0">
                          <a:effectLst/>
                        </a:rPr>
                        <a:t>可見範圍</a:t>
                      </a:r>
                      <a:endParaRPr 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供應商內部有限可見</a:t>
                      </a:r>
                      <a:endParaRPr 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所有參與者（農場、加工廠、運輸商、超市）共享資料</a:t>
                      </a:r>
                      <a:endParaRPr 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795109888"/>
                  </a:ext>
                </a:extLst>
              </a:tr>
              <a:tr h="458122">
                <a:tc>
                  <a:txBody>
                    <a:bodyPr/>
                    <a:lstStyle/>
                    <a:p>
                      <a:pPr>
                        <a:lnSpc>
                          <a:spcPct val="115000"/>
                        </a:lnSpc>
                        <a:spcAft>
                          <a:spcPts val="800"/>
                        </a:spcAft>
                        <a:buNone/>
                      </a:pPr>
                      <a:r>
                        <a:rPr lang="zh-TW" sz="1600" kern="100">
                          <a:effectLst/>
                        </a:rPr>
                        <a:t>資料可信度</a:t>
                      </a:r>
                      <a:endParaRPr lang="zh-TW" sz="1600" kern="10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易被竄改、造假</a:t>
                      </a:r>
                      <a:endParaRPr 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不可竄改、全程可驗證</a:t>
                      </a:r>
                      <a:endParaRPr lang="zh-TW" sz="1600" kern="100" dirty="0">
                        <a:effectLst/>
                        <a:latin typeface="Calibri" panose="020F0502020204030204" pitchFamily="34" charset="0"/>
                        <a:ea typeface="新細明體" panose="020B0604030504040204"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072925715"/>
                  </a:ext>
                </a:extLst>
              </a:tr>
            </a:tbl>
          </a:graphicData>
        </a:graphic>
      </p:graphicFrame>
      <p:sp>
        <p:nvSpPr>
          <p:cNvPr id="10" name="Rectangle 1">
            <a:extLst>
              <a:ext uri="{FF2B5EF4-FFF2-40B4-BE49-F238E27FC236}">
                <a16:creationId xmlns:a16="http://schemas.microsoft.com/office/drawing/2014/main" id="{E611722C-6D52-9044-467F-D026A72BEC03}"/>
              </a:ext>
            </a:extLst>
          </p:cNvPr>
          <p:cNvSpPr>
            <a:spLocks noChangeArrowheads="1"/>
          </p:cNvSpPr>
          <p:nvPr/>
        </p:nvSpPr>
        <p:spPr bwMode="auto">
          <a:xfrm>
            <a:off x="510465" y="3777770"/>
            <a:ext cx="2199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200" b="1" i="0" u="none" strike="noStrike" cap="none" normalizeH="0" baseline="0" dirty="0">
                <a:ln>
                  <a:noFill/>
                </a:ln>
                <a:solidFill>
                  <a:schemeClr val="tx1"/>
                </a:solidFill>
                <a:effectLst/>
                <a:latin typeface="Calibri" panose="020F0502020204030204" pitchFamily="34" charset="0"/>
                <a:ea typeface="新細明體" panose="020B0604030504040204" pitchFamily="18" charset="-120"/>
                <a:cs typeface="Times New Roman" panose="02020603050405020304" pitchFamily="18" charset="0"/>
              </a:rPr>
              <a:t> </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1313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84674-052B-EE9E-3578-6DF617F80AE0}"/>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CDC7C01D-2F37-B227-D62D-811D1286C8FC}"/>
              </a:ext>
            </a:extLst>
          </p:cNvPr>
          <p:cNvPicPr>
            <a:picLocks noChangeAspect="1"/>
          </p:cNvPicPr>
          <p:nvPr/>
        </p:nvPicPr>
        <p:blipFill>
          <a:blip r:embed="rId2"/>
          <a:srcRect r="108" b="8802"/>
          <a:stretch>
            <a:fillRect/>
          </a:stretch>
        </p:blipFill>
        <p:spPr>
          <a:xfrm>
            <a:off x="534803" y="4740493"/>
            <a:ext cx="3842924" cy="1937764"/>
          </a:xfrm>
          <a:prstGeom prst="rect">
            <a:avLst/>
          </a:prstGeom>
        </p:spPr>
      </p:pic>
      <p:sp>
        <p:nvSpPr>
          <p:cNvPr id="4" name="Rectangle 2">
            <a:extLst>
              <a:ext uri="{FF2B5EF4-FFF2-40B4-BE49-F238E27FC236}">
                <a16:creationId xmlns:a16="http://schemas.microsoft.com/office/drawing/2014/main" id="{FEB459D4-EEDF-D066-B3A5-419864B69345}"/>
              </a:ext>
            </a:extLst>
          </p:cNvPr>
          <p:cNvSpPr txBox="1">
            <a:spLocks noChangeArrowheads="1"/>
          </p:cNvSpPr>
          <p:nvPr/>
        </p:nvSpPr>
        <p:spPr bwMode="auto">
          <a:xfrm>
            <a:off x="-1" y="1"/>
            <a:ext cx="12091307"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6" name="文字方塊 1">
            <a:extLst>
              <a:ext uri="{FF2B5EF4-FFF2-40B4-BE49-F238E27FC236}">
                <a16:creationId xmlns:a16="http://schemas.microsoft.com/office/drawing/2014/main" id="{3906EB8F-6B21-FFE9-E56B-E6C5EBA0962E}"/>
              </a:ext>
            </a:extLst>
          </p:cNvPr>
          <p:cNvSpPr txBox="1">
            <a:spLocks noChangeArrowheads="1"/>
          </p:cNvSpPr>
          <p:nvPr/>
        </p:nvSpPr>
        <p:spPr bwMode="auto">
          <a:xfrm>
            <a:off x="895926" y="26965"/>
            <a:ext cx="10130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zh-TW" altLang="en-US"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Georgia" panose="02040502050405020303" pitchFamily="18" charset="0"/>
                <a:ea typeface="新細明體" panose="02020500000000000000" pitchFamily="18" charset="-120"/>
              </a:rPr>
              <a:t>Web 3.0 </a:t>
            </a:r>
            <a:r>
              <a:rPr lang="zh-TW" altLang="en-US" sz="2400" b="1" dirty="0">
                <a:solidFill>
                  <a:schemeClr val="bg1"/>
                </a:solidFill>
                <a:latin typeface="Georgia" panose="02040502050405020303" pitchFamily="18" charset="0"/>
                <a:ea typeface="新細明體" panose="02020500000000000000" pitchFamily="18" charset="-120"/>
              </a:rPr>
              <a:t> </a:t>
            </a:r>
            <a:r>
              <a:rPr lang="en-US" altLang="zh-TW" sz="2400" b="1" dirty="0">
                <a:solidFill>
                  <a:schemeClr val="bg1"/>
                </a:solidFill>
                <a:latin typeface="Georgia" panose="02040502050405020303" pitchFamily="18" charset="0"/>
                <a:ea typeface="新細明體" panose="02020500000000000000" pitchFamily="18" charset="-120"/>
              </a:rPr>
              <a:t>:</a:t>
            </a:r>
            <a:r>
              <a:rPr lang="zh-TW" altLang="en-US" sz="2400" b="1" dirty="0">
                <a:solidFill>
                  <a:schemeClr val="bg1"/>
                </a:solidFill>
                <a:latin typeface="Georgia" panose="02040502050405020303" pitchFamily="18" charset="0"/>
                <a:ea typeface="新細明體" panose="02020500000000000000" pitchFamily="18" charset="-120"/>
              </a:rPr>
              <a:t> </a:t>
            </a:r>
            <a:r>
              <a:rPr lang="en-US" altLang="zh-TW" sz="2400" b="1" dirty="0">
                <a:solidFill>
                  <a:schemeClr val="bg1"/>
                </a:solidFill>
                <a:latin typeface="Georgia" panose="02040502050405020303" pitchFamily="18" charset="0"/>
                <a:ea typeface="新細明體" panose="02020500000000000000" pitchFamily="18" charset="-120"/>
              </a:rPr>
              <a:t>How Blockchain Works(</a:t>
            </a:r>
            <a:r>
              <a:rPr lang="zh-TW" altLang="en-US" sz="2400" b="1" dirty="0">
                <a:solidFill>
                  <a:schemeClr val="bg1"/>
                </a:solidFill>
                <a:latin typeface="Georgia" panose="02040502050405020303" pitchFamily="18" charset="0"/>
                <a:ea typeface="新細明體" panose="02020500000000000000" pitchFamily="18" charset="-120"/>
              </a:rPr>
              <a:t>區塊鏈如何運作</a:t>
            </a:r>
            <a:r>
              <a:rPr lang="en-US" altLang="zh-TW" sz="2400" b="1" dirty="0">
                <a:solidFill>
                  <a:schemeClr val="bg1"/>
                </a:solidFill>
                <a:latin typeface="Georgia" panose="02040502050405020303" pitchFamily="18" charset="0"/>
                <a:ea typeface="新細明體" panose="02020500000000000000" pitchFamily="18" charset="-120"/>
              </a:rPr>
              <a:t>)</a:t>
            </a:r>
            <a:endParaRPr lang="zh-TW" altLang="en-US" b="1" dirty="0">
              <a:solidFill>
                <a:schemeClr val="bg1"/>
              </a:solidFill>
              <a:latin typeface="Tahoma" panose="020B0604030504040204" pitchFamily="34" charset="0"/>
              <a:ea typeface="新細明體" panose="02020500000000000000" pitchFamily="18" charset="-120"/>
            </a:endParaRPr>
          </a:p>
        </p:txBody>
      </p:sp>
      <p:sp>
        <p:nvSpPr>
          <p:cNvPr id="7" name="文字方塊 6">
            <a:extLst>
              <a:ext uri="{FF2B5EF4-FFF2-40B4-BE49-F238E27FC236}">
                <a16:creationId xmlns:a16="http://schemas.microsoft.com/office/drawing/2014/main" id="{CF083CBB-2E45-1287-4807-F159DA5CC607}"/>
              </a:ext>
            </a:extLst>
          </p:cNvPr>
          <p:cNvSpPr txBox="1"/>
          <p:nvPr/>
        </p:nvSpPr>
        <p:spPr>
          <a:xfrm>
            <a:off x="388834" y="520050"/>
            <a:ext cx="11702472" cy="4401205"/>
          </a:xfrm>
          <a:prstGeom prst="rect">
            <a:avLst/>
          </a:prstGeom>
          <a:noFill/>
        </p:spPr>
        <p:txBody>
          <a:bodyPr wrap="square" rtlCol="0">
            <a:spAutoFit/>
          </a:bodyPr>
          <a:lstStyle/>
          <a:p>
            <a:r>
              <a:rPr lang="zh-TW" altLang="en-US" b="1" dirty="0">
                <a:solidFill>
                  <a:srgbClr val="003399"/>
                </a:solidFill>
              </a:rPr>
              <a:t>         </a:t>
            </a:r>
            <a:r>
              <a:rPr lang="zh-TW" altLang="zh-TW" sz="1600" b="1" dirty="0">
                <a:solidFill>
                  <a:srgbClr val="003399"/>
                </a:solidFill>
                <a:highlight>
                  <a:srgbClr val="FFFF00"/>
                </a:highlight>
              </a:rPr>
              <a:t>區塊鏈技術雖然有很多優點，例如去中心化、安全性高、透明性強等</a:t>
            </a:r>
            <a:r>
              <a:rPr lang="zh-TW" altLang="zh-TW" sz="1600" b="1" dirty="0">
                <a:solidFill>
                  <a:srgbClr val="003399"/>
                </a:solidFill>
              </a:rPr>
              <a:t>，但它</a:t>
            </a:r>
            <a:r>
              <a:rPr lang="zh-TW" altLang="zh-TW" sz="1600" b="1" dirty="0">
                <a:solidFill>
                  <a:srgbClr val="003399"/>
                </a:solidFill>
                <a:highlight>
                  <a:srgbClr val="FFFF00"/>
                </a:highlight>
              </a:rPr>
              <a:t>目前仍無法有效處理日常高頻交易</a:t>
            </a:r>
            <a:r>
              <a:rPr lang="zh-TW" altLang="zh-TW" sz="1600" b="1" dirty="0">
                <a:solidFill>
                  <a:srgbClr val="003399"/>
                </a:solidFill>
              </a:rPr>
              <a:t>，例如你去便利店買杯咖啡，或是在網路上買小東西。原因</a:t>
            </a:r>
            <a:r>
              <a:rPr lang="zh-TW" altLang="en-US" sz="1600" b="1" dirty="0">
                <a:solidFill>
                  <a:srgbClr val="003399"/>
                </a:solidFill>
              </a:rPr>
              <a:t>如下</a:t>
            </a:r>
            <a:r>
              <a:rPr lang="zh-TW" altLang="zh-TW" sz="1600" b="1" dirty="0">
                <a:solidFill>
                  <a:srgbClr val="003399"/>
                </a:solidFill>
              </a:rPr>
              <a:t>：</a:t>
            </a:r>
            <a:endParaRPr lang="en-US" altLang="zh-TW" sz="1600" b="1" dirty="0">
              <a:solidFill>
                <a:srgbClr val="003399"/>
              </a:solidFill>
            </a:endParaRPr>
          </a:p>
          <a:p>
            <a:endParaRPr lang="en-US" altLang="zh-TW" sz="1600" b="1" dirty="0">
              <a:solidFill>
                <a:srgbClr val="003399"/>
              </a:solidFill>
            </a:endParaRPr>
          </a:p>
          <a:p>
            <a:r>
              <a:rPr lang="en-US" altLang="zh-TW" sz="1600" b="1" dirty="0"/>
              <a:t>1</a:t>
            </a:r>
            <a:r>
              <a:rPr lang="en-US" altLang="zh-TW" sz="1600" b="1" dirty="0">
                <a:highlight>
                  <a:srgbClr val="FFFF00"/>
                </a:highlight>
              </a:rPr>
              <a:t>. </a:t>
            </a:r>
            <a:r>
              <a:rPr lang="zh-TW" altLang="zh-TW" sz="1600" b="1" dirty="0">
                <a:solidFill>
                  <a:srgbClr val="003399"/>
                </a:solidFill>
                <a:highlight>
                  <a:srgbClr val="FFFF00"/>
                </a:highlight>
              </a:rPr>
              <a:t>交易速度慢</a:t>
            </a:r>
            <a:r>
              <a:rPr lang="zh-TW" altLang="en-US" sz="1600" b="1" dirty="0">
                <a:solidFill>
                  <a:srgbClr val="003399"/>
                </a:solidFill>
                <a:highlight>
                  <a:srgbClr val="FFFF00"/>
                </a:highlight>
              </a:rPr>
              <a:t> </a:t>
            </a:r>
            <a:r>
              <a:rPr lang="zh-TW" altLang="en-US" sz="1600" b="1" dirty="0">
                <a:solidFill>
                  <a:srgbClr val="003399"/>
                </a:solidFill>
              </a:rPr>
              <a:t>                                                                                                                                                                                                                                                 </a:t>
            </a:r>
            <a:endParaRPr lang="en-US" altLang="zh-TW" sz="1600" b="1" dirty="0">
              <a:solidFill>
                <a:srgbClr val="003399"/>
              </a:solidFill>
            </a:endParaRPr>
          </a:p>
          <a:p>
            <a:r>
              <a:rPr lang="en-US" altLang="zh-TW" sz="1600" b="1" dirty="0">
                <a:solidFill>
                  <a:srgbClr val="003399"/>
                </a:solidFill>
              </a:rPr>
              <a:t>        </a:t>
            </a:r>
            <a:r>
              <a:rPr lang="zh-TW" altLang="zh-TW" sz="1600" b="1" dirty="0">
                <a:solidFill>
                  <a:srgbClr val="003399"/>
                </a:solidFill>
              </a:rPr>
              <a:t>比特幣平均每秒只能處理 </a:t>
            </a:r>
            <a:r>
              <a:rPr lang="en-US" altLang="zh-TW" sz="1600" b="1" dirty="0">
                <a:solidFill>
                  <a:srgbClr val="003399"/>
                </a:solidFill>
                <a:highlight>
                  <a:srgbClr val="FFFF00"/>
                </a:highlight>
              </a:rPr>
              <a:t>7 </a:t>
            </a:r>
            <a:r>
              <a:rPr lang="zh-TW" altLang="zh-TW" sz="1600" b="1" dirty="0">
                <a:solidFill>
                  <a:srgbClr val="003399"/>
                </a:solidFill>
              </a:rPr>
              <a:t>筆交易，以太坊（目前的</a:t>
            </a:r>
            <a:r>
              <a:rPr lang="en-US" altLang="zh-TW" sz="1600" b="1" dirty="0">
                <a:solidFill>
                  <a:srgbClr val="003399"/>
                </a:solidFill>
              </a:rPr>
              <a:t> Layer </a:t>
            </a:r>
            <a:r>
              <a:rPr lang="en-US" altLang="zh-TW" sz="1600" b="1" dirty="0">
                <a:solidFill>
                  <a:srgbClr val="003399"/>
                </a:solidFill>
                <a:highlight>
                  <a:srgbClr val="FFFF00"/>
                </a:highlight>
              </a:rPr>
              <a:t>1</a:t>
            </a:r>
            <a:r>
              <a:rPr lang="zh-TW" altLang="zh-TW" sz="1600" b="1" dirty="0">
                <a:solidFill>
                  <a:srgbClr val="003399"/>
                </a:solidFill>
              </a:rPr>
              <a:t>）大約是 </a:t>
            </a:r>
            <a:r>
              <a:rPr lang="en-US" altLang="zh-TW" sz="1600" b="1" dirty="0">
                <a:solidFill>
                  <a:srgbClr val="003399"/>
                </a:solidFill>
                <a:highlight>
                  <a:srgbClr val="FFFF00"/>
                </a:highlight>
              </a:rPr>
              <a:t>15~30 </a:t>
            </a:r>
            <a:r>
              <a:rPr lang="zh-TW" altLang="zh-TW" sz="1600" b="1" dirty="0">
                <a:solidFill>
                  <a:srgbClr val="003399"/>
                </a:solidFill>
                <a:highlight>
                  <a:srgbClr val="FFFF00"/>
                </a:highlight>
              </a:rPr>
              <a:t>筆交易</a:t>
            </a:r>
            <a:r>
              <a:rPr lang="en-US" altLang="zh-TW" sz="1600" b="1" dirty="0">
                <a:solidFill>
                  <a:srgbClr val="003399"/>
                </a:solidFill>
                <a:highlight>
                  <a:srgbClr val="FFFF00"/>
                </a:highlight>
              </a:rPr>
              <a:t>/</a:t>
            </a:r>
            <a:r>
              <a:rPr lang="zh-TW" altLang="zh-TW" sz="1600" b="1" dirty="0">
                <a:solidFill>
                  <a:srgbClr val="003399"/>
                </a:solidFill>
                <a:highlight>
                  <a:srgbClr val="FFFF00"/>
                </a:highlight>
              </a:rPr>
              <a:t>秒</a:t>
            </a:r>
            <a:r>
              <a:rPr lang="zh-TW" altLang="zh-TW" sz="1600" b="1" dirty="0">
                <a:solidFill>
                  <a:srgbClr val="003399"/>
                </a:solidFill>
              </a:rPr>
              <a:t>，相比之下，</a:t>
            </a:r>
            <a:r>
              <a:rPr lang="en-US" altLang="zh-TW" sz="1600" b="1" dirty="0">
                <a:solidFill>
                  <a:srgbClr val="003399"/>
                </a:solidFill>
                <a:highlight>
                  <a:srgbClr val="FFFF00"/>
                </a:highlight>
              </a:rPr>
              <a:t>VISA </a:t>
            </a:r>
            <a:r>
              <a:rPr lang="zh-TW" altLang="zh-TW" sz="1600" b="1" dirty="0">
                <a:solidFill>
                  <a:srgbClr val="003399"/>
                </a:solidFill>
                <a:highlight>
                  <a:srgbClr val="FFFF00"/>
                </a:highlight>
              </a:rPr>
              <a:t>每秒可處理</a:t>
            </a:r>
            <a:r>
              <a:rPr lang="en-US" altLang="zh-TW" sz="1600" b="1" dirty="0">
                <a:solidFill>
                  <a:srgbClr val="003399"/>
                </a:solidFill>
                <a:highlight>
                  <a:srgbClr val="FFFF00"/>
                </a:highlight>
              </a:rPr>
              <a:t> 24,000 </a:t>
            </a:r>
            <a:r>
              <a:rPr lang="zh-TW" altLang="zh-TW" sz="1600" b="1" dirty="0">
                <a:solidFill>
                  <a:srgbClr val="003399"/>
                </a:solidFill>
                <a:highlight>
                  <a:srgbClr val="FFFF00"/>
                </a:highlight>
              </a:rPr>
              <a:t>筆</a:t>
            </a:r>
            <a:r>
              <a:rPr lang="zh-TW" altLang="zh-TW" sz="1600" b="1" dirty="0">
                <a:solidFill>
                  <a:srgbClr val="003399"/>
                </a:solidFill>
              </a:rPr>
              <a:t>以上。當交易量大時，會導致壅塞、交易延遲，你可能要等幾分鐘甚至幾小時交易才確認，這在日常支付中是不能接受的。</a:t>
            </a:r>
          </a:p>
          <a:p>
            <a:endParaRPr lang="zh-TW" altLang="zh-TW" sz="1600" b="1" dirty="0">
              <a:solidFill>
                <a:srgbClr val="003399"/>
              </a:solidFill>
            </a:endParaRPr>
          </a:p>
          <a:p>
            <a:r>
              <a:rPr lang="en-US" altLang="zh-TW" sz="1600" b="1" dirty="0"/>
              <a:t>2</a:t>
            </a:r>
            <a:r>
              <a:rPr lang="en-US" altLang="zh-TW" sz="1600" b="1" dirty="0">
                <a:highlight>
                  <a:srgbClr val="FFFF00"/>
                </a:highlight>
              </a:rPr>
              <a:t>. </a:t>
            </a:r>
            <a:r>
              <a:rPr lang="zh-TW" altLang="zh-TW" sz="1600" b="1" dirty="0">
                <a:highlight>
                  <a:srgbClr val="FFFF00"/>
                </a:highlight>
              </a:rPr>
              <a:t>交易成本高（手續費）</a:t>
            </a:r>
            <a:endParaRPr lang="zh-TW" altLang="zh-TW" sz="1600" dirty="0">
              <a:highlight>
                <a:srgbClr val="FFFF00"/>
              </a:highlight>
            </a:endParaRPr>
          </a:p>
          <a:p>
            <a:pPr lvl="0"/>
            <a:r>
              <a:rPr lang="en-US" altLang="zh-TW" sz="1600" dirty="0"/>
              <a:t>         </a:t>
            </a:r>
            <a:r>
              <a:rPr lang="zh-TW" altLang="zh-TW" sz="1600" dirty="0"/>
              <a:t>在</a:t>
            </a:r>
            <a:r>
              <a:rPr lang="zh-TW" altLang="zh-TW" sz="1600" dirty="0">
                <a:highlight>
                  <a:srgbClr val="FFFF00"/>
                </a:highlight>
              </a:rPr>
              <a:t>區塊鏈網路壅塞時，礦工或驗證者會優先處理</a:t>
            </a:r>
            <a:r>
              <a:rPr lang="zh-TW" altLang="zh-TW" sz="1600" b="1" dirty="0">
                <a:highlight>
                  <a:srgbClr val="FFFF00"/>
                </a:highlight>
              </a:rPr>
              <a:t>願意支付較高手續費</a:t>
            </a:r>
            <a:r>
              <a:rPr lang="zh-TW" altLang="zh-TW" sz="1600" dirty="0">
                <a:highlight>
                  <a:srgbClr val="FFFF00"/>
                </a:highlight>
              </a:rPr>
              <a:t>的交易</a:t>
            </a:r>
            <a:r>
              <a:rPr lang="zh-TW" altLang="zh-TW" sz="1600" dirty="0"/>
              <a:t>。日常小額交易（例如</a:t>
            </a:r>
            <a:r>
              <a:rPr lang="en-US" altLang="zh-TW" sz="1600" dirty="0"/>
              <a:t> 50 </a:t>
            </a:r>
            <a:r>
              <a:rPr lang="zh-TW" altLang="zh-TW" sz="1600" dirty="0"/>
              <a:t>元台幣）可能會被收取數十元手續費，完全不划算。</a:t>
            </a:r>
            <a:endParaRPr lang="en-US" altLang="zh-TW" sz="1600" dirty="0"/>
          </a:p>
          <a:p>
            <a:pPr lvl="0"/>
            <a:endParaRPr lang="en-US" altLang="zh-TW" sz="1600" dirty="0"/>
          </a:p>
          <a:p>
            <a:r>
              <a:rPr lang="en-US" altLang="zh-TW" sz="1600" b="1" dirty="0"/>
              <a:t>3. </a:t>
            </a:r>
            <a:r>
              <a:rPr lang="zh-TW" altLang="zh-TW" sz="1600" b="1" dirty="0"/>
              <a:t>區塊確認時間長</a:t>
            </a:r>
            <a:endParaRPr lang="zh-TW" altLang="zh-TW" sz="1600" dirty="0"/>
          </a:p>
          <a:p>
            <a:pPr lvl="0"/>
            <a:r>
              <a:rPr lang="en-US" altLang="zh-TW" sz="1600" dirty="0"/>
              <a:t>         </a:t>
            </a:r>
            <a:r>
              <a:rPr lang="en-US" altLang="zh-TW" sz="1600" dirty="0">
                <a:highlight>
                  <a:srgbClr val="FFFF00"/>
                </a:highlight>
              </a:rPr>
              <a:t> </a:t>
            </a:r>
            <a:r>
              <a:rPr lang="zh-TW" altLang="zh-TW" sz="1600" dirty="0">
                <a:highlight>
                  <a:srgbClr val="FFFF00"/>
                </a:highlight>
              </a:rPr>
              <a:t>一筆交易需要被「</a:t>
            </a:r>
            <a:r>
              <a:rPr lang="zh-TW" altLang="zh-TW" sz="1600" b="1" dirty="0">
                <a:highlight>
                  <a:srgbClr val="FFFF00"/>
                </a:highlight>
              </a:rPr>
              <a:t>多個節點確認</a:t>
            </a:r>
            <a:r>
              <a:rPr lang="zh-TW" altLang="zh-TW" sz="1600" dirty="0">
                <a:highlight>
                  <a:srgbClr val="FFFF00"/>
                </a:highlight>
              </a:rPr>
              <a:t>」才能被認為安全。比特幣約需等待</a:t>
            </a:r>
            <a:r>
              <a:rPr lang="en-US" altLang="zh-TW" sz="1600" dirty="0">
                <a:highlight>
                  <a:srgbClr val="FFFF00"/>
                </a:highlight>
              </a:rPr>
              <a:t> 10 </a:t>
            </a:r>
            <a:r>
              <a:rPr lang="zh-TW" altLang="zh-TW" sz="1600" dirty="0">
                <a:highlight>
                  <a:srgbClr val="FFFF00"/>
                </a:highlight>
              </a:rPr>
              <a:t>分鐘以上（</a:t>
            </a:r>
            <a:r>
              <a:rPr lang="en-US" altLang="zh-TW" sz="1600" dirty="0">
                <a:highlight>
                  <a:srgbClr val="FFFF00"/>
                </a:highlight>
              </a:rPr>
              <a:t>6 </a:t>
            </a:r>
            <a:r>
              <a:rPr lang="zh-TW" altLang="zh-TW" sz="1600" dirty="0">
                <a:highlight>
                  <a:srgbClr val="FFFF00"/>
                </a:highlight>
              </a:rPr>
              <a:t>個區塊確認）才真正穩妥</a:t>
            </a:r>
            <a:r>
              <a:rPr lang="zh-TW" altLang="zh-TW" sz="1600" dirty="0"/>
              <a:t>。</a:t>
            </a:r>
          </a:p>
          <a:p>
            <a:pPr lvl="0"/>
            <a:endParaRPr lang="zh-TW" altLang="zh-TW" sz="1600" dirty="0"/>
          </a:p>
          <a:p>
            <a:r>
              <a:rPr lang="zh-TW" altLang="en-US" b="1" dirty="0"/>
              <a:t>         </a:t>
            </a:r>
            <a:r>
              <a:rPr lang="zh-TW" altLang="zh-TW" sz="1600" b="1" dirty="0"/>
              <a:t>區塊鏈生態</a:t>
            </a:r>
            <a:r>
              <a:rPr lang="zh-TW" altLang="zh-TW" sz="1600" dirty="0"/>
              <a:t>很</a:t>
            </a:r>
            <a:r>
              <a:rPr lang="zh-TW" altLang="zh-TW" sz="1600" b="1" dirty="0">
                <a:highlight>
                  <a:srgbClr val="FFFF00"/>
                </a:highlight>
              </a:rPr>
              <a:t>可能是一個多層次的結構</a:t>
            </a:r>
            <a:r>
              <a:rPr lang="zh-TW" altLang="zh-TW" sz="1600" b="1" dirty="0"/>
              <a:t>，</a:t>
            </a:r>
            <a:r>
              <a:rPr lang="en-US" altLang="zh-TW" sz="1600" b="1" dirty="0"/>
              <a:t>Layer 1 </a:t>
            </a:r>
            <a:r>
              <a:rPr lang="zh-TW" altLang="zh-TW" sz="1600" b="1" dirty="0"/>
              <a:t>負責</a:t>
            </a:r>
            <a:r>
              <a:rPr lang="zh-TW" altLang="zh-TW" sz="1600" b="1" dirty="0">
                <a:highlight>
                  <a:srgbClr val="FFFF00"/>
                </a:highlight>
              </a:rPr>
              <a:t>核心安全和去中心化，而</a:t>
            </a:r>
            <a:r>
              <a:rPr lang="en-US" altLang="zh-TW" sz="1600" b="1" dirty="0">
                <a:highlight>
                  <a:srgbClr val="FFFF00"/>
                </a:highlight>
              </a:rPr>
              <a:t> Layer 2 </a:t>
            </a:r>
            <a:r>
              <a:rPr lang="zh-TW" altLang="zh-TW" sz="1600" b="1" dirty="0">
                <a:highlight>
                  <a:srgbClr val="FFFF00"/>
                </a:highlight>
              </a:rPr>
              <a:t>則提供高速、低成本的交易服務，共同解決日常高頻交易的需求</a:t>
            </a:r>
            <a:r>
              <a:rPr lang="zh-TW" altLang="zh-TW" sz="1600" b="1" dirty="0"/>
              <a:t>。</a:t>
            </a:r>
          </a:p>
          <a:p>
            <a:endParaRPr lang="zh-TW" altLang="en-US" dirty="0"/>
          </a:p>
        </p:txBody>
      </p:sp>
      <p:sp>
        <p:nvSpPr>
          <p:cNvPr id="8" name="文字方塊 7">
            <a:extLst>
              <a:ext uri="{FF2B5EF4-FFF2-40B4-BE49-F238E27FC236}">
                <a16:creationId xmlns:a16="http://schemas.microsoft.com/office/drawing/2014/main" id="{695DFEC4-7CFB-3CDF-0E5F-2A70AF7A4646}"/>
              </a:ext>
            </a:extLst>
          </p:cNvPr>
          <p:cNvSpPr txBox="1"/>
          <p:nvPr/>
        </p:nvSpPr>
        <p:spPr>
          <a:xfrm>
            <a:off x="4523696" y="5552677"/>
            <a:ext cx="7133501" cy="584775"/>
          </a:xfrm>
          <a:prstGeom prst="rect">
            <a:avLst/>
          </a:prstGeom>
          <a:noFill/>
        </p:spPr>
        <p:txBody>
          <a:bodyPr wrap="square" rtlCol="0">
            <a:spAutoFit/>
          </a:bodyPr>
          <a:lstStyle/>
          <a:p>
            <a:r>
              <a:rPr lang="zh-TW" altLang="en-US" sz="1600" b="1" dirty="0">
                <a:solidFill>
                  <a:srgbClr val="003399"/>
                </a:solidFill>
              </a:rPr>
              <a:t>在</a:t>
            </a:r>
            <a:r>
              <a:rPr lang="zh-TW" altLang="en-US" sz="1600" b="1" dirty="0">
                <a:solidFill>
                  <a:srgbClr val="003399"/>
                </a:solidFill>
                <a:highlight>
                  <a:srgbClr val="FFFF00"/>
                </a:highlight>
              </a:rPr>
              <a:t>不犧牲安全性及去中心化的前提下，透過樹圖結構達成半分鐘</a:t>
            </a:r>
            <a:r>
              <a:rPr lang="zh-TW" altLang="en-US" sz="1600" b="1" dirty="0">
                <a:solidFill>
                  <a:srgbClr val="003399"/>
                </a:solidFill>
              </a:rPr>
              <a:t>，可以處理</a:t>
            </a:r>
            <a:r>
              <a:rPr lang="en-US" altLang="zh-TW" sz="1600" b="1" dirty="0">
                <a:solidFill>
                  <a:srgbClr val="003399"/>
                </a:solidFill>
              </a:rPr>
              <a:t>3,000</a:t>
            </a:r>
            <a:r>
              <a:rPr lang="zh-TW" altLang="en-US" sz="1600" b="1" dirty="0">
                <a:solidFill>
                  <a:srgbClr val="003399"/>
                </a:solidFill>
              </a:rPr>
              <a:t> </a:t>
            </a:r>
            <a:r>
              <a:rPr lang="en-US" altLang="zh-TW" sz="1600" b="1" dirty="0">
                <a:solidFill>
                  <a:srgbClr val="003399"/>
                </a:solidFill>
              </a:rPr>
              <a:t>-4,000 </a:t>
            </a:r>
            <a:r>
              <a:rPr lang="zh-TW" altLang="en-US" sz="1600" b="1" dirty="0">
                <a:solidFill>
                  <a:srgbClr val="003399"/>
                </a:solidFill>
              </a:rPr>
              <a:t>筆交易。</a:t>
            </a:r>
          </a:p>
        </p:txBody>
      </p:sp>
    </p:spTree>
    <p:extLst>
      <p:ext uri="{BB962C8B-B14F-4D97-AF65-F5344CB8AC3E}">
        <p14:creationId xmlns:p14="http://schemas.microsoft.com/office/powerpoint/2010/main" val="10123594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46DE5-20D6-178C-9434-D5639FECEF7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25FBF2C-DE9E-D9B8-C813-CE09E6A2EBA7}"/>
              </a:ext>
            </a:extLst>
          </p:cNvPr>
          <p:cNvSpPr>
            <a:spLocks noGrp="1"/>
          </p:cNvSpPr>
          <p:nvPr>
            <p:ph type="title"/>
          </p:nvPr>
        </p:nvSpPr>
        <p:spPr>
          <a:xfrm>
            <a:off x="723014" y="2459114"/>
            <a:ext cx="10888764" cy="969885"/>
          </a:xfrm>
        </p:spPr>
        <p:txBody>
          <a:bodyPr>
            <a:normAutofit fontScale="90000"/>
          </a:bodyPr>
          <a:lstStyle/>
          <a:p>
            <a:r>
              <a:rPr lang="zh-TW" altLang="en-US" sz="2400" b="1" i="0" dirty="0">
                <a:solidFill>
                  <a:srgbClr val="000000"/>
                </a:solidFill>
                <a:effectLst/>
                <a:latin typeface="Noto Sans TC"/>
              </a:rPr>
              <a:t> </a:t>
            </a:r>
            <a:br>
              <a:rPr lang="en-US" altLang="zh-TW" sz="2400" b="1" i="0" dirty="0">
                <a:solidFill>
                  <a:srgbClr val="000000"/>
                </a:solidFill>
                <a:effectLst/>
                <a:latin typeface="Noto Sans TC"/>
              </a:rPr>
            </a:br>
            <a:br>
              <a:rPr lang="en-US" altLang="zh-TW" sz="2400" b="1" i="0" dirty="0">
                <a:solidFill>
                  <a:srgbClr val="000000"/>
                </a:solidFill>
                <a:effectLst/>
                <a:latin typeface="Noto Sans TC"/>
              </a:rPr>
            </a:br>
            <a:br>
              <a:rPr lang="en-US" altLang="zh-TW" sz="2400" b="1" i="0" dirty="0">
                <a:solidFill>
                  <a:srgbClr val="000000"/>
                </a:solidFill>
                <a:effectLst/>
                <a:latin typeface="Noto Sans TC"/>
              </a:rPr>
            </a:br>
            <a:r>
              <a:rPr lang="zh-TW" altLang="en-US" sz="3100" b="1" i="0" dirty="0">
                <a:solidFill>
                  <a:srgbClr val="000000"/>
                </a:solidFill>
                <a:effectLst/>
                <a:latin typeface="Noto Sans TC"/>
              </a:rPr>
              <a:t> </a:t>
            </a:r>
            <a:r>
              <a:rPr lang="en-US" altLang="zh-TW" sz="2200" b="1" kern="100" dirty="0">
                <a:effectLst/>
                <a:latin typeface="Calibri" panose="020F0502020204030204" pitchFamily="34" charset="0"/>
                <a:ea typeface="新細明體" panose="02020500000000000000" pitchFamily="18" charset="-120"/>
                <a:cs typeface="Times New Roman" panose="02020603050405020304" pitchFamily="18" charset="0"/>
              </a:rPr>
              <a:t>(1029.24</a:t>
            </a:r>
            <a:r>
              <a:rPr lang="en-US" altLang="zh-TW" sz="2200" b="1" kern="1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2200" b="1" kern="100" dirty="0">
                <a:latin typeface="Calibri" panose="020F0502020204030204" pitchFamily="34" charset="0"/>
                <a:ea typeface="新細明體" panose="02020500000000000000" pitchFamily="18" charset="-120"/>
                <a:cs typeface="Times New Roman" panose="02020603050405020304" pitchFamily="18" charset="0"/>
              </a:rPr>
              <a:t>黃牛</a:t>
            </a:r>
            <a:r>
              <a:rPr lang="en-US" altLang="zh-TW" sz="2200" b="1" kern="100" dirty="0">
                <a:latin typeface="Calibri" panose="020F0502020204030204" pitchFamily="34" charset="0"/>
                <a:ea typeface="新細明體" panose="02020500000000000000" pitchFamily="18" charset="-120"/>
                <a:cs typeface="Times New Roman" panose="02020603050405020304" pitchFamily="18" charset="0"/>
              </a:rPr>
              <a:t>(scalped ticket)</a:t>
            </a:r>
            <a:r>
              <a:rPr lang="zh-TW" altLang="zh-TW" sz="2200" b="1" kern="100" dirty="0">
                <a:effectLst/>
                <a:latin typeface="Calibri" panose="020F0502020204030204" pitchFamily="34" charset="0"/>
                <a:ea typeface="新細明體" panose="02020500000000000000" pitchFamily="18" charset="-120"/>
                <a:cs typeface="Times New Roman" panose="02020603050405020304" pitchFamily="18" charset="0"/>
              </a:rPr>
              <a:t>亂象 </a:t>
            </a:r>
            <a:r>
              <a:rPr lang="en-US" altLang="zh-TW" sz="22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22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區塊鏈技術</a:t>
            </a:r>
            <a:r>
              <a:rPr lang="zh-TW" altLang="zh-TW" sz="2200" b="1" kern="100" dirty="0">
                <a:effectLst/>
                <a:latin typeface="Calibri" panose="020F0502020204030204" pitchFamily="34" charset="0"/>
                <a:ea typeface="新細明體" panose="02020500000000000000" pitchFamily="18" charset="-120"/>
                <a:cs typeface="Times New Roman" panose="02020603050405020304" pitchFamily="18" charset="0"/>
              </a:rPr>
              <a:t>能解決</a:t>
            </a:r>
            <a:r>
              <a:rPr lang="en-US" altLang="zh-TW" sz="22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en-US" sz="20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王志清／數位顧問集團數位長</a:t>
            </a:r>
            <a:br>
              <a:rPr lang="zh-TW" altLang="zh-TW" sz="20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b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b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br>
            <a:b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br>
            <a:b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b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周杰倫在台北大巨蛋的演唱會門票引發搶購潮，</a:t>
            </a:r>
            <a:r>
              <a:rPr lang="zh-TW" altLang="zh-TW" sz="20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短短十五分鐘內全數售罄，許多粉絲連一張票都沒搶到，黃牛市場卻趁勢炒作</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，票價被哄</a:t>
            </a:r>
            <a:r>
              <a:rPr lang="zh-TW" altLang="zh-TW" sz="20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抬至原價的十倍以上。隔天開放售票的「</a:t>
            </a:r>
            <a:r>
              <a:rPr lang="en-US" altLang="zh-TW" sz="20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Lisa</a:t>
            </a:r>
            <a:r>
              <a:rPr lang="zh-TW" altLang="zh-TW" sz="20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粉絲見面會」</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也讓粉絲們擔憂是否會重演黃牛囤票的亂象。</a:t>
            </a:r>
            <a:b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br>
            <a:r>
              <a:rPr lang="en-US"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 </a:t>
            </a:r>
            <a:b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br>
            <a:r>
              <a:rPr lang="en-US"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現行的台灣</a:t>
            </a:r>
            <a:r>
              <a:rPr lang="zh-TW" altLang="zh-TW" sz="20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票務法規雖然鼓勵實名制售票，但缺乏強制性規範，再加上檢舉機制過於繁瑣，讓執行上困難重重，這使得黃牛問題屢禁不絕。</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朝野立委再度呼籲文化部應加</a:t>
            </a:r>
            <a:r>
              <a:rPr lang="zh-TW" altLang="zh-TW" sz="20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強對黃牛的管控，並強調目前政策尚無法有效遏止黃</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牛，亟需更具體的解決方案。</a:t>
            </a:r>
            <a:b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br>
            <a:r>
              <a:rPr lang="en-US"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 </a:t>
            </a:r>
            <a:b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br>
            <a:r>
              <a:rPr lang="en-US"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筆者</a:t>
            </a:r>
            <a:r>
              <a:rPr lang="zh-TW" altLang="zh-TW" sz="20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長期投入區塊鏈技術應用落地、深耕票務市場</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我認為</a:t>
            </a:r>
            <a:r>
              <a:rPr lang="zh-TW" altLang="zh-TW" sz="20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單靠法令修正或罰款並不足以解決這個長期存在的痛點</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。真正的解方應該在</a:t>
            </a:r>
            <a:r>
              <a:rPr lang="zh-TW" altLang="zh-TW" sz="20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於數位技術的創新應用。區塊鏈技術，因其分散式運算與透明公開的特性，能夠有效打擊黃牛操作，解決黃牛問題。</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運用</a:t>
            </a:r>
            <a:r>
              <a:rPr lang="zh-TW" altLang="zh-TW" sz="20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區塊鏈技術</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設計允許在</a:t>
            </a:r>
            <a:r>
              <a:rPr lang="zh-TW" altLang="zh-TW" sz="20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票券交易中設置公開透明的規則，還能規範是否允許二級市場轉售、指定合法轉售者的白名單，並根據需求設立管理規則</a:t>
            </a:r>
            <a: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。這樣的技術設計，能夠大幅壓縮黃牛的操作空間，保護消費者權益，也保障票務平台的利益。</a:t>
            </a:r>
            <a:br>
              <a:rPr lang="en-US"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br>
            <a:br>
              <a:rPr lang="zh-TW"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br>
            <a:r>
              <a:rPr lang="en-US" altLang="zh-TW" sz="20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20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日本和韓國的票務市場，因為</a:t>
            </a:r>
            <a:r>
              <a:rPr lang="zh-TW" altLang="zh-TW" sz="20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實行嚴格的實名制和技術防護，能有效阻止黃牛的擾亂</a:t>
            </a:r>
            <a:r>
              <a:rPr lang="zh-TW" altLang="zh-TW" sz="20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。台灣若能結合法律與技術創新，將大大改善黃牛亂象。</a:t>
            </a:r>
            <a:endParaRPr lang="zh-TW" altLang="en-US" sz="1600" b="1" dirty="0">
              <a:solidFill>
                <a:srgbClr val="7030A0"/>
              </a:solidFill>
              <a:latin typeface="+mn-lt"/>
              <a:ea typeface="+mn-ea"/>
              <a:cs typeface="+mn-cs"/>
            </a:endParaRPr>
          </a:p>
        </p:txBody>
      </p:sp>
      <p:sp>
        <p:nvSpPr>
          <p:cNvPr id="4" name="AutoShape 2">
            <a:extLst>
              <a:ext uri="{FF2B5EF4-FFF2-40B4-BE49-F238E27FC236}">
                <a16:creationId xmlns:a16="http://schemas.microsoft.com/office/drawing/2014/main" id="{B50E3AD4-EB6C-B946-F50F-92072A7628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227711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D71A6-674A-BFC0-29D6-4F3373FA325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B79EEC2-199D-5D1C-698C-A5CBB19A8F00}"/>
              </a:ext>
            </a:extLst>
          </p:cNvPr>
          <p:cNvSpPr>
            <a:spLocks noGrp="1"/>
          </p:cNvSpPr>
          <p:nvPr>
            <p:ph type="title"/>
          </p:nvPr>
        </p:nvSpPr>
        <p:spPr>
          <a:xfrm>
            <a:off x="466096" y="75498"/>
            <a:ext cx="10829978" cy="584775"/>
          </a:xfrm>
        </p:spPr>
        <p:txBody>
          <a:bodyPr>
            <a:normAutofit/>
          </a:bodyPr>
          <a:lstStyle/>
          <a:p>
            <a:r>
              <a:rPr lang="zh-TW" altLang="en-US" sz="2000" b="1" i="0" dirty="0">
                <a:solidFill>
                  <a:srgbClr val="003399"/>
                </a:solidFill>
                <a:effectLst/>
                <a:latin typeface="Noto Sans TC"/>
              </a:rPr>
              <a:t>亞馬遜（</a:t>
            </a:r>
            <a:r>
              <a:rPr lang="en-US" altLang="zh-TW" sz="2000" b="1" i="0" dirty="0">
                <a:solidFill>
                  <a:srgbClr val="003399"/>
                </a:solidFill>
                <a:effectLst/>
                <a:latin typeface="Noto Sans TC"/>
              </a:rPr>
              <a:t>Amazon</a:t>
            </a:r>
            <a:r>
              <a:rPr lang="zh-TW" altLang="en-US" sz="2000" b="1" i="0" dirty="0">
                <a:solidFill>
                  <a:srgbClr val="003399"/>
                </a:solidFill>
                <a:effectLst/>
                <a:latin typeface="Noto Sans TC"/>
              </a:rPr>
              <a:t>）：精準推薦與無人零售</a:t>
            </a:r>
            <a:endParaRPr lang="zh-TW" altLang="en-US" sz="4000" dirty="0">
              <a:solidFill>
                <a:srgbClr val="003399"/>
              </a:solidFill>
            </a:endParaRPr>
          </a:p>
        </p:txBody>
      </p:sp>
      <p:pic>
        <p:nvPicPr>
          <p:cNvPr id="4" name="圖片 3">
            <a:extLst>
              <a:ext uri="{FF2B5EF4-FFF2-40B4-BE49-F238E27FC236}">
                <a16:creationId xmlns:a16="http://schemas.microsoft.com/office/drawing/2014/main" id="{A8F2C85A-9D7C-819D-2B5A-F717AC0D37C4}"/>
              </a:ext>
            </a:extLst>
          </p:cNvPr>
          <p:cNvPicPr>
            <a:picLocks noChangeAspect="1"/>
          </p:cNvPicPr>
          <p:nvPr/>
        </p:nvPicPr>
        <p:blipFill>
          <a:blip r:embed="rId2"/>
          <a:srcRect l="22235" t="25723" r="40597" b="28259"/>
          <a:stretch/>
        </p:blipFill>
        <p:spPr>
          <a:xfrm>
            <a:off x="607905" y="788892"/>
            <a:ext cx="1608183" cy="1119985"/>
          </a:xfrm>
          <a:prstGeom prst="rect">
            <a:avLst/>
          </a:prstGeom>
        </p:spPr>
      </p:pic>
      <p:sp>
        <p:nvSpPr>
          <p:cNvPr id="5" name="文字方塊 4">
            <a:extLst>
              <a:ext uri="{FF2B5EF4-FFF2-40B4-BE49-F238E27FC236}">
                <a16:creationId xmlns:a16="http://schemas.microsoft.com/office/drawing/2014/main" id="{A0DC1DD8-BE20-0C64-7DC8-11C01A0BFBF3}"/>
              </a:ext>
            </a:extLst>
          </p:cNvPr>
          <p:cNvSpPr txBox="1"/>
          <p:nvPr/>
        </p:nvSpPr>
        <p:spPr>
          <a:xfrm>
            <a:off x="370430" y="2057793"/>
            <a:ext cx="11479270" cy="4585871"/>
          </a:xfrm>
          <a:prstGeom prst="rect">
            <a:avLst/>
          </a:prstGeom>
          <a:noFill/>
        </p:spPr>
        <p:txBody>
          <a:bodyPr wrap="square" rtlCol="0">
            <a:spAutoFit/>
          </a:bodyPr>
          <a:lstStyle/>
          <a:p>
            <a:r>
              <a:rPr lang="zh-TW" altLang="en-US" dirty="0">
                <a:solidFill>
                  <a:srgbClr val="003399"/>
                </a:solidFill>
                <a:latin typeface="Noto Sans TC"/>
              </a:rPr>
              <a:t>壹、</a:t>
            </a:r>
            <a:r>
              <a:rPr lang="zh-TW" altLang="en-US" b="0" i="0" dirty="0">
                <a:solidFill>
                  <a:srgbClr val="003399"/>
                </a:solidFill>
                <a:effectLst/>
                <a:latin typeface="Noto Sans TC"/>
              </a:rPr>
              <a:t>星巴克的「</a:t>
            </a:r>
            <a:r>
              <a:rPr lang="en-US" altLang="zh-TW" b="0" i="0" dirty="0">
                <a:solidFill>
                  <a:srgbClr val="003399"/>
                </a:solidFill>
                <a:effectLst/>
                <a:latin typeface="Noto Sans TC"/>
              </a:rPr>
              <a:t>Deep Brew</a:t>
            </a:r>
            <a:r>
              <a:rPr lang="zh-TW" altLang="en-US" b="0" i="0" dirty="0">
                <a:solidFill>
                  <a:srgbClr val="003399"/>
                </a:solidFill>
                <a:effectLst/>
                <a:latin typeface="Noto Sans TC"/>
              </a:rPr>
              <a:t>」系統</a:t>
            </a:r>
            <a:r>
              <a:rPr lang="zh-TW" altLang="en-US" dirty="0"/>
              <a:t>實際應用案例 </a:t>
            </a:r>
            <a:r>
              <a:rPr lang="en-US" altLang="zh-TW" dirty="0"/>
              <a:t>: </a:t>
            </a:r>
          </a:p>
          <a:p>
            <a:r>
              <a:rPr lang="zh-TW" altLang="en-US" sz="1600" b="0" i="0" dirty="0">
                <a:solidFill>
                  <a:srgbClr val="003399"/>
                </a:solidFill>
                <a:effectLst/>
                <a:highlight>
                  <a:srgbClr val="FFFF00"/>
                </a:highlight>
                <a:latin typeface="Noto Sans TC"/>
              </a:rPr>
              <a:t>依據顧客點單記錄、時間與天氣進行飲品推薦</a:t>
            </a:r>
            <a:r>
              <a:rPr lang="zh-TW" altLang="en-US" sz="1600" b="0" i="0" dirty="0">
                <a:solidFill>
                  <a:srgbClr val="003399"/>
                </a:solidFill>
                <a:effectLst/>
                <a:latin typeface="Noto Sans TC"/>
              </a:rPr>
              <a:t> </a:t>
            </a:r>
            <a:r>
              <a:rPr lang="en-US" altLang="zh-TW" sz="1600" b="0" i="0" dirty="0">
                <a:solidFill>
                  <a:srgbClr val="003399"/>
                </a:solidFill>
                <a:effectLst/>
                <a:latin typeface="Noto Sans TC"/>
              </a:rPr>
              <a:t>: </a:t>
            </a:r>
          </a:p>
          <a:p>
            <a:endParaRPr lang="en-US" altLang="zh-TW" b="1" dirty="0"/>
          </a:p>
          <a:p>
            <a:r>
              <a:rPr lang="en-US" altLang="zh-TW" b="1" dirty="0"/>
              <a:t>1</a:t>
            </a:r>
            <a:r>
              <a:rPr lang="en-US" altLang="zh-TW" sz="1600" b="1" dirty="0"/>
              <a:t>. </a:t>
            </a:r>
            <a:r>
              <a:rPr lang="zh-TW" altLang="en-US" sz="1600" b="1" dirty="0">
                <a:highlight>
                  <a:srgbClr val="FFFF00"/>
                </a:highlight>
              </a:rPr>
              <a:t>個人化行銷與推播</a:t>
            </a:r>
          </a:p>
          <a:p>
            <a:r>
              <a:rPr lang="zh-TW" altLang="en-US" sz="1600" dirty="0"/>
              <a:t>例如：當某用戶平常在</a:t>
            </a:r>
            <a:r>
              <a:rPr lang="zh-TW" altLang="en-US" sz="1600" dirty="0">
                <a:highlight>
                  <a:srgbClr val="FFFF00"/>
                </a:highlight>
              </a:rPr>
              <a:t>週一早上購買冰美式，</a:t>
            </a:r>
            <a:r>
              <a:rPr lang="en-US" altLang="zh-TW" sz="1600" dirty="0">
                <a:highlight>
                  <a:srgbClr val="FFFF00"/>
                </a:highlight>
              </a:rPr>
              <a:t>App </a:t>
            </a:r>
            <a:r>
              <a:rPr lang="zh-TW" altLang="en-US" sz="1600" dirty="0">
                <a:highlight>
                  <a:srgbClr val="FFFF00"/>
                </a:highlight>
              </a:rPr>
              <a:t>可能會在早上 </a:t>
            </a:r>
            <a:r>
              <a:rPr lang="en-US" altLang="zh-TW" sz="1600" dirty="0">
                <a:highlight>
                  <a:srgbClr val="FFFF00"/>
                </a:highlight>
              </a:rPr>
              <a:t>7 </a:t>
            </a:r>
            <a:r>
              <a:rPr lang="zh-TW" altLang="en-US" sz="1600" dirty="0">
                <a:highlight>
                  <a:srgbClr val="FFFF00"/>
                </a:highlight>
              </a:rPr>
              <a:t>點推送相關優惠</a:t>
            </a:r>
            <a:r>
              <a:rPr lang="zh-TW" altLang="en-US" sz="1600" dirty="0"/>
              <a:t>，或推薦新品。</a:t>
            </a:r>
            <a:endParaRPr lang="en-US" altLang="zh-TW" sz="1600" dirty="0"/>
          </a:p>
          <a:p>
            <a:endParaRPr lang="en-US" altLang="zh-TW" sz="1600" dirty="0"/>
          </a:p>
          <a:p>
            <a:r>
              <a:rPr lang="en-US" altLang="zh-TW" b="1" dirty="0"/>
              <a:t>2. </a:t>
            </a:r>
            <a:r>
              <a:rPr lang="zh-TW" altLang="en-US" b="1" dirty="0">
                <a:highlight>
                  <a:srgbClr val="FFFF00"/>
                </a:highlight>
              </a:rPr>
              <a:t>智慧預測與補貨</a:t>
            </a:r>
          </a:p>
          <a:p>
            <a:r>
              <a:rPr lang="zh-TW" altLang="en-US" sz="1600" dirty="0"/>
              <a:t>可</a:t>
            </a:r>
            <a:r>
              <a:rPr lang="zh-TW" altLang="en-US" sz="1600" dirty="0">
                <a:highlight>
                  <a:srgbClr val="FFFF00"/>
                </a:highlight>
              </a:rPr>
              <a:t>預測週末午後會有大量「特定冷飲」需求，門市可提早備料。</a:t>
            </a:r>
            <a:endParaRPr lang="en-US" altLang="zh-TW" sz="1600" dirty="0">
              <a:highlight>
                <a:srgbClr val="FFFF00"/>
              </a:highlight>
            </a:endParaRPr>
          </a:p>
          <a:p>
            <a:endParaRPr lang="zh-TW" altLang="en-US" sz="1600" dirty="0"/>
          </a:p>
          <a:p>
            <a:r>
              <a:rPr lang="en-US" altLang="zh-TW" b="1" dirty="0"/>
              <a:t>3. </a:t>
            </a:r>
            <a:r>
              <a:rPr lang="zh-TW" altLang="en-US" sz="1600" b="1" dirty="0">
                <a:highlight>
                  <a:srgbClr val="FFFF00"/>
                </a:highlight>
              </a:rPr>
              <a:t>自動化排班工具</a:t>
            </a:r>
            <a:endParaRPr lang="zh-TW" altLang="en-US" b="1" dirty="0">
              <a:highlight>
                <a:srgbClr val="FFFF00"/>
              </a:highlight>
            </a:endParaRPr>
          </a:p>
          <a:p>
            <a:r>
              <a:rPr lang="zh-TW" altLang="en-US" sz="1600" dirty="0"/>
              <a:t>門市經理</a:t>
            </a:r>
            <a:r>
              <a:rPr lang="zh-TW" altLang="en-US" sz="1600" dirty="0">
                <a:highlight>
                  <a:srgbClr val="FFFF00"/>
                </a:highlight>
              </a:rPr>
              <a:t>不需手動安排複雜的輪班表，</a:t>
            </a:r>
            <a:r>
              <a:rPr lang="en-US" altLang="zh-TW" sz="1600" dirty="0">
                <a:highlight>
                  <a:srgbClr val="FFFF00"/>
                </a:highlight>
              </a:rPr>
              <a:t>Deep Brew </a:t>
            </a:r>
            <a:r>
              <a:rPr lang="zh-TW" altLang="en-US" sz="1600" dirty="0">
                <a:highlight>
                  <a:srgbClr val="FFFF00"/>
                </a:highlight>
              </a:rPr>
              <a:t>可依員工偏好、營業預測與法律規範協助安排</a:t>
            </a:r>
            <a:r>
              <a:rPr lang="zh-TW" altLang="en-US" sz="1600" dirty="0"/>
              <a:t>。</a:t>
            </a:r>
          </a:p>
          <a:p>
            <a:endParaRPr lang="zh-TW" altLang="en-US" sz="1600" dirty="0"/>
          </a:p>
          <a:p>
            <a:r>
              <a:rPr lang="zh-TW" altLang="en-US" sz="1600" dirty="0">
                <a:solidFill>
                  <a:srgbClr val="003399"/>
                </a:solidFill>
                <a:latin typeface="Noto Sans TC"/>
              </a:rPr>
              <a:t>貳、</a:t>
            </a:r>
            <a:r>
              <a:rPr lang="zh-TW" altLang="en-US" sz="1600" dirty="0">
                <a:highlight>
                  <a:srgbClr val="FFFF00"/>
                </a:highlight>
              </a:rPr>
              <a:t>技術架構</a:t>
            </a:r>
            <a:r>
              <a:rPr lang="zh-TW" altLang="en-US" sz="1600" dirty="0"/>
              <a:t>與整合能力 </a:t>
            </a:r>
            <a:r>
              <a:rPr lang="en-US" altLang="zh-TW" sz="1600" dirty="0"/>
              <a:t>–</a:t>
            </a:r>
          </a:p>
          <a:p>
            <a:r>
              <a:rPr lang="en-US" altLang="zh-TW" sz="1600" dirty="0"/>
              <a:t>1 </a:t>
            </a:r>
            <a:r>
              <a:rPr lang="zh-TW" altLang="en-US" sz="1600" dirty="0">
                <a:highlight>
                  <a:srgbClr val="FFFF00"/>
                </a:highlight>
              </a:rPr>
              <a:t>雲端運算 </a:t>
            </a:r>
            <a:r>
              <a:rPr lang="en-US" altLang="zh-TW" sz="1600" dirty="0"/>
              <a:t>-</a:t>
            </a:r>
            <a:r>
              <a:rPr lang="zh-TW" altLang="en-US" sz="1600" dirty="0"/>
              <a:t>透過</a:t>
            </a:r>
            <a:r>
              <a:rPr lang="zh-TW" altLang="en-US" sz="1600" dirty="0">
                <a:highlight>
                  <a:srgbClr val="FFFF00"/>
                </a:highlight>
              </a:rPr>
              <a:t>微服務架構</a:t>
            </a:r>
            <a:r>
              <a:rPr lang="zh-TW" altLang="en-US" sz="1600" dirty="0"/>
              <a:t>整合至</a:t>
            </a:r>
            <a:r>
              <a:rPr lang="zh-TW" altLang="en-US" sz="1600" dirty="0">
                <a:highlight>
                  <a:srgbClr val="FFFF00"/>
                </a:highlight>
              </a:rPr>
              <a:t>全球數千家</a:t>
            </a:r>
            <a:r>
              <a:rPr lang="zh-TW" altLang="en-US" sz="1600" dirty="0"/>
              <a:t>門市</a:t>
            </a:r>
            <a:endParaRPr lang="en-US" altLang="zh-TW" sz="1600" dirty="0"/>
          </a:p>
          <a:p>
            <a:r>
              <a:rPr lang="en-US" altLang="zh-TW" sz="1600" dirty="0">
                <a:solidFill>
                  <a:srgbClr val="003399"/>
                </a:solidFill>
              </a:rPr>
              <a:t>2</a:t>
            </a:r>
            <a:r>
              <a:rPr lang="zh-TW" altLang="en-US" sz="1600" dirty="0">
                <a:highlight>
                  <a:srgbClr val="FFFF00"/>
                </a:highlight>
              </a:rPr>
              <a:t>整合平台 </a:t>
            </a:r>
            <a:r>
              <a:rPr lang="en-US" altLang="zh-TW" sz="1600" dirty="0"/>
              <a:t>-</a:t>
            </a:r>
            <a:r>
              <a:rPr lang="zh-TW" altLang="en-US" sz="1600" dirty="0"/>
              <a:t>與 </a:t>
            </a:r>
            <a:r>
              <a:rPr lang="en-US" altLang="zh-TW" sz="1600" dirty="0"/>
              <a:t>Starbucks App</a:t>
            </a:r>
            <a:r>
              <a:rPr lang="zh-TW" altLang="en-US" sz="1600" dirty="0"/>
              <a:t>、</a:t>
            </a:r>
            <a:r>
              <a:rPr lang="en-US" altLang="zh-TW" sz="1600" dirty="0">
                <a:highlight>
                  <a:srgbClr val="FFFF00"/>
                </a:highlight>
              </a:rPr>
              <a:t>Alexa</a:t>
            </a:r>
            <a:r>
              <a:rPr lang="zh-TW" altLang="en-US" sz="1600" dirty="0">
                <a:highlight>
                  <a:srgbClr val="FFFF00"/>
                </a:highlight>
              </a:rPr>
              <a:t>、</a:t>
            </a:r>
            <a:r>
              <a:rPr lang="en-US" altLang="zh-TW" sz="1600" dirty="0"/>
              <a:t>POS</a:t>
            </a:r>
            <a:r>
              <a:rPr lang="zh-TW" altLang="en-US" sz="1600" dirty="0"/>
              <a:t>、</a:t>
            </a:r>
            <a:r>
              <a:rPr lang="en-US" altLang="zh-TW" sz="1600" dirty="0"/>
              <a:t>Rewards </a:t>
            </a:r>
            <a:r>
              <a:rPr lang="zh-TW" altLang="en-US" sz="1600" dirty="0"/>
              <a:t>全面串接</a:t>
            </a:r>
            <a:endParaRPr lang="en-US" altLang="zh-TW" sz="1600" dirty="0"/>
          </a:p>
          <a:p>
            <a:r>
              <a:rPr lang="en-US" altLang="zh-TW" sz="1600" dirty="0">
                <a:solidFill>
                  <a:srgbClr val="003399"/>
                </a:solidFill>
              </a:rPr>
              <a:t>3</a:t>
            </a:r>
            <a:r>
              <a:rPr lang="zh-TW" altLang="en-US" sz="1600" dirty="0">
                <a:highlight>
                  <a:srgbClr val="FFFF00"/>
                </a:highlight>
              </a:rPr>
              <a:t>模型支撐 </a:t>
            </a:r>
            <a:r>
              <a:rPr lang="en-US" altLang="zh-TW" sz="1600" dirty="0"/>
              <a:t>-</a:t>
            </a:r>
            <a:r>
              <a:rPr lang="zh-TW" altLang="en-US" sz="1600" dirty="0"/>
              <a:t>機器學習推薦系統（如：協同過濾、時間序列預測）</a:t>
            </a:r>
            <a:endParaRPr lang="en-US" altLang="zh-TW" sz="1600" dirty="0"/>
          </a:p>
          <a:p>
            <a:r>
              <a:rPr lang="en-US" altLang="zh-TW" sz="1600" dirty="0">
                <a:solidFill>
                  <a:srgbClr val="003399"/>
                </a:solidFill>
              </a:rPr>
              <a:t>4</a:t>
            </a:r>
            <a:r>
              <a:rPr lang="zh-TW" altLang="en-US" sz="1600" dirty="0">
                <a:highlight>
                  <a:srgbClr val="FFFF00"/>
                </a:highlight>
              </a:rPr>
              <a:t>資料來源 </a:t>
            </a:r>
            <a:r>
              <a:rPr lang="en-US" altLang="zh-TW" sz="1600" dirty="0"/>
              <a:t>-</a:t>
            </a:r>
            <a:r>
              <a:rPr lang="zh-TW" altLang="en-US" sz="1600" dirty="0"/>
              <a:t>顧客交易紀錄、門市</a:t>
            </a:r>
            <a:r>
              <a:rPr lang="en-US" altLang="zh-TW" sz="1600" dirty="0"/>
              <a:t>POS</a:t>
            </a:r>
            <a:r>
              <a:rPr lang="zh-TW" altLang="en-US" sz="1600" dirty="0"/>
              <a:t>系統、</a:t>
            </a:r>
            <a:r>
              <a:rPr lang="en-US" altLang="zh-TW" sz="1600" dirty="0"/>
              <a:t>App</a:t>
            </a:r>
            <a:r>
              <a:rPr lang="zh-TW" altLang="en-US" sz="1600" dirty="0"/>
              <a:t>行為數據、天氣</a:t>
            </a:r>
            <a:r>
              <a:rPr lang="en-US" altLang="zh-TW" sz="1600" dirty="0"/>
              <a:t>/</a:t>
            </a:r>
            <a:r>
              <a:rPr lang="zh-TW" altLang="en-US" sz="1600" dirty="0"/>
              <a:t>節日數據等</a:t>
            </a:r>
            <a:endParaRPr lang="zh-TW" altLang="en-US" sz="1600" dirty="0">
              <a:solidFill>
                <a:srgbClr val="003399"/>
              </a:solidFill>
            </a:endParaRPr>
          </a:p>
        </p:txBody>
      </p:sp>
      <p:pic>
        <p:nvPicPr>
          <p:cNvPr id="6" name="圖片 5">
            <a:extLst>
              <a:ext uri="{FF2B5EF4-FFF2-40B4-BE49-F238E27FC236}">
                <a16:creationId xmlns:a16="http://schemas.microsoft.com/office/drawing/2014/main" id="{7C14475D-21FD-B867-D245-1741A08DE017}"/>
              </a:ext>
            </a:extLst>
          </p:cNvPr>
          <p:cNvPicPr>
            <a:picLocks noChangeAspect="1"/>
          </p:cNvPicPr>
          <p:nvPr/>
        </p:nvPicPr>
        <p:blipFill>
          <a:blip r:embed="rId3"/>
          <a:stretch>
            <a:fillRect/>
          </a:stretch>
        </p:blipFill>
        <p:spPr>
          <a:xfrm>
            <a:off x="6400292" y="339413"/>
            <a:ext cx="2713987" cy="1718380"/>
          </a:xfrm>
          <a:prstGeom prst="rect">
            <a:avLst/>
          </a:prstGeom>
        </p:spPr>
      </p:pic>
      <p:sp>
        <p:nvSpPr>
          <p:cNvPr id="7" name="文字方塊 6">
            <a:extLst>
              <a:ext uri="{FF2B5EF4-FFF2-40B4-BE49-F238E27FC236}">
                <a16:creationId xmlns:a16="http://schemas.microsoft.com/office/drawing/2014/main" id="{2FA7052B-1C8F-D485-6BA4-75248099F83C}"/>
              </a:ext>
            </a:extLst>
          </p:cNvPr>
          <p:cNvSpPr txBox="1"/>
          <p:nvPr/>
        </p:nvSpPr>
        <p:spPr>
          <a:xfrm>
            <a:off x="9251355" y="1398560"/>
            <a:ext cx="2598345" cy="584775"/>
          </a:xfrm>
          <a:prstGeom prst="rect">
            <a:avLst/>
          </a:prstGeom>
          <a:noFill/>
        </p:spPr>
        <p:txBody>
          <a:bodyPr wrap="square" rtlCol="0">
            <a:spAutoFit/>
          </a:bodyPr>
          <a:lstStyle/>
          <a:p>
            <a:r>
              <a:rPr lang="zh-TW" altLang="en-US" sz="1600" dirty="0">
                <a:solidFill>
                  <a:srgbClr val="003399"/>
                </a:solidFill>
                <a:latin typeface="Noto Sans TC"/>
                <a:ea typeface="+mj-ea"/>
                <a:cs typeface="+mj-cs"/>
              </a:rPr>
              <a:t>將</a:t>
            </a:r>
            <a:r>
              <a:rPr lang="zh-TW" altLang="en-US" sz="1600" dirty="0">
                <a:solidFill>
                  <a:srgbClr val="003399"/>
                </a:solidFill>
                <a:highlight>
                  <a:srgbClr val="FFFF00"/>
                </a:highlight>
                <a:latin typeface="Noto Sans TC"/>
                <a:ea typeface="+mj-ea"/>
                <a:cs typeface="+mj-cs"/>
              </a:rPr>
              <a:t>巨型應用程式分解成微型服務</a:t>
            </a:r>
          </a:p>
        </p:txBody>
      </p:sp>
      <p:sp>
        <p:nvSpPr>
          <p:cNvPr id="9" name="文字方塊 8">
            <a:extLst>
              <a:ext uri="{FF2B5EF4-FFF2-40B4-BE49-F238E27FC236}">
                <a16:creationId xmlns:a16="http://schemas.microsoft.com/office/drawing/2014/main" id="{63890C94-6C2F-BDA5-0BCD-13CDC8B18093}"/>
              </a:ext>
            </a:extLst>
          </p:cNvPr>
          <p:cNvSpPr txBox="1"/>
          <p:nvPr/>
        </p:nvSpPr>
        <p:spPr>
          <a:xfrm>
            <a:off x="6007853" y="2316689"/>
            <a:ext cx="1956640" cy="307777"/>
          </a:xfrm>
          <a:prstGeom prst="rect">
            <a:avLst/>
          </a:prstGeom>
          <a:noFill/>
        </p:spPr>
        <p:txBody>
          <a:bodyPr wrap="square" rtlCol="0">
            <a:spAutoFit/>
          </a:bodyPr>
          <a:lstStyle/>
          <a:p>
            <a:r>
              <a:rPr lang="zh-TW" altLang="zh-TW" sz="1400" b="1" dirty="0">
                <a:solidFill>
                  <a:srgbClr val="003399"/>
                </a:solidFill>
              </a:rPr>
              <a:t>單體式架構（</a:t>
            </a:r>
            <a:r>
              <a:rPr lang="en-US" altLang="zh-TW" sz="1400" b="1" dirty="0">
                <a:solidFill>
                  <a:srgbClr val="003399"/>
                </a:solidFill>
              </a:rPr>
              <a:t>Monolith</a:t>
            </a:r>
            <a:r>
              <a:rPr lang="zh-TW" altLang="zh-TW" sz="1400" dirty="0">
                <a:solidFill>
                  <a:srgbClr val="003399"/>
                </a:solidFill>
              </a:rPr>
              <a:t>）</a:t>
            </a:r>
            <a:endParaRPr lang="zh-TW" altLang="en-US" sz="1400" dirty="0">
              <a:solidFill>
                <a:srgbClr val="003399"/>
              </a:solidFill>
            </a:endParaRPr>
          </a:p>
        </p:txBody>
      </p:sp>
      <p:sp>
        <p:nvSpPr>
          <p:cNvPr id="11" name="文字方塊 10">
            <a:extLst>
              <a:ext uri="{FF2B5EF4-FFF2-40B4-BE49-F238E27FC236}">
                <a16:creationId xmlns:a16="http://schemas.microsoft.com/office/drawing/2014/main" id="{1DF25270-99FF-1F94-A89E-4CFD8F1640A2}"/>
              </a:ext>
            </a:extLst>
          </p:cNvPr>
          <p:cNvSpPr txBox="1"/>
          <p:nvPr/>
        </p:nvSpPr>
        <p:spPr>
          <a:xfrm>
            <a:off x="8118764" y="2134518"/>
            <a:ext cx="3482109" cy="954107"/>
          </a:xfrm>
          <a:prstGeom prst="rect">
            <a:avLst/>
          </a:prstGeom>
          <a:noFill/>
        </p:spPr>
        <p:txBody>
          <a:bodyPr wrap="square" rtlCol="0">
            <a:spAutoFit/>
          </a:bodyPr>
          <a:lstStyle/>
          <a:p>
            <a:r>
              <a:rPr lang="zh-TW" altLang="en-US" sz="1400" b="1" dirty="0">
                <a:solidFill>
                  <a:srgbClr val="003399"/>
                </a:solidFill>
                <a:highlight>
                  <a:srgbClr val="FFFF00"/>
                </a:highlight>
                <a:latin typeface="Noto Sans TC"/>
              </a:rPr>
              <a:t>微</a:t>
            </a:r>
            <a:r>
              <a:rPr lang="zh-TW" altLang="en-US" sz="1400" b="1" dirty="0">
                <a:solidFill>
                  <a:srgbClr val="003399"/>
                </a:solidFill>
              </a:rPr>
              <a:t>型服務架構（</a:t>
            </a:r>
            <a:r>
              <a:rPr lang="en-US" altLang="zh-TW" sz="1400" b="1" dirty="0">
                <a:solidFill>
                  <a:srgbClr val="003399"/>
                </a:solidFill>
              </a:rPr>
              <a:t>Microservices</a:t>
            </a:r>
            <a:r>
              <a:rPr lang="zh-TW" altLang="en-US" sz="1400" b="1" dirty="0">
                <a:solidFill>
                  <a:srgbClr val="003399"/>
                </a:solidFill>
              </a:rPr>
              <a:t>）</a:t>
            </a:r>
            <a:r>
              <a:rPr lang="en-US" altLang="zh-TW" sz="1400" b="1" dirty="0">
                <a:solidFill>
                  <a:srgbClr val="003399"/>
                </a:solidFill>
              </a:rPr>
              <a:t>:</a:t>
            </a:r>
            <a:r>
              <a:rPr lang="zh-TW" altLang="zh-TW" sz="1400" b="1" dirty="0">
                <a:solidFill>
                  <a:srgbClr val="003399"/>
                </a:solidFill>
              </a:rPr>
              <a:t>是一種「軟體架構風格」每個服務甚至可以用不同語言寫（這就叫做</a:t>
            </a:r>
            <a:r>
              <a:rPr lang="en-US" altLang="zh-TW" sz="1400" b="1" dirty="0">
                <a:solidFill>
                  <a:srgbClr val="003399"/>
                </a:solidFill>
              </a:rPr>
              <a:t> </a:t>
            </a:r>
            <a:r>
              <a:rPr lang="en-US" altLang="zh-TW" sz="1400" b="1" dirty="0">
                <a:solidFill>
                  <a:srgbClr val="003399"/>
                </a:solidFill>
                <a:highlight>
                  <a:srgbClr val="FFFF00"/>
                </a:highlight>
              </a:rPr>
              <a:t>Polyglot Programming</a:t>
            </a:r>
            <a:r>
              <a:rPr lang="zh-TW" altLang="zh-TW" sz="1400" b="1" dirty="0">
                <a:solidFill>
                  <a:srgbClr val="003399"/>
                </a:solidFill>
              </a:rPr>
              <a:t>）</a:t>
            </a:r>
          </a:p>
          <a:p>
            <a:endParaRPr lang="zh-TW" altLang="en-US" sz="1400" b="1" dirty="0">
              <a:solidFill>
                <a:srgbClr val="003399"/>
              </a:solidFill>
            </a:endParaRPr>
          </a:p>
        </p:txBody>
      </p:sp>
    </p:spTree>
    <p:extLst>
      <p:ext uri="{BB962C8B-B14F-4D97-AF65-F5344CB8AC3E}">
        <p14:creationId xmlns:p14="http://schemas.microsoft.com/office/powerpoint/2010/main" val="97023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28DA54-D207-4EC3-9283-025EA0452F90}"/>
              </a:ext>
            </a:extLst>
          </p:cNvPr>
          <p:cNvSpPr>
            <a:spLocks noGrp="1"/>
          </p:cNvSpPr>
          <p:nvPr>
            <p:ph type="title"/>
          </p:nvPr>
        </p:nvSpPr>
        <p:spPr>
          <a:xfrm>
            <a:off x="446630" y="213441"/>
            <a:ext cx="11209564" cy="254185"/>
          </a:xfrm>
        </p:spPr>
        <p:txBody>
          <a:bodyPr>
            <a:noAutofit/>
          </a:bodyPr>
          <a:lstStyle/>
          <a:p>
            <a:r>
              <a:rPr lang="en-US" altLang="zh-TW" sz="1600" b="1" dirty="0">
                <a:solidFill>
                  <a:schemeClr val="accent1"/>
                </a:solidFill>
                <a:highlight>
                  <a:srgbClr val="FFFF00"/>
                </a:highlight>
                <a:latin typeface="微軟正黑體" panose="020B0604030504040204" pitchFamily="34" charset="-120"/>
                <a:ea typeface="微軟正黑體" panose="020B0604030504040204" pitchFamily="34" charset="-120"/>
                <a:cs typeface="+mn-cs"/>
              </a:rPr>
              <a:t>(0308.23) </a:t>
            </a:r>
            <a:r>
              <a:rPr lang="zh-TW" altLang="en-US" sz="1600" b="1" dirty="0">
                <a:solidFill>
                  <a:schemeClr val="accent1"/>
                </a:solidFill>
                <a:highlight>
                  <a:srgbClr val="FFFF00"/>
                </a:highlight>
                <a:latin typeface="微軟正黑體" panose="020B0604030504040204" pitchFamily="34" charset="-120"/>
                <a:ea typeface="微軟正黑體" panose="020B0604030504040204" pitchFamily="34" charset="-120"/>
                <a:cs typeface="+mn-cs"/>
              </a:rPr>
              <a:t>為削減成本，亞馬遜月底關閉 </a:t>
            </a:r>
            <a:r>
              <a:rPr lang="en-US" altLang="zh-TW" sz="1600" b="1" dirty="0">
                <a:solidFill>
                  <a:schemeClr val="accent1"/>
                </a:solidFill>
                <a:highlight>
                  <a:srgbClr val="FFFF00"/>
                </a:highlight>
                <a:latin typeface="微軟正黑體" panose="020B0604030504040204" pitchFamily="34" charset="-120"/>
                <a:ea typeface="微軟正黑體" panose="020B0604030504040204" pitchFamily="34" charset="-120"/>
                <a:cs typeface="+mn-cs"/>
              </a:rPr>
              <a:t>Amazon Go </a:t>
            </a:r>
            <a:r>
              <a:rPr lang="zh-TW" altLang="en-US" sz="1600" b="1" dirty="0">
                <a:solidFill>
                  <a:schemeClr val="accent1"/>
                </a:solidFill>
                <a:highlight>
                  <a:srgbClr val="FFFF00"/>
                </a:highlight>
                <a:latin typeface="微軟正黑體" panose="020B0604030504040204" pitchFamily="34" charset="-120"/>
                <a:ea typeface="微軟正黑體" panose="020B0604030504040204" pitchFamily="34" charset="-120"/>
                <a:cs typeface="+mn-cs"/>
              </a:rPr>
              <a:t>門市      </a:t>
            </a:r>
            <a:r>
              <a:rPr lang="en-US" altLang="zh-TW" sz="1600" b="1" dirty="0">
                <a:solidFill>
                  <a:schemeClr val="accent1"/>
                </a:solidFill>
                <a:latin typeface="微軟正黑體" panose="020B0604030504040204" pitchFamily="34" charset="-120"/>
                <a:ea typeface="微軟正黑體" panose="020B0604030504040204" pitchFamily="34" charset="-120"/>
                <a:cs typeface="+mn-cs"/>
              </a:rPr>
              <a:t>Amazon closing </a:t>
            </a:r>
            <a:r>
              <a:rPr lang="en-US" altLang="zh-TW" sz="1600" b="1" dirty="0">
                <a:solidFill>
                  <a:schemeClr val="accent1"/>
                </a:solidFill>
                <a:highlight>
                  <a:srgbClr val="FFFF00"/>
                </a:highlight>
                <a:latin typeface="微軟正黑體" panose="020B0604030504040204" pitchFamily="34" charset="-120"/>
                <a:ea typeface="微軟正黑體" panose="020B0604030504040204" pitchFamily="34" charset="-120"/>
                <a:cs typeface="+mn-cs"/>
              </a:rPr>
              <a:t>eight Amazon Go convenience stores </a:t>
            </a:r>
            <a:r>
              <a:rPr lang="en-US" altLang="zh-TW" sz="1600" b="1" dirty="0">
                <a:solidFill>
                  <a:schemeClr val="accent1"/>
                </a:solidFill>
                <a:latin typeface="微軟正黑體" panose="020B0604030504040204" pitchFamily="34" charset="-120"/>
                <a:ea typeface="微軟正黑體" panose="020B0604030504040204" pitchFamily="34" charset="-120"/>
                <a:cs typeface="+mn-cs"/>
              </a:rPr>
              <a:t>in latest tightening of its physical retail </a:t>
            </a:r>
            <a:endParaRPr lang="zh-TW" altLang="en-US" sz="1600" b="1" dirty="0">
              <a:solidFill>
                <a:schemeClr val="accent1"/>
              </a:solidFill>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95EA7DFE-728A-D551-5C2F-195B4323F118}"/>
              </a:ext>
            </a:extLst>
          </p:cNvPr>
          <p:cNvSpPr txBox="1"/>
          <p:nvPr/>
        </p:nvSpPr>
        <p:spPr>
          <a:xfrm>
            <a:off x="446629" y="568488"/>
            <a:ext cx="11209564" cy="6186309"/>
          </a:xfrm>
          <a:prstGeom prst="rect">
            <a:avLst/>
          </a:prstGeom>
          <a:noFill/>
        </p:spPr>
        <p:txBody>
          <a:bodyPr wrap="square" rtlCol="0">
            <a:spAutoFit/>
          </a:bodyPr>
          <a:lstStyle/>
          <a:p>
            <a:r>
              <a:rPr lang="en-US" altLang="zh-TW" sz="1400" i="0" dirty="0">
                <a:solidFill>
                  <a:schemeClr val="accent1"/>
                </a:solidFill>
                <a:effectLst/>
                <a:latin typeface="微軟正黑體" panose="020B0604030504040204" pitchFamily="34" charset="-120"/>
                <a:ea typeface="微軟正黑體" panose="020B0604030504040204" pitchFamily="34" charset="-120"/>
              </a:rPr>
              <a:t>Amazon announced Friday that </a:t>
            </a:r>
            <a:r>
              <a:rPr lang="en-US" altLang="zh-TW" sz="1400" i="0" dirty="0">
                <a:solidFill>
                  <a:schemeClr val="accent1"/>
                </a:solidFill>
                <a:effectLst/>
                <a:highlight>
                  <a:srgbClr val="FFFF00"/>
                </a:highlight>
                <a:latin typeface="微軟正黑體" panose="020B0604030504040204" pitchFamily="34" charset="-120"/>
                <a:ea typeface="微軟正黑體" panose="020B0604030504040204" pitchFamily="34" charset="-120"/>
              </a:rPr>
              <a:t>it is permanently closing eight </a:t>
            </a:r>
            <a:r>
              <a:rPr lang="en-US" altLang="zh-TW" sz="1400" i="0" dirty="0">
                <a:solidFill>
                  <a:schemeClr val="accent1"/>
                </a:solidFill>
                <a:effectLst/>
                <a:latin typeface="微軟正黑體" panose="020B0604030504040204" pitchFamily="34" charset="-120"/>
                <a:ea typeface="微軟正黑體" panose="020B0604030504040204" pitchFamily="34" charset="-120"/>
              </a:rPr>
              <a:t>of its high-tech Amazon Go convenience stores, including two in Seattle.</a:t>
            </a:r>
          </a:p>
          <a:p>
            <a:endParaRPr lang="en-US" altLang="zh-TW" sz="1400" i="0" dirty="0">
              <a:solidFill>
                <a:schemeClr val="accent1"/>
              </a:solidFill>
              <a:effectLst/>
              <a:latin typeface="微軟正黑體" panose="020B0604030504040204" pitchFamily="34" charset="-120"/>
              <a:ea typeface="微軟正黑體" panose="020B0604030504040204" pitchFamily="34" charset="-120"/>
            </a:endParaRPr>
          </a:p>
          <a:p>
            <a:r>
              <a:rPr lang="en-US" altLang="zh-TW" sz="1400" b="1" i="0" dirty="0">
                <a:solidFill>
                  <a:schemeClr val="accent1"/>
                </a:solidFill>
                <a:effectLst/>
                <a:latin typeface="微軟正黑體" panose="020B0604030504040204" pitchFamily="34" charset="-120"/>
                <a:ea typeface="微軟正黑體" panose="020B0604030504040204" pitchFamily="34" charset="-120"/>
              </a:rPr>
              <a:t>according to Amazon, and are located in a part of downtown </a:t>
            </a:r>
            <a:r>
              <a:rPr lang="en-US" altLang="zh-TW" sz="14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that has been especially troubled by crime and open-air drug use.</a:t>
            </a:r>
          </a:p>
          <a:p>
            <a:endParaRPr lang="en-US" altLang="zh-TW" sz="1400" b="1" i="0" dirty="0">
              <a:solidFill>
                <a:schemeClr val="accent1"/>
              </a:solidFill>
              <a:effectLst/>
              <a:highlight>
                <a:srgbClr val="FFFF00"/>
              </a:highlight>
              <a:latin typeface="微軟正黑體" panose="020B0604030504040204" pitchFamily="34" charset="-120"/>
              <a:ea typeface="微軟正黑體" panose="020B0604030504040204" pitchFamily="34" charset="-120"/>
            </a:endParaRPr>
          </a:p>
          <a:p>
            <a:r>
              <a:rPr lang="en-US" altLang="zh-TW" sz="1400" i="0" dirty="0">
                <a:solidFill>
                  <a:schemeClr val="accent1"/>
                </a:solidFill>
                <a:effectLst/>
                <a:latin typeface="微軟正黑體" panose="020B0604030504040204" pitchFamily="34" charset="-120"/>
                <a:ea typeface="微軟正黑體" panose="020B0604030504040204" pitchFamily="34" charset="-120"/>
              </a:rPr>
              <a:t>The move to tighten its physical retail belt comes exactly a year after Amazon announced it was </a:t>
            </a:r>
            <a:r>
              <a:rPr lang="en-US" altLang="zh-TW" sz="1400" i="0" dirty="0">
                <a:solidFill>
                  <a:schemeClr val="accent1"/>
                </a:solidFill>
                <a:effectLst/>
                <a:highlight>
                  <a:srgbClr val="FFFF00"/>
                </a:highlight>
                <a:latin typeface="微軟正黑體" panose="020B0604030504040204" pitchFamily="34" charset="-120"/>
                <a:ea typeface="微軟正黑體" panose="020B0604030504040204" pitchFamily="34" charset="-120"/>
              </a:rPr>
              <a:t>closing 68 brick-and-mortar stores</a:t>
            </a:r>
            <a:r>
              <a:rPr lang="en-US" altLang="zh-TW" sz="1400" i="0" dirty="0">
                <a:solidFill>
                  <a:schemeClr val="accent1"/>
                </a:solidFill>
                <a:effectLst/>
                <a:latin typeface="微軟正黑體" panose="020B0604030504040204" pitchFamily="34" charset="-120"/>
                <a:ea typeface="微軟正黑體" panose="020B0604030504040204" pitchFamily="34" charset="-120"/>
              </a:rPr>
              <a:t>, including all of its Amazon 4-star, Books, and </a:t>
            </a:r>
            <a:r>
              <a:rPr lang="en-US" altLang="zh-TW" sz="1400" i="0" dirty="0">
                <a:solidFill>
                  <a:schemeClr val="accent1"/>
                </a:solidFill>
                <a:effectLst/>
                <a:highlight>
                  <a:srgbClr val="FFFF00"/>
                </a:highlight>
                <a:latin typeface="微軟正黑體" panose="020B0604030504040204" pitchFamily="34" charset="-120"/>
                <a:ea typeface="微軟正黑體" panose="020B0604030504040204" pitchFamily="34" charset="-120"/>
              </a:rPr>
              <a:t>Pop Up stores(</a:t>
            </a:r>
            <a:r>
              <a:rPr lang="zh-TW" altLang="en-US" sz="1400" i="0" dirty="0">
                <a:solidFill>
                  <a:schemeClr val="accent1"/>
                </a:solidFill>
                <a:effectLst/>
                <a:highlight>
                  <a:srgbClr val="FFFF00"/>
                </a:highlight>
                <a:latin typeface="微軟正黑體" panose="020B0604030504040204" pitchFamily="34" charset="-120"/>
                <a:ea typeface="微軟正黑體" panose="020B0604030504040204" pitchFamily="34" charset="-120"/>
              </a:rPr>
              <a:t>快閃店</a:t>
            </a:r>
            <a:r>
              <a:rPr lang="en-US" altLang="zh-TW" sz="1400" i="0" dirty="0">
                <a:solidFill>
                  <a:schemeClr val="accent1"/>
                </a:solidFill>
                <a:effectLst/>
                <a:highlight>
                  <a:srgbClr val="FFFF00"/>
                </a:highlight>
                <a:latin typeface="微軟正黑體" panose="020B0604030504040204" pitchFamily="34" charset="-120"/>
                <a:ea typeface="微軟正黑體" panose="020B0604030504040204" pitchFamily="34" charset="-120"/>
              </a:rPr>
              <a:t>)</a:t>
            </a:r>
            <a:r>
              <a:rPr lang="en-US" altLang="zh-TW" sz="1400" i="0" dirty="0">
                <a:solidFill>
                  <a:schemeClr val="accent1"/>
                </a:solidFill>
                <a:effectLst/>
                <a:latin typeface="微軟正黑體" panose="020B0604030504040204" pitchFamily="34" charset="-120"/>
                <a:ea typeface="微軟正黑體" panose="020B0604030504040204" pitchFamily="34" charset="-120"/>
              </a:rPr>
              <a:t>. The company said at the time that it planned to focus more on </a:t>
            </a:r>
            <a:r>
              <a:rPr lang="en-US" altLang="zh-TW" sz="1400" i="0" dirty="0">
                <a:solidFill>
                  <a:schemeClr val="accent1"/>
                </a:solidFill>
                <a:effectLst/>
                <a:highlight>
                  <a:srgbClr val="FFFF00"/>
                </a:highlight>
                <a:latin typeface="微軟正黑體" panose="020B0604030504040204" pitchFamily="34" charset="-120"/>
                <a:ea typeface="微軟正黑體" panose="020B0604030504040204" pitchFamily="34" charset="-120"/>
              </a:rPr>
              <a:t>its Amazon Fresh, Whole Foods Market </a:t>
            </a:r>
            <a:r>
              <a:rPr lang="en-US" altLang="zh-TW" sz="1400" i="0" dirty="0">
                <a:solidFill>
                  <a:schemeClr val="accent1"/>
                </a:solidFill>
                <a:effectLst/>
                <a:latin typeface="微軟正黑體" panose="020B0604030504040204" pitchFamily="34" charset="-120"/>
                <a:ea typeface="微軟正黑體" panose="020B0604030504040204" pitchFamily="34" charset="-120"/>
              </a:rPr>
              <a:t>and Amazon Go </a:t>
            </a:r>
            <a:r>
              <a:rPr lang="en-US" altLang="zh-TW" sz="1400" i="0" dirty="0">
                <a:solidFill>
                  <a:schemeClr val="accent1"/>
                </a:solidFill>
                <a:effectLst/>
                <a:highlight>
                  <a:srgbClr val="FFFF00"/>
                </a:highlight>
                <a:latin typeface="微軟正黑體" panose="020B0604030504040204" pitchFamily="34" charset="-120"/>
                <a:ea typeface="微軟正黑體" panose="020B0604030504040204" pitchFamily="34" charset="-120"/>
              </a:rPr>
              <a:t>grocery</a:t>
            </a:r>
            <a:r>
              <a:rPr lang="en-US" altLang="zh-TW" sz="1400" i="0" dirty="0">
                <a:solidFill>
                  <a:schemeClr val="accent1"/>
                </a:solidFill>
                <a:effectLst/>
                <a:latin typeface="微軟正黑體" panose="020B0604030504040204" pitchFamily="34" charset="-120"/>
                <a:ea typeface="微軟正黑體" panose="020B0604030504040204" pitchFamily="34" charset="-120"/>
              </a:rPr>
              <a:t> and convenience stores.</a:t>
            </a:r>
          </a:p>
          <a:p>
            <a:endParaRPr lang="en-US" altLang="zh-TW" sz="1400" dirty="0">
              <a:solidFill>
                <a:schemeClr val="accent1"/>
              </a:solidFill>
              <a:latin typeface="微軟正黑體" panose="020B0604030504040204" pitchFamily="34" charset="-120"/>
              <a:ea typeface="微軟正黑體" panose="020B0604030504040204" pitchFamily="34" charset="-120"/>
            </a:endParaRPr>
          </a:p>
          <a:p>
            <a:r>
              <a:rPr lang="zh-TW" altLang="en-US" sz="1600" i="0" dirty="0">
                <a:solidFill>
                  <a:schemeClr val="accent1"/>
                </a:solidFill>
                <a:effectLst/>
                <a:latin typeface="微軟正黑體" panose="020B0604030504040204" pitchFamily="34" charset="-120"/>
                <a:ea typeface="微軟正黑體" panose="020B0604030504040204" pitchFamily="34" charset="-120"/>
              </a:rPr>
              <a:t>       亞馬遜於</a:t>
            </a:r>
            <a:r>
              <a:rPr lang="en-US" altLang="zh-TW" sz="1600" i="0" dirty="0">
                <a:solidFill>
                  <a:schemeClr val="accent1"/>
                </a:solidFill>
                <a:effectLst/>
                <a:latin typeface="微軟正黑體" panose="020B0604030504040204" pitchFamily="34" charset="-120"/>
                <a:ea typeface="微軟正黑體" panose="020B0604030504040204" pitchFamily="34" charset="-120"/>
              </a:rPr>
              <a:t>2018 </a:t>
            </a:r>
            <a:r>
              <a:rPr lang="zh-TW" altLang="en-US" sz="1600" i="0" dirty="0">
                <a:solidFill>
                  <a:schemeClr val="accent1"/>
                </a:solidFill>
                <a:effectLst/>
                <a:latin typeface="微軟正黑體" panose="020B0604030504040204" pitchFamily="34" charset="-120"/>
                <a:ea typeface="微軟正黑體" panose="020B0604030504040204" pitchFamily="34" charset="-120"/>
              </a:rPr>
              <a:t>年在西雅圖總部大樓底部</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開設了第一家</a:t>
            </a:r>
            <a:r>
              <a:rPr lang="en-US" altLang="zh-TW" sz="1600" b="1" i="0" dirty="0">
                <a:solidFill>
                  <a:schemeClr val="accent1"/>
                </a:solidFill>
                <a:effectLst/>
                <a:latin typeface="微軟正黑體" panose="020B0604030504040204" pitchFamily="34" charset="-120"/>
                <a:ea typeface="微軟正黑體" panose="020B0604030504040204" pitchFamily="34" charset="-120"/>
              </a:rPr>
              <a:t>Go </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門店</a:t>
            </a:r>
            <a:r>
              <a:rPr lang="zh-TW" altLang="en-US" sz="1600" i="0" dirty="0">
                <a:solidFill>
                  <a:schemeClr val="accent1"/>
                </a:solidFill>
                <a:effectLst/>
                <a:latin typeface="微軟正黑體" panose="020B0604030504040204" pitchFamily="34" charset="-120"/>
                <a:ea typeface="微軟正黑體" panose="020B0604030504040204" pitchFamily="34" charset="-120"/>
              </a:rPr>
              <a:t>。這家商店引入了這家科技巨頭的</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無收銀員“</a:t>
            </a:r>
            <a:r>
              <a:rPr lang="en-US" altLang="zh-TW"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Just Walk Out”</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技術</a:t>
            </a:r>
            <a:r>
              <a:rPr lang="zh-TW" altLang="en-US" sz="1600" i="0" dirty="0">
                <a:solidFill>
                  <a:schemeClr val="accent1"/>
                </a:solidFill>
                <a:effectLst/>
                <a:highlight>
                  <a:srgbClr val="FFFF00"/>
                </a:highlight>
                <a:latin typeface="微軟正黑體" panose="020B0604030504040204" pitchFamily="34" charset="-120"/>
                <a:ea typeface="微軟正黑體" panose="020B0604030504040204" pitchFamily="34" charset="-120"/>
              </a:rPr>
              <a:t>，該技術</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依靠一系列攝像頭和傳感器</a:t>
            </a:r>
            <a:r>
              <a:rPr lang="zh-TW" altLang="en-US" sz="1600" i="0" dirty="0">
                <a:solidFill>
                  <a:schemeClr val="accent1"/>
                </a:solidFill>
                <a:effectLst/>
                <a:highlight>
                  <a:srgbClr val="FFFF00"/>
                </a:highlight>
                <a:latin typeface="微軟正黑體" panose="020B0604030504040204" pitchFamily="34" charset="-120"/>
                <a:ea typeface="微軟正黑體" panose="020B0604030504040204" pitchFamily="34" charset="-120"/>
              </a:rPr>
              <a:t>來確定購物者正在挑選的商品向上</a:t>
            </a:r>
            <a:r>
              <a:rPr lang="zh-TW" altLang="en-US" sz="1600" i="0" dirty="0">
                <a:solidFill>
                  <a:schemeClr val="accent1"/>
                </a:solidFill>
                <a:effectLst/>
                <a:latin typeface="微軟正黑體" panose="020B0604030504040204" pitchFamily="34" charset="-120"/>
                <a:ea typeface="微軟正黑體" panose="020B0604030504040204" pitchFamily="34" charset="-120"/>
              </a:rPr>
              <a:t>。購物者</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在出場時使用信用卡付費</a:t>
            </a:r>
            <a:r>
              <a:rPr lang="zh-TW" altLang="en-US" sz="1600" i="0" dirty="0">
                <a:solidFill>
                  <a:schemeClr val="accent1"/>
                </a:solidFill>
                <a:effectLst/>
                <a:latin typeface="微軟正黑體" panose="020B0604030504040204" pitchFamily="34" charset="-120"/>
                <a:ea typeface="微軟正黑體" panose="020B0604030504040204" pitchFamily="34" charset="-120"/>
              </a:rPr>
              <a:t>，無需排隊結賬即可離開。該技術現已在亞馬遜的一些</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較大的 </a:t>
            </a:r>
            <a:r>
              <a:rPr lang="en-US" altLang="zh-TW"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Amazon Fresh </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雜貨店</a:t>
            </a:r>
            <a:r>
              <a:rPr lang="zh-TW" altLang="en-US" sz="1600" i="0" dirty="0">
                <a:solidFill>
                  <a:schemeClr val="accent1"/>
                </a:solidFill>
                <a:effectLst/>
                <a:latin typeface="微軟正黑體" panose="020B0604030504040204" pitchFamily="34" charset="-120"/>
                <a:ea typeface="微軟正黑體" panose="020B0604030504040204" pitchFamily="34" charset="-120"/>
              </a:rPr>
              <a:t>、兩家 </a:t>
            </a:r>
            <a:r>
              <a:rPr lang="en-US" altLang="zh-TW" sz="1600" i="0" dirty="0">
                <a:solidFill>
                  <a:schemeClr val="accent1"/>
                </a:solidFill>
                <a:effectLst/>
                <a:latin typeface="微軟正黑體" panose="020B0604030504040204" pitchFamily="34" charset="-120"/>
                <a:ea typeface="微軟正黑體" panose="020B0604030504040204" pitchFamily="34" charset="-120"/>
              </a:rPr>
              <a:t>Whole Foods </a:t>
            </a:r>
            <a:r>
              <a:rPr lang="zh-TW" altLang="en-US" sz="1600" i="0" dirty="0">
                <a:solidFill>
                  <a:schemeClr val="accent1"/>
                </a:solidFill>
                <a:effectLst/>
                <a:latin typeface="微軟正黑體" panose="020B0604030504040204" pitchFamily="34" charset="-120"/>
                <a:ea typeface="微軟正黑體" panose="020B0604030504040204" pitchFamily="34" charset="-120"/>
              </a:rPr>
              <a:t>商店以及位於西雅圖氣候承諾競技場、</a:t>
            </a:r>
            <a:r>
              <a:rPr lang="en-US" altLang="zh-TW" sz="1600" i="0" dirty="0">
                <a:solidFill>
                  <a:schemeClr val="accent1"/>
                </a:solidFill>
                <a:effectLst/>
                <a:latin typeface="微軟正黑體" panose="020B0604030504040204" pitchFamily="34" charset="-120"/>
                <a:ea typeface="微軟正黑體" panose="020B0604030504040204" pitchFamily="34" charset="-120"/>
              </a:rPr>
              <a:t>T-Mobile Park </a:t>
            </a:r>
            <a:r>
              <a:rPr lang="zh-TW" altLang="en-US" sz="1600" i="0" dirty="0">
                <a:solidFill>
                  <a:schemeClr val="accent1"/>
                </a:solidFill>
                <a:effectLst/>
                <a:latin typeface="微軟正黑體" panose="020B0604030504040204" pitchFamily="34" charset="-120"/>
                <a:ea typeface="微軟正黑體" panose="020B0604030504040204" pitchFamily="34" charset="-120"/>
              </a:rPr>
              <a:t>和 </a:t>
            </a:r>
            <a:r>
              <a:rPr lang="en-US" altLang="zh-TW" sz="1600" i="0" dirty="0">
                <a:solidFill>
                  <a:schemeClr val="accent1"/>
                </a:solidFill>
                <a:effectLst/>
                <a:latin typeface="微軟正黑體" panose="020B0604030504040204" pitchFamily="34" charset="-120"/>
                <a:ea typeface="微軟正黑體" panose="020B0604030504040204" pitchFamily="34" charset="-120"/>
              </a:rPr>
              <a:t>Lumen Field </a:t>
            </a:r>
            <a:r>
              <a:rPr lang="zh-TW" altLang="en-US" sz="1600" i="0" dirty="0">
                <a:solidFill>
                  <a:schemeClr val="accent1"/>
                </a:solidFill>
                <a:effectLst/>
                <a:latin typeface="微軟正黑體" panose="020B0604030504040204" pitchFamily="34" charset="-120"/>
                <a:ea typeface="微軟正黑體" panose="020B0604030504040204" pitchFamily="34" charset="-120"/>
              </a:rPr>
              <a:t>內的食品店</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使用</a:t>
            </a:r>
            <a:r>
              <a:rPr lang="zh-TW" altLang="en-US" sz="1600" i="0" dirty="0">
                <a:solidFill>
                  <a:schemeClr val="accent1"/>
                </a:solidFill>
                <a:effectLst/>
                <a:latin typeface="微軟正黑體" panose="020B0604030504040204" pitchFamily="34" charset="-120"/>
                <a:ea typeface="微軟正黑體" panose="020B0604030504040204" pitchFamily="34" charset="-120"/>
              </a:rPr>
              <a:t>。</a:t>
            </a:r>
            <a:endParaRPr lang="en-US" altLang="zh-TW" sz="1600" i="0" dirty="0">
              <a:solidFill>
                <a:schemeClr val="accent1"/>
              </a:solidFill>
              <a:effectLst/>
              <a:latin typeface="微軟正黑體" panose="020B0604030504040204" pitchFamily="34" charset="-120"/>
              <a:ea typeface="微軟正黑體" panose="020B0604030504040204" pitchFamily="34" charset="-120"/>
            </a:endParaRPr>
          </a:p>
          <a:p>
            <a:endParaRPr lang="en-US" altLang="zh-TW" sz="1400" dirty="0">
              <a:solidFill>
                <a:schemeClr val="accent1"/>
              </a:solidFill>
              <a:latin typeface="微軟正黑體" panose="020B0604030504040204" pitchFamily="34" charset="-120"/>
              <a:ea typeface="微軟正黑體" panose="020B0604030504040204" pitchFamily="34" charset="-120"/>
            </a:endParaRPr>
          </a:p>
          <a:p>
            <a:r>
              <a:rPr lang="zh-TW" altLang="en-US" sz="1600" i="0" dirty="0">
                <a:solidFill>
                  <a:schemeClr val="accent1"/>
                </a:solidFill>
                <a:effectLst/>
                <a:latin typeface="微軟正黑體" panose="020B0604030504040204" pitchFamily="34" charset="-120"/>
                <a:ea typeface="微軟正黑體" panose="020B0604030504040204" pitchFamily="34" charset="-120"/>
              </a:rPr>
              <a:t>        亞馬遜還</a:t>
            </a:r>
            <a:r>
              <a:rPr lang="zh-TW" altLang="en-US" sz="1600" i="0" dirty="0">
                <a:solidFill>
                  <a:schemeClr val="accent1"/>
                </a:solidFill>
                <a:effectLst/>
                <a:highlight>
                  <a:srgbClr val="FFFF00"/>
                </a:highlight>
                <a:latin typeface="微軟正黑體" panose="020B0604030504040204" pitchFamily="34" charset="-120"/>
                <a:ea typeface="微軟正黑體" panose="020B0604030504040204" pitchFamily="34" charset="-120"/>
              </a:rPr>
              <a:t>將 </a:t>
            </a:r>
            <a:r>
              <a:rPr lang="en-US" altLang="zh-TW" sz="1600" i="0" dirty="0">
                <a:solidFill>
                  <a:schemeClr val="accent1"/>
                </a:solidFill>
                <a:effectLst/>
                <a:highlight>
                  <a:srgbClr val="FFFF00"/>
                </a:highlight>
                <a:latin typeface="微軟正黑體" panose="020B0604030504040204" pitchFamily="34" charset="-120"/>
                <a:ea typeface="微軟正黑體" panose="020B0604030504040204" pitchFamily="34" charset="-120"/>
              </a:rPr>
              <a:t>Just Walk Out </a:t>
            </a:r>
            <a:r>
              <a:rPr lang="zh-TW" altLang="en-US" sz="1600" i="0" dirty="0">
                <a:solidFill>
                  <a:schemeClr val="accent1"/>
                </a:solidFill>
                <a:effectLst/>
                <a:highlight>
                  <a:srgbClr val="FFFF00"/>
                </a:highlight>
                <a:latin typeface="微軟正黑體" panose="020B0604030504040204" pitchFamily="34" charset="-120"/>
                <a:ea typeface="微軟正黑體" panose="020B0604030504040204" pitchFamily="34" charset="-120"/>
              </a:rPr>
              <a:t>技術</a:t>
            </a:r>
            <a:r>
              <a:rPr lang="zh-TW" altLang="en-US" sz="1600" i="0" dirty="0">
                <a:solidFill>
                  <a:schemeClr val="accent1"/>
                </a:solidFill>
                <a:effectLst/>
                <a:latin typeface="微軟正黑體" panose="020B0604030504040204" pitchFamily="34" charset="-120"/>
                <a:ea typeface="微軟正黑體" panose="020B0604030504040204" pitchFamily="34" charset="-120"/>
              </a:rPr>
              <a:t>帶出自己的邊界，並將其出售給</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其他零售商</a:t>
            </a:r>
            <a:r>
              <a:rPr lang="zh-TW" altLang="en-US" sz="1600" i="0" dirty="0">
                <a:solidFill>
                  <a:schemeClr val="accent1"/>
                </a:solidFill>
                <a:effectLst/>
                <a:latin typeface="微軟正黑體" panose="020B0604030504040204" pitchFamily="34" charset="-120"/>
                <a:ea typeface="微軟正黑體" panose="020B0604030504040204" pitchFamily="34" charset="-120"/>
              </a:rPr>
              <a:t>。</a:t>
            </a:r>
            <a:r>
              <a:rPr lang="en-US" altLang="zh-TW" sz="1600" i="0" dirty="0">
                <a:solidFill>
                  <a:schemeClr val="accent1"/>
                </a:solidFill>
                <a:effectLst/>
                <a:latin typeface="微軟正黑體" panose="020B0604030504040204" pitchFamily="34" charset="-120"/>
                <a:ea typeface="微軟正黑體" panose="020B0604030504040204" pitchFamily="34" charset="-120"/>
              </a:rPr>
              <a:t>2021 </a:t>
            </a:r>
            <a:r>
              <a:rPr lang="zh-TW" altLang="en-US" sz="1600" i="0" dirty="0">
                <a:solidFill>
                  <a:schemeClr val="accent1"/>
                </a:solidFill>
                <a:effectLst/>
                <a:latin typeface="微軟正黑體" panose="020B0604030504040204" pitchFamily="34" charset="-120"/>
                <a:ea typeface="微軟正黑體" panose="020B0604030504040204" pitchFamily="34" charset="-120"/>
              </a:rPr>
              <a:t>年，它與</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星巴克</a:t>
            </a:r>
            <a:r>
              <a:rPr lang="zh-TW" altLang="en-US" sz="1600" i="0" dirty="0">
                <a:solidFill>
                  <a:schemeClr val="accent1"/>
                </a:solidFill>
                <a:effectLst/>
                <a:latin typeface="微軟正黑體" panose="020B0604030504040204" pitchFamily="34" charset="-120"/>
                <a:ea typeface="微軟正黑體" panose="020B0604030504040204" pitchFamily="34" charset="-120"/>
              </a:rPr>
              <a:t>合作開設了一家配備</a:t>
            </a:r>
            <a:r>
              <a:rPr lang="zh-TW" altLang="en-US" sz="1600" i="0" dirty="0">
                <a:solidFill>
                  <a:schemeClr val="accent1"/>
                </a:solidFill>
                <a:effectLst/>
                <a:highlight>
                  <a:srgbClr val="FFFF00"/>
                </a:highlight>
                <a:latin typeface="微軟正黑體" panose="020B0604030504040204" pitchFamily="34" charset="-120"/>
                <a:ea typeface="微軟正黑體" panose="020B0604030504040204" pitchFamily="34" charset="-120"/>
              </a:rPr>
              <a:t>無收銀結賬系統</a:t>
            </a:r>
            <a:r>
              <a:rPr lang="zh-TW" altLang="en-US" sz="1600" i="0" dirty="0">
                <a:solidFill>
                  <a:schemeClr val="accent1"/>
                </a:solidFill>
                <a:effectLst/>
                <a:latin typeface="微軟正黑體" panose="020B0604030504040204" pitchFamily="34" charset="-120"/>
                <a:ea typeface="微軟正黑體" panose="020B0604030504040204" pitchFamily="34" charset="-120"/>
              </a:rPr>
              <a:t>的商店。</a:t>
            </a:r>
            <a:endParaRPr lang="en-US" altLang="zh-TW" sz="1600" i="0" dirty="0">
              <a:solidFill>
                <a:schemeClr val="accent1"/>
              </a:solidFill>
              <a:effectLst/>
              <a:latin typeface="微軟正黑體" panose="020B0604030504040204" pitchFamily="34" charset="-120"/>
              <a:ea typeface="微軟正黑體" panose="020B0604030504040204" pitchFamily="34" charset="-120"/>
            </a:endParaRPr>
          </a:p>
          <a:p>
            <a:endParaRPr lang="en-US" altLang="zh-TW" sz="1600" b="1" dirty="0">
              <a:solidFill>
                <a:schemeClr val="accent1"/>
              </a:solidFill>
              <a:latin typeface="微軟正黑體" panose="020B0604030504040204" pitchFamily="34" charset="-120"/>
              <a:ea typeface="微軟正黑體" panose="020B0604030504040204" pitchFamily="34" charset="-120"/>
            </a:endParaRPr>
          </a:p>
          <a:p>
            <a:r>
              <a:rPr lang="zh-TW" altLang="en-US" sz="1600" b="1" i="0" dirty="0">
                <a:solidFill>
                  <a:schemeClr val="accent1"/>
                </a:solidFill>
                <a:effectLst/>
                <a:latin typeface="微軟正黑體" panose="020B0604030504040204" pitchFamily="34" charset="-120"/>
                <a:ea typeface="微軟正黑體" panose="020B0604030504040204" pitchFamily="34" charset="-120"/>
              </a:rPr>
              <a:t>       一般人</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認知削減人手</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就是壓低成本，然而對亞馬遜而言，為了再削減成本，方法之一就是向</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無人商店 </a:t>
            </a:r>
            <a:r>
              <a:rPr lang="en-US" altLang="zh-TW"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Amazon Go </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下手</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。日前亞馬遜宣布關閉</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多間 </a:t>
            </a:r>
            <a:r>
              <a:rPr lang="en-US" altLang="zh-TW"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Amazon Go </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無人商店</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，以達成</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銷售增長放緩時再降低成本的目標</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a:t>
            </a:r>
            <a:endParaRPr lang="en-US" altLang="zh-TW" sz="1600" b="1" i="0" dirty="0">
              <a:solidFill>
                <a:schemeClr val="accent1"/>
              </a:solidFill>
              <a:effectLst/>
              <a:latin typeface="微軟正黑體" panose="020B0604030504040204" pitchFamily="34" charset="-120"/>
              <a:ea typeface="微軟正黑體" panose="020B0604030504040204" pitchFamily="34" charset="-120"/>
            </a:endParaRPr>
          </a:p>
          <a:p>
            <a:endParaRPr lang="en-US" altLang="zh-TW" sz="1600" b="1" dirty="0">
              <a:solidFill>
                <a:schemeClr val="accent1"/>
              </a:solidFill>
              <a:latin typeface="微軟正黑體" panose="020B0604030504040204" pitchFamily="34" charset="-120"/>
              <a:ea typeface="微軟正黑體" panose="020B0604030504040204" pitchFamily="34" charset="-120"/>
            </a:endParaRPr>
          </a:p>
          <a:p>
            <a:pPr algn="l" fontAlgn="base"/>
            <a:r>
              <a:rPr lang="zh-TW" altLang="en-US" sz="1600" b="1" i="0" dirty="0">
                <a:solidFill>
                  <a:schemeClr val="accent1"/>
                </a:solidFill>
                <a:effectLst/>
                <a:latin typeface="微軟正黑體" panose="020B0604030504040204" pitchFamily="34" charset="-120"/>
                <a:ea typeface="微軟正黑體" panose="020B0604030504040204" pitchFamily="34" charset="-120"/>
              </a:rPr>
              <a:t>       受影響的 </a:t>
            </a:r>
            <a:r>
              <a:rPr lang="en-US" altLang="zh-TW" sz="1600" b="1" i="0" dirty="0">
                <a:solidFill>
                  <a:schemeClr val="accent1"/>
                </a:solidFill>
                <a:effectLst/>
                <a:latin typeface="微軟正黑體" panose="020B0604030504040204" pitchFamily="34" charset="-120"/>
                <a:ea typeface="微軟正黑體" panose="020B0604030504040204" pitchFamily="34" charset="-120"/>
              </a:rPr>
              <a:t>Amazon Go </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無人商店</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達 </a:t>
            </a:r>
            <a:r>
              <a:rPr lang="en-US" altLang="zh-TW"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8 </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間</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，大部分位於美國西雅圖、紐約和舊金山，只營業至 </a:t>
            </a:r>
            <a:r>
              <a:rPr lang="en-US" altLang="zh-TW" sz="1600" b="1" i="0" dirty="0">
                <a:solidFill>
                  <a:schemeClr val="accent1"/>
                </a:solidFill>
                <a:effectLst/>
                <a:latin typeface="微軟正黑體" panose="020B0604030504040204" pitchFamily="34" charset="-120"/>
                <a:ea typeface="微軟正黑體" panose="020B0604030504040204" pitchFamily="34" charset="-120"/>
              </a:rPr>
              <a:t>4 </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月 </a:t>
            </a:r>
            <a:r>
              <a:rPr lang="en-US" altLang="zh-TW" sz="1600" b="1" i="0" dirty="0">
                <a:solidFill>
                  <a:schemeClr val="accent1"/>
                </a:solidFill>
                <a:effectLst/>
                <a:latin typeface="微軟正黑體" panose="020B0604030504040204" pitchFamily="34" charset="-120"/>
                <a:ea typeface="微軟正黑體" panose="020B0604030504040204" pitchFamily="34" charset="-120"/>
              </a:rPr>
              <a:t>1 </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日。發言人 </a:t>
            </a:r>
            <a:r>
              <a:rPr lang="en-US" altLang="zh-TW" sz="1600" b="1" i="0" dirty="0">
                <a:solidFill>
                  <a:schemeClr val="accent1"/>
                </a:solidFill>
                <a:effectLst/>
                <a:latin typeface="微軟正黑體" panose="020B0604030504040204" pitchFamily="34" charset="-120"/>
                <a:ea typeface="微軟正黑體" panose="020B0604030504040204" pitchFamily="34" charset="-120"/>
              </a:rPr>
              <a:t>Jessica Martin </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信件表示，與</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實體零售商一樣，亞馬遜會定期評估，並做對業務有利的決定</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。亞馬遜並未放棄 </a:t>
            </a:r>
            <a:r>
              <a:rPr lang="en-US" altLang="zh-TW" sz="1600" b="1" i="0" dirty="0">
                <a:solidFill>
                  <a:schemeClr val="accent1"/>
                </a:solidFill>
                <a:effectLst/>
                <a:latin typeface="微軟正黑體" panose="020B0604030504040204" pitchFamily="34" charset="-120"/>
                <a:ea typeface="微軟正黑體" panose="020B0604030504040204" pitchFamily="34" charset="-120"/>
              </a:rPr>
              <a:t>Amazon Go </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營運模式，美國</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仍有超過 </a:t>
            </a:r>
            <a:r>
              <a:rPr lang="en-US" altLang="zh-TW"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20 </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家無人商店繼續營運，</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會持續了解</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哪些地點和功能</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最能吸引消費者。</a:t>
            </a:r>
            <a:endParaRPr lang="en-US" altLang="zh-TW" sz="1600" b="1" i="0" dirty="0">
              <a:solidFill>
                <a:schemeClr val="accent1"/>
              </a:solidFill>
              <a:effectLst/>
              <a:latin typeface="微軟正黑體" panose="020B0604030504040204" pitchFamily="34" charset="-120"/>
              <a:ea typeface="微軟正黑體" panose="020B0604030504040204" pitchFamily="34" charset="-120"/>
            </a:endParaRPr>
          </a:p>
          <a:p>
            <a:pPr algn="l" fontAlgn="base"/>
            <a:endParaRPr lang="zh-TW" altLang="en-US" sz="1600" b="1" i="0" dirty="0">
              <a:solidFill>
                <a:schemeClr val="accent1"/>
              </a:solidFill>
              <a:effectLst/>
              <a:latin typeface="微軟正黑體" panose="020B0604030504040204" pitchFamily="34" charset="-120"/>
              <a:ea typeface="微軟正黑體" panose="020B0604030504040204" pitchFamily="34" charset="-120"/>
            </a:endParaRPr>
          </a:p>
          <a:p>
            <a:pPr algn="l" fontAlgn="base"/>
            <a:r>
              <a:rPr lang="zh-TW" altLang="en-US" sz="1600" b="1" i="0" dirty="0">
                <a:solidFill>
                  <a:schemeClr val="accent1"/>
                </a:solidFill>
                <a:effectLst/>
                <a:latin typeface="微軟正黑體" panose="020B0604030504040204" pitchFamily="34" charset="-120"/>
                <a:ea typeface="微軟正黑體" panose="020B0604030504040204" pitchFamily="34" charset="-120"/>
              </a:rPr>
              <a:t>       踏入 </a:t>
            </a:r>
            <a:r>
              <a:rPr lang="en-US" altLang="zh-TW" sz="1600" b="1" i="0" dirty="0">
                <a:solidFill>
                  <a:schemeClr val="accent1"/>
                </a:solidFill>
                <a:effectLst/>
                <a:latin typeface="微軟正黑體" panose="020B0604030504040204" pitchFamily="34" charset="-120"/>
                <a:ea typeface="微軟正黑體" panose="020B0604030504040204" pitchFamily="34" charset="-120"/>
              </a:rPr>
              <a:t>2023 </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年，亞馬遜</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已採取各種措施削減成本，如全球裁員數千人</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，又</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停止</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華盛頓興建</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第二總部</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計劃。至於之前承諾 </a:t>
            </a:r>
            <a:r>
              <a:rPr lang="en-US" altLang="zh-TW" sz="1600" b="1" i="0" dirty="0">
                <a:solidFill>
                  <a:schemeClr val="accent1"/>
                </a:solidFill>
                <a:effectLst/>
                <a:latin typeface="微軟正黑體" panose="020B0604030504040204" pitchFamily="34" charset="-120"/>
                <a:ea typeface="微軟正黑體" panose="020B0604030504040204" pitchFamily="34" charset="-120"/>
              </a:rPr>
              <a:t>2030 </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年底前投資 </a:t>
            </a:r>
            <a:r>
              <a:rPr lang="en-US" altLang="zh-TW" sz="1600" b="1" i="0" dirty="0">
                <a:solidFill>
                  <a:schemeClr val="accent1"/>
                </a:solidFill>
                <a:effectLst/>
                <a:latin typeface="微軟正黑體" panose="020B0604030504040204" pitchFamily="34" charset="-120"/>
                <a:ea typeface="微軟正黑體" panose="020B0604030504040204" pitchFamily="34" charset="-120"/>
              </a:rPr>
              <a:t>25 </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億美元、創造 </a:t>
            </a:r>
            <a:r>
              <a:rPr lang="en-US" altLang="zh-TW"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2.5 </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萬個</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就業機會的維吉尼亞州</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阿靈頓園區</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第二階段</a:t>
            </a:r>
            <a:r>
              <a:rPr lang="zh-TW" altLang="en-US" sz="1600"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也停工</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a:t>
            </a:r>
            <a:endParaRPr lang="zh-TW" altLang="en-US" dirty="0"/>
          </a:p>
        </p:txBody>
      </p:sp>
    </p:spTree>
    <p:extLst>
      <p:ext uri="{BB962C8B-B14F-4D97-AF65-F5344CB8AC3E}">
        <p14:creationId xmlns:p14="http://schemas.microsoft.com/office/powerpoint/2010/main" val="1791796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680BD2-3ECA-3FE9-EAD7-C91D8F9551E9}"/>
              </a:ext>
            </a:extLst>
          </p:cNvPr>
          <p:cNvSpPr>
            <a:spLocks noGrp="1"/>
          </p:cNvSpPr>
          <p:nvPr>
            <p:ph type="title"/>
          </p:nvPr>
        </p:nvSpPr>
        <p:spPr>
          <a:xfrm>
            <a:off x="2823654" y="18984"/>
            <a:ext cx="7166875" cy="499016"/>
          </a:xfrm>
        </p:spPr>
        <p:txBody>
          <a:bodyPr>
            <a:noAutofit/>
          </a:bodyPr>
          <a:lstStyle/>
          <a:p>
            <a:r>
              <a:rPr lang="zh-TW" altLang="en-US" sz="2000" b="1" i="0" dirty="0">
                <a:solidFill>
                  <a:srgbClr val="003399"/>
                </a:solidFill>
                <a:effectLst/>
                <a:latin typeface="Noto Sans TC"/>
              </a:rPr>
              <a:t>亞馬遜無人商店的基本原型  </a:t>
            </a:r>
            <a:r>
              <a:rPr lang="en-US" altLang="zh-TW" sz="1800" b="1" i="0" dirty="0">
                <a:solidFill>
                  <a:srgbClr val="003399"/>
                </a:solidFill>
                <a:effectLst/>
                <a:latin typeface="Noto Sans TC"/>
              </a:rPr>
              <a:t>1 of 2 </a:t>
            </a:r>
            <a:endParaRPr lang="zh-TW" altLang="en-US" sz="2000" b="1" dirty="0">
              <a:solidFill>
                <a:srgbClr val="003399"/>
              </a:solidFill>
            </a:endParaRPr>
          </a:p>
        </p:txBody>
      </p:sp>
      <p:pic>
        <p:nvPicPr>
          <p:cNvPr id="1026" name="Picture 2">
            <a:extLst>
              <a:ext uri="{FF2B5EF4-FFF2-40B4-BE49-F238E27FC236}">
                <a16:creationId xmlns:a16="http://schemas.microsoft.com/office/drawing/2014/main" id="{EC97D3BA-36E4-EA45-EC51-A0C3CE1A88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8051" y="443456"/>
            <a:ext cx="4906239" cy="635898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F0F67B79-9421-5290-658D-262389D25044}"/>
              </a:ext>
            </a:extLst>
          </p:cNvPr>
          <p:cNvSpPr txBox="1"/>
          <p:nvPr/>
        </p:nvSpPr>
        <p:spPr>
          <a:xfrm>
            <a:off x="5084290" y="483627"/>
            <a:ext cx="6929659" cy="6278642"/>
          </a:xfrm>
          <a:prstGeom prst="rect">
            <a:avLst/>
          </a:prstGeom>
          <a:noFill/>
        </p:spPr>
        <p:txBody>
          <a:bodyPr wrap="square" rtlCol="0">
            <a:spAutoFit/>
          </a:bodyPr>
          <a:lstStyle/>
          <a:p>
            <a:r>
              <a:rPr lang="zh-TW" altLang="en-US" sz="1600" b="1" dirty="0">
                <a:solidFill>
                  <a:schemeClr val="accent1">
                    <a:lumMod val="60000"/>
                    <a:lumOff val="40000"/>
                  </a:schemeClr>
                </a:solidFill>
                <a:effectLst/>
              </a:rPr>
              <a:t>      </a:t>
            </a:r>
            <a:r>
              <a:rPr lang="en-US" altLang="zh-TW" sz="1600" b="1" dirty="0"/>
              <a:t>Amazon </a:t>
            </a:r>
            <a:r>
              <a:rPr lang="zh-TW" altLang="en-US" sz="1600" b="1" dirty="0"/>
              <a:t>不僅申請了多項與其「無人結帳」商店技術相關的</a:t>
            </a:r>
            <a:r>
              <a:rPr lang="zh-TW" altLang="en-US" sz="1600" b="1" dirty="0">
                <a:highlight>
                  <a:srgbClr val="FFFF00"/>
                </a:highlight>
              </a:rPr>
              <a:t>專利</a:t>
            </a:r>
            <a:r>
              <a:rPr lang="zh-TW" altLang="en-US" sz="1600" b="1" dirty="0"/>
              <a:t>，甚至涵蓋從</a:t>
            </a:r>
            <a:r>
              <a:rPr lang="zh-TW" altLang="en-US" sz="1600" b="1" dirty="0">
                <a:highlight>
                  <a:srgbClr val="FFFF00"/>
                </a:highlight>
              </a:rPr>
              <a:t>商品偵測、人員識別到支付方式等關鍵環節</a:t>
            </a:r>
            <a:r>
              <a:rPr lang="zh-TW" altLang="en-US" sz="1600" dirty="0"/>
              <a:t>。</a:t>
            </a:r>
            <a:r>
              <a:rPr lang="zh-TW" altLang="en-US" sz="1600" b="1" dirty="0">
                <a:solidFill>
                  <a:schemeClr val="accent1">
                    <a:lumMod val="60000"/>
                    <a:lumOff val="40000"/>
                  </a:schemeClr>
                </a:solidFill>
                <a:effectLst/>
              </a:rPr>
              <a:t>  </a:t>
            </a:r>
            <a:endParaRPr lang="en-US" altLang="zh-TW" sz="1600" b="1" dirty="0">
              <a:solidFill>
                <a:schemeClr val="accent1">
                  <a:lumMod val="60000"/>
                  <a:lumOff val="40000"/>
                </a:schemeClr>
              </a:solidFill>
              <a:effectLst/>
            </a:endParaRPr>
          </a:p>
          <a:p>
            <a:endParaRPr lang="en-US" altLang="zh-TW" sz="1600" b="1" dirty="0">
              <a:solidFill>
                <a:schemeClr val="accent1">
                  <a:lumMod val="60000"/>
                  <a:lumOff val="40000"/>
                </a:schemeClr>
              </a:solidFill>
            </a:endParaRPr>
          </a:p>
          <a:p>
            <a:r>
              <a:rPr lang="zh-TW" altLang="en-US" sz="1600" b="1" dirty="0">
                <a:solidFill>
                  <a:srgbClr val="003399"/>
                </a:solidFill>
                <a:effectLst/>
              </a:rPr>
              <a:t>       在天花板上佈置了</a:t>
            </a:r>
            <a:r>
              <a:rPr lang="zh-TW" altLang="en-US" sz="1600" b="1" dirty="0">
                <a:solidFill>
                  <a:srgbClr val="003399"/>
                </a:solidFill>
                <a:effectLst/>
                <a:highlight>
                  <a:srgbClr val="FFFF00"/>
                </a:highlight>
              </a:rPr>
              <a:t>上百個鏡頭</a:t>
            </a:r>
            <a:r>
              <a:rPr lang="zh-TW" altLang="en-US" sz="1600" b="1" dirty="0">
                <a:solidFill>
                  <a:srgbClr val="003399"/>
                </a:solidFill>
                <a:effectLst/>
              </a:rPr>
              <a:t>，當顧客走進商店時，鏡頭會</a:t>
            </a:r>
            <a:r>
              <a:rPr lang="zh-TW" altLang="en-US" sz="1600" b="1" dirty="0">
                <a:solidFill>
                  <a:srgbClr val="003399"/>
                </a:solidFill>
                <a:effectLst/>
                <a:highlight>
                  <a:srgbClr val="FFFF00"/>
                </a:highlight>
              </a:rPr>
              <a:t>自動識別顧客</a:t>
            </a:r>
            <a:r>
              <a:rPr lang="zh-TW" altLang="en-US" sz="1600" b="1" dirty="0">
                <a:solidFill>
                  <a:srgbClr val="003399"/>
                </a:solidFill>
                <a:effectLst/>
              </a:rPr>
              <a:t>，並在顧客</a:t>
            </a:r>
            <a:r>
              <a:rPr lang="zh-TW" altLang="en-US" sz="1600" b="1" dirty="0">
                <a:solidFill>
                  <a:srgbClr val="003399"/>
                </a:solidFill>
                <a:effectLst/>
                <a:highlight>
                  <a:srgbClr val="FFFF00"/>
                </a:highlight>
              </a:rPr>
              <a:t>掃碼入場</a:t>
            </a:r>
            <a:r>
              <a:rPr lang="zh-TW" altLang="en-US" sz="1600" b="1" dirty="0">
                <a:solidFill>
                  <a:srgbClr val="003399"/>
                </a:solidFill>
                <a:effectLst/>
              </a:rPr>
              <a:t>時登記顧客的亞馬遜</a:t>
            </a:r>
            <a:r>
              <a:rPr lang="zh-TW" altLang="en-US" sz="1600" b="1" dirty="0">
                <a:solidFill>
                  <a:srgbClr val="003399"/>
                </a:solidFill>
                <a:effectLst/>
                <a:highlight>
                  <a:srgbClr val="FFFF00"/>
                </a:highlight>
              </a:rPr>
              <a:t>帳號</a:t>
            </a:r>
            <a:r>
              <a:rPr lang="zh-TW" altLang="en-US" sz="1600" b="1" dirty="0">
                <a:solidFill>
                  <a:srgbClr val="003399"/>
                </a:solidFill>
                <a:effectLst/>
              </a:rPr>
              <a:t>。一旦顧客進入店內，鏡頭會</a:t>
            </a:r>
            <a:r>
              <a:rPr lang="zh-TW" altLang="en-US" sz="1600" b="1" dirty="0">
                <a:solidFill>
                  <a:srgbClr val="003399"/>
                </a:solidFill>
                <a:effectLst/>
                <a:highlight>
                  <a:srgbClr val="FFFF00"/>
                </a:highlight>
              </a:rPr>
              <a:t>一直跟蹤顧客的行動，並透過多個鏡頭的配合鎖定顧客的位</a:t>
            </a:r>
            <a:r>
              <a:rPr lang="zh-TW" altLang="en-US" sz="1600" b="1" dirty="0">
                <a:solidFill>
                  <a:srgbClr val="003399"/>
                </a:solidFill>
                <a:effectLst/>
              </a:rPr>
              <a:t>置。</a:t>
            </a:r>
          </a:p>
          <a:p>
            <a:endParaRPr lang="zh-TW" altLang="en-US" sz="1600" b="1" dirty="0">
              <a:solidFill>
                <a:srgbClr val="003399"/>
              </a:solidFill>
              <a:effectLst/>
            </a:endParaRPr>
          </a:p>
          <a:p>
            <a:r>
              <a:rPr lang="zh-TW" altLang="en-US" sz="1600" b="1" dirty="0">
                <a:solidFill>
                  <a:srgbClr val="003399"/>
                </a:solidFill>
                <a:effectLst/>
              </a:rPr>
              <a:t>        </a:t>
            </a:r>
            <a:r>
              <a:rPr lang="zh-TW" altLang="en-US" sz="1600" b="1" dirty="0">
                <a:solidFill>
                  <a:srgbClr val="003399"/>
                </a:solidFill>
                <a:effectLst/>
                <a:highlight>
                  <a:srgbClr val="FFFF00"/>
                </a:highlight>
              </a:rPr>
              <a:t>為了減少誤差</a:t>
            </a:r>
            <a:r>
              <a:rPr lang="zh-TW" altLang="en-US" sz="1600" b="1" dirty="0">
                <a:solidFill>
                  <a:srgbClr val="003399"/>
                </a:solidFill>
                <a:effectLst/>
              </a:rPr>
              <a:t>，亞馬遜</a:t>
            </a:r>
            <a:r>
              <a:rPr lang="zh-TW" altLang="en-US" sz="1600" b="1" dirty="0">
                <a:solidFill>
                  <a:srgbClr val="003399"/>
                </a:solidFill>
                <a:effectLst/>
                <a:highlight>
                  <a:srgbClr val="FFFF00"/>
                </a:highlight>
              </a:rPr>
              <a:t>無人店</a:t>
            </a:r>
            <a:r>
              <a:rPr lang="zh-TW" altLang="en-US" sz="1600" b="1" dirty="0">
                <a:solidFill>
                  <a:srgbClr val="003399"/>
                </a:solidFill>
                <a:effectLst/>
              </a:rPr>
              <a:t>的貨架和天花板上也</a:t>
            </a:r>
            <a:r>
              <a:rPr lang="zh-TW" altLang="en-US" sz="1600" b="1" dirty="0">
                <a:solidFill>
                  <a:srgbClr val="003399"/>
                </a:solidFill>
                <a:effectLst/>
                <a:highlight>
                  <a:srgbClr val="FFFF00"/>
                </a:highlight>
              </a:rPr>
              <a:t>裝置了多個麥克風</a:t>
            </a:r>
            <a:r>
              <a:rPr lang="zh-TW" altLang="en-US" sz="1600" b="1" dirty="0">
                <a:solidFill>
                  <a:srgbClr val="003399"/>
                </a:solidFill>
                <a:effectLst/>
              </a:rPr>
              <a:t>，可以</a:t>
            </a:r>
            <a:r>
              <a:rPr lang="zh-TW" altLang="en-US" sz="1600" b="1" dirty="0">
                <a:solidFill>
                  <a:srgbClr val="003399"/>
                </a:solidFill>
                <a:effectLst/>
                <a:highlight>
                  <a:srgbClr val="FFFF00"/>
                </a:highlight>
              </a:rPr>
              <a:t>根據音頻回傳的時差輔助定位顧客</a:t>
            </a:r>
            <a:r>
              <a:rPr lang="zh-TW" altLang="en-US" sz="1600" b="1" dirty="0">
                <a:solidFill>
                  <a:srgbClr val="003399"/>
                </a:solidFill>
                <a:effectLst/>
              </a:rPr>
              <a:t>。</a:t>
            </a:r>
            <a:endParaRPr lang="en-US" altLang="zh-TW" sz="1600" b="1" dirty="0">
              <a:solidFill>
                <a:srgbClr val="003399"/>
              </a:solidFill>
              <a:effectLst/>
            </a:endParaRPr>
          </a:p>
          <a:p>
            <a:endParaRPr lang="en-US" altLang="zh-TW" sz="1600" b="1" dirty="0">
              <a:solidFill>
                <a:srgbClr val="003399"/>
              </a:solidFill>
            </a:endParaRPr>
          </a:p>
          <a:p>
            <a:r>
              <a:rPr lang="zh-TW" altLang="en-US" sz="1600" b="1" dirty="0">
                <a:solidFill>
                  <a:srgbClr val="003399"/>
                </a:solidFill>
              </a:rPr>
              <a:t>        </a:t>
            </a:r>
            <a:r>
              <a:rPr lang="zh-TW" altLang="en-US" sz="1600" b="1" dirty="0">
                <a:solidFill>
                  <a:srgbClr val="003399"/>
                </a:solidFill>
                <a:highlight>
                  <a:srgbClr val="FFFF00"/>
                </a:highlight>
              </a:rPr>
              <a:t>專利文件</a:t>
            </a:r>
            <a:r>
              <a:rPr lang="zh-TW" altLang="en-US" sz="1600" b="1" dirty="0">
                <a:solidFill>
                  <a:srgbClr val="003399"/>
                </a:solidFill>
              </a:rPr>
              <a:t>裡描述到，天花板上的 </a:t>
            </a:r>
            <a:r>
              <a:rPr lang="en-US" altLang="zh-TW" sz="1600" b="1" dirty="0">
                <a:solidFill>
                  <a:srgbClr val="003399"/>
                </a:solidFill>
                <a:highlight>
                  <a:srgbClr val="FFFF00"/>
                </a:highlight>
              </a:rPr>
              <a:t>208 </a:t>
            </a:r>
            <a:r>
              <a:rPr lang="zh-TW" altLang="en-US" sz="1600" b="1" dirty="0">
                <a:solidFill>
                  <a:srgbClr val="003399"/>
                </a:solidFill>
              </a:rPr>
              <a:t>用來採集</a:t>
            </a:r>
            <a:r>
              <a:rPr lang="zh-TW" altLang="en-US" sz="1600" b="1" dirty="0">
                <a:solidFill>
                  <a:srgbClr val="003399"/>
                </a:solidFill>
                <a:highlight>
                  <a:srgbClr val="FFFF00"/>
                </a:highlight>
              </a:rPr>
              <a:t>用戶和貨品的位置</a:t>
            </a:r>
            <a:r>
              <a:rPr lang="zh-TW" altLang="en-US" sz="1600" b="1" dirty="0">
                <a:solidFill>
                  <a:srgbClr val="003399"/>
                </a:solidFill>
              </a:rPr>
              <a:t>、</a:t>
            </a:r>
            <a:r>
              <a:rPr lang="zh-TW" altLang="en-US" sz="1600" b="1" dirty="0">
                <a:solidFill>
                  <a:srgbClr val="003399"/>
                </a:solidFill>
                <a:highlight>
                  <a:srgbClr val="FFFF00"/>
                </a:highlight>
              </a:rPr>
              <a:t>貨架兩側的 </a:t>
            </a:r>
            <a:r>
              <a:rPr lang="en-US" altLang="zh-TW" sz="1600" b="1" dirty="0">
                <a:solidFill>
                  <a:srgbClr val="003399"/>
                </a:solidFill>
                <a:highlight>
                  <a:srgbClr val="FFFF00"/>
                </a:highlight>
              </a:rPr>
              <a:t>208 </a:t>
            </a:r>
            <a:r>
              <a:rPr lang="zh-TW" altLang="en-US" sz="1600" b="1" dirty="0">
                <a:solidFill>
                  <a:srgbClr val="003399"/>
                </a:solidFill>
              </a:rPr>
              <a:t>用來捕捉用戶的圖像和周圍的環境，</a:t>
            </a:r>
            <a:r>
              <a:rPr lang="zh-TW" altLang="en-US" sz="1600" b="1" dirty="0">
                <a:solidFill>
                  <a:srgbClr val="003399"/>
                </a:solidFill>
                <a:highlight>
                  <a:srgbClr val="FFFF00"/>
                </a:highlight>
              </a:rPr>
              <a:t>貨架內的 </a:t>
            </a:r>
            <a:r>
              <a:rPr lang="en-US" altLang="zh-TW" sz="1600" b="1" dirty="0">
                <a:solidFill>
                  <a:srgbClr val="003399"/>
                </a:solidFill>
                <a:highlight>
                  <a:srgbClr val="FFFF00"/>
                </a:highlight>
              </a:rPr>
              <a:t>208 </a:t>
            </a:r>
            <a:r>
              <a:rPr lang="zh-TW" altLang="en-US" sz="1600" b="1" dirty="0">
                <a:solidFill>
                  <a:srgbClr val="003399"/>
                </a:solidFill>
                <a:highlight>
                  <a:srgbClr val="FFFF00"/>
                </a:highlight>
              </a:rPr>
              <a:t>用來確定貨品的位置或用戶手的移動</a:t>
            </a:r>
            <a:r>
              <a:rPr lang="zh-TW" altLang="en-US" sz="1600" b="1" dirty="0">
                <a:solidFill>
                  <a:srgbClr val="003399"/>
                </a:solidFill>
              </a:rPr>
              <a:t>（進入和離開</a:t>
            </a:r>
            <a:r>
              <a:rPr lang="zh-TW" altLang="en-US" sz="1600" b="1" dirty="0">
                <a:solidFill>
                  <a:srgbClr val="FF0000"/>
                </a:solidFill>
              </a:rPr>
              <a:t>貨架</a:t>
            </a:r>
            <a:r>
              <a:rPr lang="zh-TW" altLang="en-US" sz="1600" b="1" dirty="0">
                <a:solidFill>
                  <a:srgbClr val="003399"/>
                </a:solidFill>
              </a:rPr>
              <a:t>）。</a:t>
            </a:r>
            <a:endParaRPr lang="en-US" altLang="zh-TW" sz="1600" b="1" dirty="0">
              <a:solidFill>
                <a:srgbClr val="003399"/>
              </a:solidFill>
            </a:endParaRPr>
          </a:p>
          <a:p>
            <a:endParaRPr lang="en-US" altLang="zh-TW" sz="1600" b="1" dirty="0">
              <a:solidFill>
                <a:srgbClr val="003399"/>
              </a:solidFill>
            </a:endParaRPr>
          </a:p>
          <a:p>
            <a:r>
              <a:rPr lang="zh-TW" altLang="en-US" sz="1600" b="1" dirty="0">
                <a:solidFill>
                  <a:srgbClr val="003399"/>
                </a:solidFill>
              </a:rPr>
              <a:t>       亞馬遜的一位發言人表示，「我們花了絶大多數時間來</a:t>
            </a:r>
            <a:r>
              <a:rPr lang="zh-TW" altLang="en-US" sz="1600" b="1" dirty="0">
                <a:solidFill>
                  <a:srgbClr val="003399"/>
                </a:solidFill>
                <a:highlight>
                  <a:srgbClr val="FFFF00"/>
                </a:highlight>
              </a:rPr>
              <a:t>考慮改善 </a:t>
            </a:r>
            <a:r>
              <a:rPr lang="en-US" altLang="zh-TW" sz="1600" b="1" dirty="0">
                <a:solidFill>
                  <a:srgbClr val="003399"/>
                </a:solidFill>
                <a:highlight>
                  <a:srgbClr val="FFFF00"/>
                </a:highlight>
              </a:rPr>
              <a:t>99.9% </a:t>
            </a:r>
            <a:r>
              <a:rPr lang="zh-TW" altLang="en-US" sz="1600" b="1" dirty="0">
                <a:solidFill>
                  <a:srgbClr val="003399"/>
                </a:solidFill>
                <a:highlight>
                  <a:srgbClr val="FFFF00"/>
                </a:highlight>
              </a:rPr>
              <a:t>的善意購物者的體驗，</a:t>
            </a:r>
            <a:r>
              <a:rPr lang="zh-TW" altLang="en-US" sz="1600" b="1" dirty="0">
                <a:solidFill>
                  <a:srgbClr val="003399"/>
                </a:solidFill>
              </a:rPr>
              <a:t>而</a:t>
            </a:r>
            <a:r>
              <a:rPr lang="zh-TW" altLang="en-US" sz="1600" b="1" dirty="0">
                <a:solidFill>
                  <a:srgbClr val="003399"/>
                </a:solidFill>
                <a:highlight>
                  <a:srgbClr val="FFFF00"/>
                </a:highlight>
              </a:rPr>
              <a:t>不是設計一個專注於阻止少數壞人</a:t>
            </a:r>
            <a:r>
              <a:rPr lang="zh-TW" altLang="en-US" sz="1600" b="1" dirty="0">
                <a:solidFill>
                  <a:srgbClr val="003399"/>
                </a:solidFill>
              </a:rPr>
              <a:t>的系統。」</a:t>
            </a:r>
          </a:p>
          <a:p>
            <a:endParaRPr lang="zh-TW" altLang="en-US" sz="1600" b="1" dirty="0">
              <a:solidFill>
                <a:srgbClr val="003399"/>
              </a:solidFill>
            </a:endParaRPr>
          </a:p>
          <a:p>
            <a:r>
              <a:rPr lang="zh-TW" altLang="en-US" sz="1600" b="1" dirty="0">
                <a:solidFill>
                  <a:srgbClr val="003399"/>
                </a:solidFill>
              </a:rPr>
              <a:t>     「總結來說，我們的技術是</a:t>
            </a:r>
            <a:r>
              <a:rPr lang="zh-TW" altLang="en-US" sz="1600" b="1" dirty="0">
                <a:solidFill>
                  <a:srgbClr val="003399"/>
                </a:solidFill>
                <a:highlight>
                  <a:srgbClr val="FFFF00"/>
                </a:highlight>
              </a:rPr>
              <a:t>高度精確的</a:t>
            </a:r>
            <a:r>
              <a:rPr lang="zh-TW" altLang="en-US" sz="1600" b="1" dirty="0">
                <a:solidFill>
                  <a:srgbClr val="003399"/>
                </a:solidFill>
              </a:rPr>
              <a:t>。」</a:t>
            </a:r>
            <a:endParaRPr lang="en-US" altLang="zh-TW" sz="1600" b="1" dirty="0">
              <a:solidFill>
                <a:srgbClr val="003399"/>
              </a:solidFill>
            </a:endParaRPr>
          </a:p>
          <a:p>
            <a:endParaRPr lang="en-US" altLang="zh-TW" sz="1600" b="1" dirty="0">
              <a:solidFill>
                <a:srgbClr val="003399"/>
              </a:solidFill>
            </a:endParaRPr>
          </a:p>
          <a:p>
            <a:r>
              <a:rPr lang="en-US" altLang="zh-TW" sz="1600" dirty="0"/>
              <a:t>        Amazon </a:t>
            </a:r>
            <a:r>
              <a:rPr lang="zh-TW" altLang="en-US" sz="1600" dirty="0"/>
              <a:t>也申請了一項</a:t>
            </a:r>
            <a:r>
              <a:rPr lang="zh-TW" altLang="en-US" sz="1600" b="1" dirty="0">
                <a:highlight>
                  <a:srgbClr val="FFFF00"/>
                </a:highlight>
              </a:rPr>
              <a:t>非接觸式掌紋</a:t>
            </a:r>
            <a:r>
              <a:rPr lang="zh-TW" altLang="en-US" sz="1600" b="1" dirty="0"/>
              <a:t>或</a:t>
            </a:r>
            <a:r>
              <a:rPr lang="zh-TW" altLang="en-US" sz="1600" b="1" dirty="0">
                <a:highlight>
                  <a:srgbClr val="FFFF00"/>
                </a:highlight>
              </a:rPr>
              <a:t>手掌靜脈識別</a:t>
            </a:r>
            <a:r>
              <a:rPr lang="zh-TW" altLang="en-US" sz="1600" dirty="0">
                <a:highlight>
                  <a:srgbClr val="FFFF00"/>
                </a:highlight>
              </a:rPr>
              <a:t>的專利</a:t>
            </a:r>
            <a:r>
              <a:rPr lang="zh-TW" altLang="en-US" sz="1600" dirty="0"/>
              <a:t>（於 </a:t>
            </a:r>
            <a:r>
              <a:rPr lang="en-US" altLang="zh-TW" sz="1600" dirty="0"/>
              <a:t>2019 </a:t>
            </a:r>
            <a:r>
              <a:rPr lang="zh-TW" altLang="en-US" sz="1600" dirty="0"/>
              <a:t>年美國專利局公開），該技術可在進出商店時透過</a:t>
            </a:r>
            <a:r>
              <a:rPr lang="zh-TW" altLang="en-US" sz="1600" dirty="0">
                <a:highlight>
                  <a:srgbClr val="FFFF00"/>
                </a:highlight>
              </a:rPr>
              <a:t>紅外線掃描手掌靜脈紋理</a:t>
            </a:r>
            <a:r>
              <a:rPr lang="zh-TW" altLang="en-US" sz="1600" dirty="0"/>
              <a:t>，即可完成</a:t>
            </a:r>
            <a:r>
              <a:rPr lang="zh-TW" altLang="en-US" sz="1600" dirty="0">
                <a:highlight>
                  <a:srgbClr val="FFFF00"/>
                </a:highlight>
              </a:rPr>
              <a:t>身份認證與支付綁定</a:t>
            </a:r>
            <a:r>
              <a:rPr lang="zh-TW" altLang="en-US" sz="1600" b="1" dirty="0">
                <a:solidFill>
                  <a:srgbClr val="003399"/>
                </a:solidFill>
              </a:rPr>
              <a:t>。</a:t>
            </a:r>
            <a:r>
              <a:rPr lang="zh-TW" altLang="en-US" sz="1600" dirty="0"/>
              <a:t>系統會擷取</a:t>
            </a:r>
            <a:r>
              <a:rPr lang="zh-TW" altLang="en-US" sz="1600" dirty="0">
                <a:highlight>
                  <a:srgbClr val="FFFF00"/>
                </a:highlight>
              </a:rPr>
              <a:t>兩張影像</a:t>
            </a:r>
            <a:r>
              <a:rPr lang="zh-TW" altLang="en-US" sz="1600" dirty="0"/>
              <a:t>：</a:t>
            </a:r>
            <a:r>
              <a:rPr lang="zh-TW" altLang="en-US" sz="1600" dirty="0">
                <a:highlight>
                  <a:srgbClr val="FFFF00"/>
                </a:highlight>
              </a:rPr>
              <a:t>手掌表面紋理</a:t>
            </a:r>
            <a:r>
              <a:rPr lang="en-US" altLang="zh-TW" sz="1600" dirty="0">
                <a:highlight>
                  <a:srgbClr val="FFFF00"/>
                </a:highlight>
              </a:rPr>
              <a:t>(</a:t>
            </a:r>
            <a:r>
              <a:rPr lang="zh-TW" altLang="en-US" sz="1600" dirty="0">
                <a:highlight>
                  <a:srgbClr val="FFFF00"/>
                </a:highlight>
              </a:rPr>
              <a:t>如皺紋與掌線）與內部結構（如靜脈、骨骼、軟組織等）影像</a:t>
            </a:r>
            <a:r>
              <a:rPr lang="zh-TW" altLang="en-US" sz="1600" dirty="0"/>
              <a:t>，進行比對驗證，兼具衛生與安全性，並可能整合在 </a:t>
            </a:r>
            <a:r>
              <a:rPr lang="en-US" altLang="zh-TW" sz="1600" dirty="0"/>
              <a:t>Amazon Go </a:t>
            </a:r>
            <a:r>
              <a:rPr lang="zh-TW" altLang="en-US" sz="1600" dirty="0"/>
              <a:t>的入／出口，以</a:t>
            </a:r>
            <a:r>
              <a:rPr lang="zh-TW" altLang="en-US" sz="1600" dirty="0">
                <a:highlight>
                  <a:srgbClr val="FFFF00"/>
                </a:highlight>
              </a:rPr>
              <a:t>取代手機 </a:t>
            </a:r>
            <a:r>
              <a:rPr lang="en-US" altLang="zh-TW" sz="1600" dirty="0">
                <a:highlight>
                  <a:srgbClr val="FFFF00"/>
                </a:highlight>
              </a:rPr>
              <a:t>App </a:t>
            </a:r>
            <a:r>
              <a:rPr lang="zh-TW" altLang="en-US" sz="1600" dirty="0">
                <a:highlight>
                  <a:srgbClr val="FFFF00"/>
                </a:highlight>
              </a:rPr>
              <a:t>掃碼或人臉辨識 </a:t>
            </a:r>
            <a:r>
              <a:rPr lang="zh-TW" altLang="en-US" sz="1600" b="1" dirty="0">
                <a:solidFill>
                  <a:srgbClr val="003399"/>
                </a:solidFill>
              </a:rPr>
              <a:t>。</a:t>
            </a:r>
          </a:p>
        </p:txBody>
      </p:sp>
    </p:spTree>
    <p:extLst>
      <p:ext uri="{BB962C8B-B14F-4D97-AF65-F5344CB8AC3E}">
        <p14:creationId xmlns:p14="http://schemas.microsoft.com/office/powerpoint/2010/main" val="56075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680BD2-3ECA-3FE9-EAD7-C91D8F9551E9}"/>
              </a:ext>
            </a:extLst>
          </p:cNvPr>
          <p:cNvSpPr>
            <a:spLocks noGrp="1"/>
          </p:cNvSpPr>
          <p:nvPr>
            <p:ph type="title"/>
          </p:nvPr>
        </p:nvSpPr>
        <p:spPr>
          <a:xfrm>
            <a:off x="1806745" y="526453"/>
            <a:ext cx="7166875" cy="499016"/>
          </a:xfrm>
        </p:spPr>
        <p:txBody>
          <a:bodyPr>
            <a:noAutofit/>
          </a:bodyPr>
          <a:lstStyle/>
          <a:p>
            <a:r>
              <a:rPr lang="zh-TW" altLang="en-US" sz="2400" b="1" i="0" dirty="0">
                <a:solidFill>
                  <a:srgbClr val="003399"/>
                </a:solidFill>
                <a:effectLst/>
                <a:latin typeface="Noto Sans TC"/>
              </a:rPr>
              <a:t>亞馬遜無人商店的基本原型  </a:t>
            </a:r>
            <a:r>
              <a:rPr lang="en-US" altLang="zh-TW" sz="2400" b="1" i="0" dirty="0">
                <a:solidFill>
                  <a:srgbClr val="003399"/>
                </a:solidFill>
                <a:effectLst/>
                <a:latin typeface="Noto Sans TC"/>
              </a:rPr>
              <a:t>2 of 2 </a:t>
            </a:r>
            <a:endParaRPr lang="zh-TW" altLang="en-US" sz="2400" b="1" dirty="0">
              <a:solidFill>
                <a:srgbClr val="003399"/>
              </a:solidFill>
            </a:endParaRPr>
          </a:p>
        </p:txBody>
      </p:sp>
      <p:pic>
        <p:nvPicPr>
          <p:cNvPr id="1026" name="Picture 2">
            <a:extLst>
              <a:ext uri="{FF2B5EF4-FFF2-40B4-BE49-F238E27FC236}">
                <a16:creationId xmlns:a16="http://schemas.microsoft.com/office/drawing/2014/main" id="{EC97D3BA-36E4-EA45-EC51-A0C3CE1A88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137159" y="70657"/>
            <a:ext cx="1118990" cy="145032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F0F67B79-9421-5290-658D-262389D25044}"/>
              </a:ext>
            </a:extLst>
          </p:cNvPr>
          <p:cNvSpPr txBox="1"/>
          <p:nvPr/>
        </p:nvSpPr>
        <p:spPr>
          <a:xfrm>
            <a:off x="398515" y="1660795"/>
            <a:ext cx="11302209" cy="4124206"/>
          </a:xfrm>
          <a:prstGeom prst="rect">
            <a:avLst/>
          </a:prstGeom>
          <a:noFill/>
        </p:spPr>
        <p:txBody>
          <a:bodyPr wrap="square" rtlCol="0">
            <a:spAutoFit/>
          </a:bodyPr>
          <a:lstStyle/>
          <a:p>
            <a:r>
              <a:rPr lang="zh-TW" altLang="en-US" sz="1600" b="1" dirty="0">
                <a:solidFill>
                  <a:schemeClr val="accent1">
                    <a:lumMod val="60000"/>
                    <a:lumOff val="40000"/>
                  </a:schemeClr>
                </a:solidFill>
                <a:effectLst/>
              </a:rPr>
              <a:t> </a:t>
            </a:r>
            <a:br>
              <a:rPr lang="zh-TW" altLang="en-US" sz="1600" b="1" dirty="0">
                <a:solidFill>
                  <a:srgbClr val="003399"/>
                </a:solidFill>
                <a:effectLst/>
              </a:rPr>
            </a:br>
            <a:r>
              <a:rPr lang="en-US" altLang="zh-TW" sz="1600" b="1" dirty="0">
                <a:solidFill>
                  <a:srgbClr val="003399"/>
                </a:solidFill>
                <a:effectLst/>
              </a:rPr>
              <a:t>Amazon  Go  was  the  creative  coalescence  of  several  technologies  that  Amazon  referred  to  </a:t>
            </a:r>
            <a:r>
              <a:rPr lang="en-US" altLang="zh-TW" sz="1600" b="1" dirty="0">
                <a:solidFill>
                  <a:srgbClr val="003399"/>
                </a:solidFill>
                <a:effectLst/>
                <a:highlight>
                  <a:srgbClr val="FFFF00"/>
                </a:highlight>
              </a:rPr>
              <a:t>as  “Just  Walk  Out”  </a:t>
            </a:r>
            <a:r>
              <a:rPr lang="en-US" altLang="zh-TW" sz="1600" b="1" dirty="0">
                <a:solidFill>
                  <a:srgbClr val="003399"/>
                </a:solidFill>
                <a:effectLst/>
              </a:rPr>
              <a:t>(</a:t>
            </a:r>
            <a:r>
              <a:rPr lang="en-US" altLang="zh-TW" sz="1600" b="1" dirty="0" err="1">
                <a:solidFill>
                  <a:srgbClr val="003399"/>
                </a:solidFill>
                <a:effectLst/>
              </a:rPr>
              <a:t>Roemmele</a:t>
            </a:r>
            <a:r>
              <a:rPr lang="en-US" altLang="zh-TW" sz="1600" b="1" dirty="0">
                <a:solidFill>
                  <a:srgbClr val="003399"/>
                </a:solidFill>
                <a:effectLst/>
              </a:rPr>
              <a:t>, 2017).</a:t>
            </a:r>
            <a:r>
              <a:rPr lang="en-US" altLang="zh-TW" sz="1600" b="1" dirty="0">
                <a:solidFill>
                  <a:srgbClr val="003399"/>
                </a:solidFill>
              </a:rPr>
              <a:t> These included:</a:t>
            </a:r>
            <a:r>
              <a:rPr lang="zh-TW" altLang="en-US" sz="1600" b="1" dirty="0">
                <a:solidFill>
                  <a:srgbClr val="003399"/>
                </a:solidFill>
              </a:rPr>
              <a:t> </a:t>
            </a:r>
            <a:endParaRPr lang="en-US" altLang="zh-TW" sz="1600" b="1" dirty="0">
              <a:solidFill>
                <a:srgbClr val="003399"/>
              </a:solidFill>
            </a:endParaRPr>
          </a:p>
          <a:p>
            <a:endParaRPr lang="en-US" altLang="zh-TW" sz="1600" b="1" dirty="0">
              <a:solidFill>
                <a:srgbClr val="003399"/>
              </a:solidFill>
              <a:effectLst/>
            </a:endParaRPr>
          </a:p>
          <a:p>
            <a:r>
              <a:rPr lang="zh-TW" altLang="en-US" sz="1600" b="1" dirty="0">
                <a:solidFill>
                  <a:srgbClr val="003399"/>
                </a:solidFill>
                <a:effectLst/>
              </a:rPr>
              <a:t> </a:t>
            </a:r>
            <a:r>
              <a:rPr lang="en-US" altLang="zh-TW" sz="1600" b="1" dirty="0">
                <a:solidFill>
                  <a:srgbClr val="003399"/>
                </a:solidFill>
                <a:effectLst/>
              </a:rPr>
              <a:t>Amazon Go </a:t>
            </a:r>
            <a:r>
              <a:rPr lang="zh-TW" altLang="en-US" sz="1600" b="1" dirty="0">
                <a:solidFill>
                  <a:srgbClr val="003399"/>
                </a:solidFill>
                <a:effectLst/>
              </a:rPr>
              <a:t>是多種</a:t>
            </a:r>
            <a:r>
              <a:rPr lang="zh-TW" altLang="en-US" sz="1600" b="1" dirty="0">
                <a:solidFill>
                  <a:srgbClr val="003399"/>
                </a:solidFill>
                <a:effectLst/>
                <a:highlight>
                  <a:srgbClr val="FFFF00"/>
                </a:highlight>
              </a:rPr>
              <a:t>技術的創造性結合，亞馬遜將其稱為“</a:t>
            </a:r>
            <a:r>
              <a:rPr lang="en-US" altLang="zh-TW" sz="1600" b="1" dirty="0">
                <a:solidFill>
                  <a:srgbClr val="003399"/>
                </a:solidFill>
                <a:effectLst/>
                <a:highlight>
                  <a:srgbClr val="FFFF00"/>
                </a:highlight>
              </a:rPr>
              <a:t>Just Walk Out”</a:t>
            </a:r>
            <a:r>
              <a:rPr lang="zh-TW" altLang="en-US" sz="1600" b="1" dirty="0">
                <a:solidFill>
                  <a:srgbClr val="003399"/>
                </a:solidFill>
                <a:effectLst/>
              </a:rPr>
              <a:t>（</a:t>
            </a:r>
            <a:r>
              <a:rPr lang="en-US" altLang="zh-TW" sz="1600" b="1" dirty="0" err="1">
                <a:solidFill>
                  <a:srgbClr val="003399"/>
                </a:solidFill>
                <a:effectLst/>
              </a:rPr>
              <a:t>Roemmele</a:t>
            </a:r>
            <a:r>
              <a:rPr lang="zh-TW" altLang="en-US" sz="1600" b="1" dirty="0">
                <a:solidFill>
                  <a:srgbClr val="003399"/>
                </a:solidFill>
                <a:effectLst/>
              </a:rPr>
              <a:t>，</a:t>
            </a:r>
            <a:r>
              <a:rPr lang="en-US" altLang="zh-TW" sz="1600" b="1" dirty="0">
                <a:solidFill>
                  <a:srgbClr val="003399"/>
                </a:solidFill>
                <a:effectLst/>
              </a:rPr>
              <a:t>2017</a:t>
            </a:r>
            <a:r>
              <a:rPr lang="zh-TW" altLang="en-US" sz="1600" b="1" dirty="0">
                <a:solidFill>
                  <a:srgbClr val="003399"/>
                </a:solidFill>
                <a:effectLst/>
              </a:rPr>
              <a:t>）。</a:t>
            </a:r>
            <a:r>
              <a:rPr lang="zh-TW" altLang="en-US" sz="1600" dirty="0"/>
              <a:t> </a:t>
            </a:r>
            <a:r>
              <a:rPr lang="en-US" altLang="zh-TW" sz="1600" dirty="0"/>
              <a:t>Amazon </a:t>
            </a:r>
            <a:r>
              <a:rPr lang="zh-TW" altLang="en-US" sz="1600" dirty="0"/>
              <a:t>無人商店的核心技術之一就是 </a:t>
            </a:r>
            <a:r>
              <a:rPr lang="en-US" altLang="zh-TW" sz="1600" b="1" dirty="0"/>
              <a:t>Just Walk Out</a:t>
            </a:r>
            <a:r>
              <a:rPr lang="zh-TW" altLang="en-US" sz="1600" b="1" dirty="0"/>
              <a:t>（</a:t>
            </a:r>
            <a:r>
              <a:rPr lang="en-US" altLang="zh-TW" sz="1600" b="1" dirty="0"/>
              <a:t>JWO</a:t>
            </a:r>
            <a:r>
              <a:rPr lang="zh-TW" altLang="en-US" sz="1600" b="1" dirty="0"/>
              <a:t>）</a:t>
            </a:r>
            <a:r>
              <a:rPr lang="zh-TW" altLang="en-US" sz="1600" dirty="0"/>
              <a:t>，它是實現「不排隊、不結帳、直接走人」購物體驗的關鍵系統。這套系統整合了多種創新技術，</a:t>
            </a:r>
            <a:r>
              <a:rPr lang="zh-TW" altLang="en-US" sz="1600" b="1" dirty="0">
                <a:solidFill>
                  <a:srgbClr val="003399"/>
                </a:solidFill>
                <a:effectLst/>
              </a:rPr>
              <a:t>其中包括：</a:t>
            </a:r>
            <a:endParaRPr lang="en-US" altLang="zh-TW" sz="1600" b="1" dirty="0">
              <a:solidFill>
                <a:srgbClr val="003399"/>
              </a:solidFill>
              <a:effectLst/>
            </a:endParaRPr>
          </a:p>
          <a:p>
            <a:endParaRPr lang="en-US" altLang="zh-TW" sz="1600" b="1" dirty="0">
              <a:solidFill>
                <a:srgbClr val="003399"/>
              </a:solidFill>
            </a:endParaRPr>
          </a:p>
          <a:p>
            <a:r>
              <a:rPr lang="en-US" altLang="zh-TW" sz="1600" b="1" dirty="0">
                <a:solidFill>
                  <a:srgbClr val="003399"/>
                </a:solidFill>
                <a:effectLst/>
              </a:rPr>
              <a:t> </a:t>
            </a:r>
            <a:r>
              <a:rPr lang="zh-TW" altLang="en-US" sz="1600" b="1" dirty="0">
                <a:solidFill>
                  <a:srgbClr val="003399"/>
                </a:solidFill>
                <a:effectLst/>
              </a:rPr>
              <a:t> </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highlight>
                  <a:srgbClr val="FFFF00"/>
                </a:highlight>
              </a:rPr>
              <a:t>1-click-like Web </a:t>
            </a:r>
            <a:r>
              <a:rPr lang="en-US" altLang="zh-TW" sz="1600" b="1" dirty="0">
                <a:solidFill>
                  <a:srgbClr val="003399"/>
                </a:solidFill>
              </a:rPr>
              <a:t>shopping in retail</a:t>
            </a:r>
          </a:p>
          <a:p>
            <a:r>
              <a:rPr lang="zh-TW" altLang="en-US" sz="1600" b="1" dirty="0">
                <a:solidFill>
                  <a:srgbClr val="003399"/>
                </a:solidFill>
              </a:rPr>
              <a:t>  </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highlight>
                  <a:srgbClr val="FFFF00"/>
                </a:highlight>
              </a:rPr>
              <a:t>A powerful app using location-based </a:t>
            </a:r>
            <a:r>
              <a:rPr lang="en-US" altLang="zh-TW" sz="1600" b="1" dirty="0">
                <a:solidFill>
                  <a:srgbClr val="003399"/>
                </a:solidFill>
              </a:rPr>
              <a:t>services</a:t>
            </a:r>
          </a:p>
          <a:p>
            <a:r>
              <a:rPr lang="zh-TW" altLang="en-US" sz="1600" b="1" dirty="0">
                <a:solidFill>
                  <a:srgbClr val="003399"/>
                </a:solidFill>
              </a:rPr>
              <a:t>  </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highlight>
                  <a:srgbClr val="FFFF00"/>
                </a:highlight>
              </a:rPr>
              <a:t>QR Code IDs</a:t>
            </a:r>
          </a:p>
          <a:p>
            <a:r>
              <a:rPr lang="zh-TW" altLang="en-US" sz="1600" b="1" dirty="0">
                <a:solidFill>
                  <a:srgbClr val="003399"/>
                </a:solidFill>
              </a:rPr>
              <a:t>  </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highlight>
                  <a:srgbClr val="FFFF00"/>
                </a:highlight>
              </a:rPr>
              <a:t>Integrated payment</a:t>
            </a:r>
          </a:p>
          <a:p>
            <a:r>
              <a:rPr lang="zh-TW" altLang="en-US" sz="1600" b="1" dirty="0">
                <a:solidFill>
                  <a:srgbClr val="003399"/>
                </a:solidFill>
              </a:rPr>
              <a:t>  </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highlight>
                  <a:srgbClr val="FFFF00"/>
                </a:highlight>
              </a:rPr>
              <a:t>Image recognition</a:t>
            </a:r>
          </a:p>
          <a:p>
            <a:r>
              <a:rPr lang="zh-TW" altLang="en-US" sz="1600" b="1" dirty="0">
                <a:solidFill>
                  <a:srgbClr val="003399"/>
                </a:solidFill>
              </a:rPr>
              <a:t>  </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rPr>
              <a:t>Multiple sensor technology</a:t>
            </a:r>
          </a:p>
          <a:p>
            <a:r>
              <a:rPr lang="zh-TW" altLang="en-US" sz="1600" b="1" dirty="0">
                <a:solidFill>
                  <a:srgbClr val="003399"/>
                </a:solidFill>
              </a:rPr>
              <a:t>  </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highlight>
                  <a:srgbClr val="FFFF00"/>
                </a:highlight>
              </a:rPr>
              <a:t>Artificial intelligence</a:t>
            </a:r>
          </a:p>
          <a:p>
            <a:r>
              <a:rPr lang="zh-TW" altLang="en-US" sz="1600" b="1" dirty="0">
                <a:solidFill>
                  <a:srgbClr val="003399"/>
                </a:solidFill>
              </a:rPr>
              <a:t>  </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rPr>
              <a:t>Machine learning  </a:t>
            </a:r>
            <a:r>
              <a:rPr lang="zh-TW" altLang="en-US" sz="1600" dirty="0"/>
              <a:t>機器學習與深度學習</a:t>
            </a:r>
            <a:endParaRPr lang="zh-TW" altLang="en-US" sz="1600" b="1" dirty="0">
              <a:solidFill>
                <a:srgbClr val="003399"/>
              </a:solidFill>
            </a:endParaRPr>
          </a:p>
        </p:txBody>
      </p:sp>
      <p:sp>
        <p:nvSpPr>
          <p:cNvPr id="5" name="文字方塊 4">
            <a:extLst>
              <a:ext uri="{FF2B5EF4-FFF2-40B4-BE49-F238E27FC236}">
                <a16:creationId xmlns:a16="http://schemas.microsoft.com/office/drawing/2014/main" id="{FD94BC89-C989-9EF1-24F1-126A08B6148F}"/>
              </a:ext>
            </a:extLst>
          </p:cNvPr>
          <p:cNvSpPr txBox="1"/>
          <p:nvPr/>
        </p:nvSpPr>
        <p:spPr>
          <a:xfrm>
            <a:off x="398514" y="6039159"/>
            <a:ext cx="11534405" cy="338554"/>
          </a:xfrm>
          <a:prstGeom prst="rect">
            <a:avLst/>
          </a:prstGeom>
          <a:noFill/>
        </p:spPr>
        <p:txBody>
          <a:bodyPr wrap="square" rtlCol="0">
            <a:spAutoFit/>
          </a:bodyPr>
          <a:lstStyle/>
          <a:p>
            <a:r>
              <a:rPr lang="en-US" altLang="zh-TW" sz="1600" b="1" dirty="0">
                <a:solidFill>
                  <a:srgbClr val="003399"/>
                </a:solidFill>
              </a:rPr>
              <a:t>Ives, B., </a:t>
            </a:r>
            <a:r>
              <a:rPr lang="en-US" altLang="zh-TW" sz="1600" b="1" dirty="0" err="1">
                <a:solidFill>
                  <a:srgbClr val="003399"/>
                </a:solidFill>
              </a:rPr>
              <a:t>Cossick</a:t>
            </a:r>
            <a:r>
              <a:rPr lang="en-US" altLang="zh-TW" sz="1600" b="1" dirty="0">
                <a:solidFill>
                  <a:srgbClr val="003399"/>
                </a:solidFill>
              </a:rPr>
              <a:t>, K., &amp; Adams, D. (2019). </a:t>
            </a:r>
            <a:r>
              <a:rPr lang="en-US" altLang="zh-TW" sz="1600" b="1" dirty="0">
                <a:solidFill>
                  <a:srgbClr val="003399"/>
                </a:solidFill>
                <a:highlight>
                  <a:srgbClr val="FFFF00"/>
                </a:highlight>
              </a:rPr>
              <a:t>Amazon Go: disrupting retail</a:t>
            </a:r>
            <a:r>
              <a:rPr lang="en-US" altLang="zh-TW" sz="1600" b="1" dirty="0">
                <a:solidFill>
                  <a:srgbClr val="003399"/>
                </a:solidFill>
              </a:rPr>
              <a:t>?. Journal of Information Technology Teaching Cases, 9(1), 2-12.</a:t>
            </a:r>
            <a:endParaRPr lang="zh-TW" altLang="en-US" dirty="0"/>
          </a:p>
        </p:txBody>
      </p:sp>
    </p:spTree>
    <p:extLst>
      <p:ext uri="{BB962C8B-B14F-4D97-AF65-F5344CB8AC3E}">
        <p14:creationId xmlns:p14="http://schemas.microsoft.com/office/powerpoint/2010/main" val="2580274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a16="http://schemas.microsoft.com/office/drawing/2014/main" id="{F33395ED-8237-732B-BFE7-CA0567BD73D6}"/>
              </a:ext>
            </a:extLst>
          </p:cNvPr>
          <p:cNvSpPr>
            <a:spLocks noGrp="1" noChangeArrowheads="1"/>
          </p:cNvSpPr>
          <p:nvPr>
            <p:ph type="body" idx="1"/>
          </p:nvPr>
        </p:nvSpPr>
        <p:spPr>
          <a:xfrm>
            <a:off x="316675" y="519160"/>
            <a:ext cx="11558648" cy="6198511"/>
          </a:xfrm>
        </p:spPr>
        <p:txBody>
          <a:bodyPr>
            <a:normAutofit fontScale="92500" lnSpcReduction="20000"/>
          </a:bodyPr>
          <a:lstStyle/>
          <a:p>
            <a:pPr>
              <a:defRPr/>
            </a:pPr>
            <a:r>
              <a:rPr lang="en-US" altLang="zh-TW" sz="2000" dirty="0">
                <a:ea typeface="新細明體" panose="02020500000000000000" pitchFamily="18" charset="-120"/>
              </a:rPr>
              <a:t>4</a:t>
            </a:r>
            <a:r>
              <a:rPr lang="en-US" altLang="zh-TW" sz="2000" baseline="30000" dirty="0">
                <a:ea typeface="新細明體" panose="02020500000000000000" pitchFamily="18" charset="-120"/>
              </a:rPr>
              <a:t>th</a:t>
            </a:r>
            <a:r>
              <a:rPr lang="en-US" altLang="zh-TW" sz="2000" dirty="0">
                <a:ea typeface="新細明體" panose="02020500000000000000" pitchFamily="18" charset="-120"/>
              </a:rPr>
              <a:t> Edition – </a:t>
            </a:r>
            <a:r>
              <a:rPr lang="en-US" altLang="zh-TW" sz="2000" dirty="0">
                <a:highlight>
                  <a:srgbClr val="FFFF00"/>
                </a:highlight>
                <a:ea typeface="新細明體" panose="02020500000000000000" pitchFamily="18" charset="-120"/>
              </a:rPr>
              <a:t>Amazon </a:t>
            </a:r>
            <a:r>
              <a:rPr lang="en-US" altLang="zh-TW" sz="2000" dirty="0">
                <a:ea typeface="新細明體" panose="02020500000000000000" pitchFamily="18" charset="-120"/>
              </a:rPr>
              <a:t>at 10 profitable at last </a:t>
            </a:r>
          </a:p>
          <a:p>
            <a:pPr>
              <a:buFont typeface="Wingdings" panose="05000000000000000000" pitchFamily="2" charset="2"/>
              <a:buNone/>
              <a:defRPr/>
            </a:pPr>
            <a:r>
              <a:rPr lang="en-US" altLang="zh-TW" sz="2300" dirty="0">
                <a:ea typeface="新細明體" panose="02020500000000000000" pitchFamily="18" charset="-120"/>
              </a:rPr>
              <a:t>    </a:t>
            </a:r>
            <a:r>
              <a:rPr lang="en-US" altLang="zh-TW" sz="1900" dirty="0">
                <a:ea typeface="新細明體" panose="02020500000000000000" pitchFamily="18" charset="-120"/>
              </a:rPr>
              <a:t>(</a:t>
            </a:r>
            <a:r>
              <a:rPr lang="zh-TW" altLang="en-US" sz="1900" dirty="0">
                <a:ea typeface="新細明體" panose="02020500000000000000" pitchFamily="18" charset="-120"/>
              </a:rPr>
              <a:t>創業者 </a:t>
            </a:r>
            <a:r>
              <a:rPr lang="en-US" altLang="zh-TW" sz="1900" dirty="0">
                <a:ea typeface="新細明體" panose="02020500000000000000" pitchFamily="18" charset="-120"/>
              </a:rPr>
              <a:t>Jeff Bezos; </a:t>
            </a:r>
            <a:r>
              <a:rPr lang="en-US" altLang="zh-TW" sz="1900" b="1" dirty="0">
                <a:ea typeface="新細明體" panose="02020500000000000000" pitchFamily="18" charset="-120"/>
              </a:rPr>
              <a:t>Amazon </a:t>
            </a:r>
            <a:r>
              <a:rPr lang="zh-TW" altLang="en-US" sz="1900" b="1" dirty="0">
                <a:ea typeface="新細明體" panose="02020500000000000000" pitchFamily="18" charset="-120"/>
              </a:rPr>
              <a:t>商標中那抹</a:t>
            </a:r>
            <a:r>
              <a:rPr lang="zh-TW" altLang="en-US" sz="1900" b="1" dirty="0">
                <a:highlight>
                  <a:srgbClr val="FFFF00"/>
                </a:highlight>
                <a:ea typeface="新細明體" panose="02020500000000000000" pitchFamily="18" charset="-120"/>
              </a:rPr>
              <a:t>黃色的笑臉</a:t>
            </a:r>
            <a:r>
              <a:rPr lang="zh-TW" altLang="en-US" sz="1900" b="1" dirty="0">
                <a:ea typeface="新細明體" panose="02020500000000000000" pitchFamily="18" charset="-120"/>
              </a:rPr>
              <a:t>，代表的</a:t>
            </a:r>
            <a:r>
              <a:rPr lang="zh-TW" altLang="en-US" sz="1900" b="1" dirty="0">
                <a:highlight>
                  <a:srgbClr val="FFFF00"/>
                </a:highlight>
                <a:ea typeface="新細明體" panose="02020500000000000000" pitchFamily="18" charset="-120"/>
              </a:rPr>
              <a:t>不只是永遠對顧客微笑的服務精神，還告訴大家，在</a:t>
            </a:r>
            <a:r>
              <a:rPr lang="en-US" altLang="zh-TW" sz="1900" b="1" dirty="0">
                <a:highlight>
                  <a:srgbClr val="FFFF00"/>
                </a:highlight>
                <a:ea typeface="新細明體" panose="02020500000000000000" pitchFamily="18" charset="-120"/>
              </a:rPr>
              <a:t>Amazon</a:t>
            </a:r>
            <a:r>
              <a:rPr lang="zh-TW" altLang="en-US" sz="1900" b="1" dirty="0">
                <a:highlight>
                  <a:srgbClr val="FFFF00"/>
                </a:highlight>
                <a:ea typeface="新細明體" panose="02020500000000000000" pitchFamily="18" charset="-120"/>
              </a:rPr>
              <a:t>， 從 </a:t>
            </a:r>
            <a:r>
              <a:rPr lang="en-US" altLang="zh-TW" sz="1900" b="1" dirty="0">
                <a:highlight>
                  <a:srgbClr val="FFFF00"/>
                </a:highlight>
                <a:ea typeface="新細明體" panose="02020500000000000000" pitchFamily="18" charset="-120"/>
              </a:rPr>
              <a:t>A</a:t>
            </a:r>
            <a:r>
              <a:rPr lang="zh-TW" altLang="en-US" sz="1900" b="1" dirty="0">
                <a:highlight>
                  <a:srgbClr val="FFFF00"/>
                </a:highlight>
                <a:ea typeface="新細明體" panose="02020500000000000000" pitchFamily="18" charset="-120"/>
              </a:rPr>
              <a:t>到 </a:t>
            </a:r>
            <a:r>
              <a:rPr lang="en-US" altLang="zh-TW" sz="1900" b="1" dirty="0">
                <a:highlight>
                  <a:srgbClr val="FFFF00"/>
                </a:highlight>
                <a:ea typeface="新細明體" panose="02020500000000000000" pitchFamily="18" charset="-120"/>
              </a:rPr>
              <a:t>Z</a:t>
            </a:r>
            <a:r>
              <a:rPr lang="zh-TW" altLang="en-US" sz="1900" b="1" dirty="0">
                <a:highlight>
                  <a:srgbClr val="FFFF00"/>
                </a:highlight>
                <a:ea typeface="新細明體" panose="02020500000000000000" pitchFamily="18" charset="-120"/>
              </a:rPr>
              <a:t>什麼東西都買得到。</a:t>
            </a:r>
            <a:r>
              <a:rPr lang="en-US" altLang="zh-TW" sz="2200" b="1" dirty="0">
                <a:highlight>
                  <a:srgbClr val="FFFF00"/>
                </a:highlight>
                <a:ea typeface="新細明體" panose="02020500000000000000" pitchFamily="18" charset="-120"/>
              </a:rPr>
              <a:t>)</a:t>
            </a:r>
          </a:p>
          <a:p>
            <a:pPr>
              <a:defRPr/>
            </a:pPr>
            <a:r>
              <a:rPr lang="zh-TW" altLang="en-US" sz="1800" b="1" dirty="0">
                <a:ea typeface="新細明體" panose="02020500000000000000" pitchFamily="18" charset="-120"/>
              </a:rPr>
              <a:t>購</a:t>
            </a:r>
            <a:r>
              <a:rPr lang="en-US" altLang="zh-TW" sz="1800" b="1" dirty="0">
                <a:ea typeface="新細明體" panose="02020500000000000000" pitchFamily="18" charset="-120"/>
              </a:rPr>
              <a:t>”</a:t>
            </a:r>
            <a:r>
              <a:rPr lang="zh-TW" altLang="en-US" sz="1800" b="1" dirty="0">
                <a:ea typeface="新細明體" panose="02020500000000000000" pitchFamily="18" charset="-120"/>
              </a:rPr>
              <a:t> </a:t>
            </a:r>
            <a:r>
              <a:rPr lang="en-US" altLang="zh-TW" sz="1800" b="1" dirty="0">
                <a:ea typeface="新細明體" panose="02020500000000000000" pitchFamily="18" charset="-120"/>
              </a:rPr>
              <a:t>Who Can You Trust?: How Technology Brought Us Together and Why It Might Drive Us Apart ” by Rachel </a:t>
            </a:r>
            <a:r>
              <a:rPr lang="en-US" altLang="zh-TW" sz="1800" b="1" dirty="0" err="1">
                <a:ea typeface="新細明體" panose="02020500000000000000" pitchFamily="18" charset="-120"/>
              </a:rPr>
              <a:t>Botsman</a:t>
            </a:r>
            <a:r>
              <a:rPr lang="en-US" altLang="zh-TW" sz="1800" b="1" dirty="0">
                <a:ea typeface="新細明體" panose="02020500000000000000" pitchFamily="18" charset="-120"/>
              </a:rPr>
              <a:t> (</a:t>
            </a:r>
            <a:r>
              <a:rPr lang="zh-TW" altLang="en-US" sz="1800" b="1" dirty="0">
                <a:ea typeface="新細明體" panose="02020500000000000000" pitchFamily="18" charset="-120"/>
              </a:rPr>
              <a:t>信任革命 </a:t>
            </a:r>
            <a:r>
              <a:rPr lang="en-US" altLang="zh-TW" sz="1800" b="1" dirty="0">
                <a:ea typeface="新細明體" panose="02020500000000000000" pitchFamily="18" charset="-120"/>
              </a:rPr>
              <a:t>: </a:t>
            </a:r>
            <a:r>
              <a:rPr lang="zh-TW" altLang="en-US" sz="1800" b="1" dirty="0">
                <a:ea typeface="新細明體" panose="02020500000000000000" pitchFamily="18" charset="-120"/>
              </a:rPr>
              <a:t>信任的轉移與科技所扮演的角色</a:t>
            </a:r>
            <a:r>
              <a:rPr lang="en-US" altLang="zh-TW" sz="1800" b="1" dirty="0">
                <a:ea typeface="新細明體" panose="02020500000000000000" pitchFamily="18" charset="-120"/>
              </a:rPr>
              <a:t>)</a:t>
            </a:r>
          </a:p>
          <a:p>
            <a:pPr>
              <a:defRPr/>
            </a:pPr>
            <a:r>
              <a:rPr lang="zh-TW" altLang="en-US" sz="2300" b="1" u="sng" dirty="0">
                <a:ea typeface="新細明體" panose="02020500000000000000" pitchFamily="18" charset="-120"/>
              </a:rPr>
              <a:t>  </a:t>
            </a:r>
            <a:r>
              <a:rPr lang="en-US" altLang="zh-TW" sz="1900" b="1" u="sng" dirty="0">
                <a:ea typeface="新細明體" panose="02020500000000000000" pitchFamily="18" charset="-120"/>
                <a:hlinkClick r:id="rId3"/>
              </a:rPr>
              <a:t>http://www.chonday.com/Videos/how-the-amazon-warehouse-works</a:t>
            </a:r>
            <a:r>
              <a:rPr lang="en-US" altLang="zh-TW" sz="1900" b="1" u="sng" dirty="0">
                <a:ea typeface="新細明體" panose="02020500000000000000" pitchFamily="18" charset="-120"/>
              </a:rPr>
              <a:t>  </a:t>
            </a:r>
            <a:r>
              <a:rPr lang="zh-TW" altLang="en-US" sz="1900" b="1" dirty="0">
                <a:ea typeface="新細明體" panose="02020500000000000000" pitchFamily="18" charset="-120"/>
              </a:rPr>
              <a:t>全球最大的</a:t>
            </a:r>
            <a:r>
              <a:rPr lang="zh-TW" altLang="en-US" sz="1900" b="1" dirty="0">
                <a:highlight>
                  <a:srgbClr val="FFFF00"/>
                </a:highlight>
                <a:ea typeface="新細明體" panose="02020500000000000000" pitchFamily="18" charset="-120"/>
              </a:rPr>
              <a:t>網購零售網</a:t>
            </a:r>
            <a:r>
              <a:rPr lang="zh-TW" altLang="en-US" sz="1900" b="1" dirty="0">
                <a:ea typeface="新細明體" panose="02020500000000000000" pitchFamily="18" charset="-120"/>
              </a:rPr>
              <a:t>其中一個倉庫就超過 </a:t>
            </a:r>
            <a:r>
              <a:rPr lang="en-US" altLang="zh-TW" sz="1900" b="1" dirty="0">
                <a:ea typeface="新細明體" panose="02020500000000000000" pitchFamily="18" charset="-120"/>
              </a:rPr>
              <a:t>111,484 </a:t>
            </a:r>
          </a:p>
          <a:p>
            <a:pPr>
              <a:defRPr/>
            </a:pPr>
            <a:r>
              <a:rPr lang="en-US" altLang="zh-TW" sz="2100" b="1" dirty="0">
                <a:ea typeface="新細明體" panose="02020500000000000000" pitchFamily="18" charset="-120"/>
              </a:rPr>
              <a:t>sqm</a:t>
            </a:r>
            <a:r>
              <a:rPr lang="zh-TW" altLang="en-US" sz="2100" b="1" dirty="0">
                <a:ea typeface="新細明體" panose="02020500000000000000" pitchFamily="18" charset="-120"/>
              </a:rPr>
              <a:t> </a:t>
            </a:r>
            <a:r>
              <a:rPr lang="en-US" altLang="zh-TW" sz="2100" b="1" dirty="0">
                <a:ea typeface="新細明體" panose="02020500000000000000" pitchFamily="18" charset="-120"/>
              </a:rPr>
              <a:t>, </a:t>
            </a:r>
            <a:r>
              <a:rPr lang="zh-TW" altLang="en-US" sz="2100" b="1" dirty="0">
                <a:ea typeface="新細明體" panose="02020500000000000000" pitchFamily="18" charset="-120"/>
              </a:rPr>
              <a:t>擁有超過 </a:t>
            </a:r>
            <a:r>
              <a:rPr lang="en-US" altLang="zh-TW" sz="2100" b="1" dirty="0">
                <a:ea typeface="新細明體" panose="02020500000000000000" pitchFamily="18" charset="-120"/>
              </a:rPr>
              <a:t>65,000</a:t>
            </a:r>
            <a:r>
              <a:rPr lang="zh-TW" altLang="en-US" sz="2100" b="1" dirty="0">
                <a:ea typeface="新細明體" panose="02020500000000000000" pitchFamily="18" charset="-120"/>
              </a:rPr>
              <a:t>員工在作業</a:t>
            </a:r>
            <a:endParaRPr lang="en-US" altLang="zh-TW" sz="2100" b="1" dirty="0">
              <a:ea typeface="新細明體" panose="02020500000000000000" pitchFamily="18" charset="-120"/>
            </a:endParaRPr>
          </a:p>
          <a:p>
            <a:pPr marL="0" indent="0">
              <a:buNone/>
              <a:defRPr/>
            </a:pPr>
            <a:r>
              <a:rPr lang="zh-TW" altLang="en-US" sz="1800" dirty="0">
                <a:ea typeface="新細明體" panose="02020500000000000000" pitchFamily="18" charset="-120"/>
              </a:rPr>
              <a:t>開宗明義，書首個案 </a:t>
            </a:r>
            <a:r>
              <a:rPr lang="en-US" altLang="zh-TW" sz="1800" dirty="0">
                <a:ea typeface="新細明體" panose="02020500000000000000" pitchFamily="18" charset="-120"/>
              </a:rPr>
              <a:t>:</a:t>
            </a:r>
            <a:endParaRPr lang="zh-TW" altLang="en-US" sz="1800" dirty="0">
              <a:ea typeface="新細明體" panose="02020500000000000000" pitchFamily="18" charset="-120"/>
            </a:endParaRPr>
          </a:p>
          <a:p>
            <a:pPr>
              <a:defRPr/>
            </a:pPr>
            <a:r>
              <a:rPr lang="en-US" altLang="zh-TW" sz="1800" dirty="0">
                <a:ea typeface="新細明體" panose="02020500000000000000" pitchFamily="18" charset="-120"/>
              </a:rPr>
              <a:t> </a:t>
            </a:r>
            <a:r>
              <a:rPr lang="en-US" altLang="zh-TW" sz="2000" dirty="0">
                <a:ea typeface="新細明體" panose="02020500000000000000" pitchFamily="18" charset="-120"/>
              </a:rPr>
              <a:t>5</a:t>
            </a:r>
            <a:r>
              <a:rPr lang="en-US" altLang="zh-TW" sz="2000" baseline="30000" dirty="0">
                <a:ea typeface="新細明體" panose="02020500000000000000" pitchFamily="18" charset="-120"/>
              </a:rPr>
              <a:t>th</a:t>
            </a:r>
            <a:r>
              <a:rPr lang="en-US" altLang="zh-TW" sz="2000" dirty="0">
                <a:ea typeface="新細明體" panose="02020500000000000000" pitchFamily="18" charset="-120"/>
              </a:rPr>
              <a:t> Edition  2012 – </a:t>
            </a:r>
            <a:r>
              <a:rPr lang="en-US" altLang="zh-TW" sz="2000" dirty="0" err="1">
                <a:highlight>
                  <a:srgbClr val="FFFF00"/>
                </a:highlight>
                <a:ea typeface="新細明體" panose="02020500000000000000" pitchFamily="18" charset="-120"/>
              </a:rPr>
              <a:t>MySpace</a:t>
            </a:r>
            <a:r>
              <a:rPr lang="en-US" altLang="zh-TW" sz="2000" dirty="0">
                <a:ea typeface="新細明體" panose="02020500000000000000" pitchFamily="18" charset="-120"/>
              </a:rPr>
              <a:t> and Facebook , It’s all about you. </a:t>
            </a:r>
          </a:p>
          <a:p>
            <a:pPr>
              <a:defRPr/>
            </a:pPr>
            <a:r>
              <a:rPr lang="en-US" altLang="zh-TW" sz="2000" dirty="0">
                <a:ea typeface="新細明體" panose="02020500000000000000" pitchFamily="18" charset="-120"/>
              </a:rPr>
              <a:t> 7</a:t>
            </a:r>
            <a:r>
              <a:rPr lang="en-US" altLang="zh-TW" sz="2000" baseline="30000" dirty="0">
                <a:ea typeface="新細明體" panose="02020500000000000000" pitchFamily="18" charset="-120"/>
              </a:rPr>
              <a:t>th</a:t>
            </a:r>
            <a:r>
              <a:rPr lang="en-US" altLang="zh-TW" sz="2000" dirty="0">
                <a:ea typeface="新細明體" panose="02020500000000000000" pitchFamily="18" charset="-120"/>
              </a:rPr>
              <a:t> Edition  2013 – Facebook: </a:t>
            </a:r>
            <a:r>
              <a:rPr lang="en-US" altLang="zh-TW" sz="2000" dirty="0">
                <a:highlight>
                  <a:srgbClr val="FFFF00"/>
                </a:highlight>
                <a:ea typeface="新細明體" panose="02020500000000000000" pitchFamily="18" charset="-120"/>
              </a:rPr>
              <a:t>The New Face </a:t>
            </a:r>
            <a:r>
              <a:rPr lang="en-US" altLang="zh-TW" sz="2000" dirty="0">
                <a:ea typeface="新細明體" panose="02020500000000000000" pitchFamily="18" charset="-120"/>
              </a:rPr>
              <a:t>of E-commerce?</a:t>
            </a:r>
          </a:p>
          <a:p>
            <a:pPr>
              <a:defRPr/>
            </a:pPr>
            <a:r>
              <a:rPr lang="en-US" altLang="zh-TW" sz="2000" dirty="0">
                <a:ea typeface="新細明體" panose="02020500000000000000" pitchFamily="18" charset="-120"/>
              </a:rPr>
              <a:t>10</a:t>
            </a:r>
            <a:r>
              <a:rPr lang="en-US" altLang="zh-TW" sz="2000" baseline="30000" dirty="0">
                <a:ea typeface="新細明體" panose="02020500000000000000" pitchFamily="18" charset="-120"/>
              </a:rPr>
              <a:t>th</a:t>
            </a:r>
            <a:r>
              <a:rPr lang="en-US" altLang="zh-TW" sz="2000" dirty="0">
                <a:ea typeface="新細明體" panose="02020500000000000000" pitchFamily="18" charset="-120"/>
              </a:rPr>
              <a:t> Edition 2014 – Puma Loves </a:t>
            </a:r>
            <a:r>
              <a:rPr lang="en-US" altLang="zh-TW" sz="2000" dirty="0">
                <a:highlight>
                  <a:srgbClr val="FFFF00"/>
                </a:highlight>
                <a:ea typeface="新細明體" panose="02020500000000000000" pitchFamily="18" charset="-120"/>
              </a:rPr>
              <a:t>Social, Mobile, Omni</a:t>
            </a:r>
          </a:p>
          <a:p>
            <a:pPr>
              <a:defRPr/>
            </a:pPr>
            <a:r>
              <a:rPr lang="en-US" altLang="zh-TW" sz="2000" dirty="0">
                <a:ea typeface="新細明體" panose="02020500000000000000" pitchFamily="18" charset="-120"/>
              </a:rPr>
              <a:t>11</a:t>
            </a:r>
            <a:r>
              <a:rPr lang="en-US" altLang="zh-TW" sz="2000" baseline="30000" dirty="0">
                <a:ea typeface="新細明體" panose="02020500000000000000" pitchFamily="18" charset="-120"/>
              </a:rPr>
              <a:t>th</a:t>
            </a:r>
            <a:r>
              <a:rPr lang="en-US" altLang="zh-TW" sz="2000" dirty="0">
                <a:ea typeface="新細明體" panose="02020500000000000000" pitchFamily="18" charset="-120"/>
              </a:rPr>
              <a:t> Edition 2015 – Puma Goes </a:t>
            </a:r>
            <a:r>
              <a:rPr lang="en-US" altLang="zh-TW" sz="2000" dirty="0">
                <a:highlight>
                  <a:srgbClr val="FFFF00"/>
                </a:highlight>
                <a:ea typeface="新細明體" panose="02020500000000000000" pitchFamily="18" charset="-120"/>
              </a:rPr>
              <a:t>Omni</a:t>
            </a:r>
          </a:p>
          <a:p>
            <a:pPr>
              <a:defRPr/>
            </a:pPr>
            <a:r>
              <a:rPr lang="en-US" altLang="zh-TW" sz="2000" dirty="0">
                <a:highlight>
                  <a:srgbClr val="FFFF00"/>
                </a:highlight>
                <a:ea typeface="新細明體" panose="02020500000000000000" pitchFamily="18" charset="-120"/>
              </a:rPr>
              <a:t>12</a:t>
            </a:r>
            <a:r>
              <a:rPr lang="en-US" altLang="zh-TW" sz="2000" baseline="30000" dirty="0">
                <a:highlight>
                  <a:srgbClr val="FFFF00"/>
                </a:highlight>
                <a:ea typeface="新細明體" panose="02020500000000000000" pitchFamily="18" charset="-120"/>
              </a:rPr>
              <a:t>th</a:t>
            </a:r>
            <a:r>
              <a:rPr lang="en-US" altLang="zh-TW" sz="2000" dirty="0">
                <a:highlight>
                  <a:srgbClr val="FFFF00"/>
                </a:highlight>
                <a:ea typeface="新細明體" panose="02020500000000000000" pitchFamily="18" charset="-120"/>
              </a:rPr>
              <a:t> Edition 2016 - 2017?</a:t>
            </a:r>
          </a:p>
          <a:p>
            <a:pPr>
              <a:defRPr/>
            </a:pPr>
            <a:r>
              <a:rPr lang="en-US" altLang="zh-TW" sz="2000" dirty="0">
                <a:highlight>
                  <a:srgbClr val="FFFF00"/>
                </a:highlight>
                <a:ea typeface="新細明體" panose="02020500000000000000" pitchFamily="18" charset="-120"/>
              </a:rPr>
              <a:t>14</a:t>
            </a:r>
            <a:r>
              <a:rPr lang="en-US" altLang="zh-TW" sz="2000" baseline="30000" dirty="0">
                <a:highlight>
                  <a:srgbClr val="FFFF00"/>
                </a:highlight>
                <a:ea typeface="新細明體" panose="02020500000000000000" pitchFamily="18" charset="-120"/>
              </a:rPr>
              <a:t>th</a:t>
            </a:r>
            <a:r>
              <a:rPr lang="en-US" altLang="zh-TW" sz="2000" dirty="0">
                <a:highlight>
                  <a:srgbClr val="FFFF00"/>
                </a:highlight>
                <a:ea typeface="新細明體" panose="02020500000000000000" pitchFamily="18" charset="-120"/>
              </a:rPr>
              <a:t> Edition 2018 – Everything </a:t>
            </a:r>
            <a:r>
              <a:rPr lang="en-US" altLang="zh-TW" sz="2000" dirty="0">
                <a:solidFill>
                  <a:srgbClr val="FF0000"/>
                </a:solidFill>
                <a:highlight>
                  <a:srgbClr val="FFFF00"/>
                </a:highlight>
                <a:ea typeface="新細明體" panose="02020500000000000000" pitchFamily="18" charset="-120"/>
              </a:rPr>
              <a:t>on Demand</a:t>
            </a:r>
            <a:r>
              <a:rPr lang="zh-TW" altLang="en-US" sz="2000" dirty="0">
                <a:solidFill>
                  <a:srgbClr val="FF0000"/>
                </a:solidFill>
                <a:highlight>
                  <a:srgbClr val="FFFF00"/>
                </a:highlight>
                <a:ea typeface="新細明體" panose="02020500000000000000" pitchFamily="18" charset="-120"/>
              </a:rPr>
              <a:t>  </a:t>
            </a:r>
            <a:r>
              <a:rPr lang="en-US" altLang="zh-TW" sz="2000" dirty="0">
                <a:highlight>
                  <a:srgbClr val="FFFF00"/>
                </a:highlight>
                <a:ea typeface="新細明體" panose="02020500000000000000" pitchFamily="18" charset="-120"/>
              </a:rPr>
              <a:t>(</a:t>
            </a:r>
            <a:r>
              <a:rPr lang="zh-TW" altLang="en-US" sz="2000" b="1" kern="100" dirty="0">
                <a:latin typeface="Calibri" panose="020F0502020204030204" pitchFamily="34" charset="0"/>
                <a:ea typeface="新細明體" panose="02020500000000000000" pitchFamily="18" charset="-120"/>
                <a:cs typeface="Times New Roman" panose="02020603050405020304" pitchFamily="18" charset="0"/>
              </a:rPr>
              <a:t>每件事情</a:t>
            </a:r>
            <a:r>
              <a:rPr lang="zh-TW" altLang="zh-TW" sz="2000" b="1" kern="100" dirty="0">
                <a:latin typeface="Calibri" panose="020F0502020204030204" pitchFamily="34" charset="0"/>
                <a:ea typeface="新細明體" panose="02020500000000000000" pitchFamily="18" charset="-120"/>
                <a:cs typeface="Times New Roman" panose="02020603050405020304" pitchFamily="18" charset="0"/>
              </a:rPr>
              <a:t>隨需應變</a:t>
            </a:r>
            <a:r>
              <a:rPr lang="en-US" altLang="zh-TW" sz="2000" b="1" kern="100" dirty="0">
                <a:latin typeface="Calibri" panose="020F0502020204030204" pitchFamily="34" charset="0"/>
                <a:ea typeface="新細明體" panose="02020500000000000000" pitchFamily="18" charset="-120"/>
                <a:cs typeface="Times New Roman" panose="02020603050405020304" pitchFamily="18" charset="0"/>
              </a:rPr>
              <a:t>)</a:t>
            </a:r>
            <a:endParaRPr lang="en-US" altLang="zh-TW" sz="2000" dirty="0">
              <a:highlight>
                <a:srgbClr val="FFFF00"/>
              </a:highlight>
              <a:ea typeface="新細明體" panose="02020500000000000000" pitchFamily="18" charset="-120"/>
            </a:endParaRPr>
          </a:p>
          <a:p>
            <a:pPr>
              <a:defRPr/>
            </a:pPr>
            <a:r>
              <a:rPr lang="en-US" altLang="zh-TW" sz="2000" dirty="0">
                <a:highlight>
                  <a:srgbClr val="FFFF00"/>
                </a:highlight>
                <a:ea typeface="新細明體" panose="02020500000000000000" pitchFamily="18" charset="-120"/>
              </a:rPr>
              <a:t>15</a:t>
            </a:r>
            <a:r>
              <a:rPr lang="en-US" altLang="zh-TW" sz="2000" baseline="30000" dirty="0">
                <a:highlight>
                  <a:srgbClr val="FFFF00"/>
                </a:highlight>
                <a:ea typeface="新細明體" panose="02020500000000000000" pitchFamily="18" charset="-120"/>
              </a:rPr>
              <a:t>th</a:t>
            </a:r>
            <a:r>
              <a:rPr lang="en-US" altLang="zh-TW" sz="2000" dirty="0">
                <a:highlight>
                  <a:srgbClr val="FFFF00"/>
                </a:highlight>
                <a:ea typeface="新細明體" panose="02020500000000000000" pitchFamily="18" charset="-120"/>
              </a:rPr>
              <a:t> Edition 2019 – Everything on Demand: : The “Uberization of  E-Commerce</a:t>
            </a:r>
          </a:p>
          <a:p>
            <a:pPr>
              <a:defRPr/>
            </a:pPr>
            <a:r>
              <a:rPr lang="en-US" altLang="zh-TW" sz="2000" dirty="0">
                <a:highlight>
                  <a:srgbClr val="FFFF00"/>
                </a:highlight>
                <a:ea typeface="新細明體" panose="02020500000000000000" pitchFamily="18" charset="-120"/>
              </a:rPr>
              <a:t>16</a:t>
            </a:r>
            <a:r>
              <a:rPr lang="en-US" altLang="zh-TW" sz="2000" baseline="30000" dirty="0">
                <a:highlight>
                  <a:srgbClr val="FFFF00"/>
                </a:highlight>
                <a:ea typeface="新細明體" panose="02020500000000000000" pitchFamily="18" charset="-120"/>
              </a:rPr>
              <a:t>th</a:t>
            </a:r>
            <a:r>
              <a:rPr lang="en-US" altLang="zh-TW" sz="2000" dirty="0">
                <a:highlight>
                  <a:srgbClr val="FFFF00"/>
                </a:highlight>
                <a:ea typeface="新細明體" panose="02020500000000000000" pitchFamily="18" charset="-120"/>
              </a:rPr>
              <a:t> Edition 2020- 2021 – Everything on Demand: The “</a:t>
            </a:r>
            <a:r>
              <a:rPr lang="en-US" altLang="zh-TW" sz="2000" dirty="0">
                <a:solidFill>
                  <a:srgbClr val="FF0000"/>
                </a:solidFill>
                <a:highlight>
                  <a:srgbClr val="FFFF00"/>
                </a:highlight>
                <a:ea typeface="新細明體" panose="02020500000000000000" pitchFamily="18" charset="-120"/>
              </a:rPr>
              <a:t>Uberization</a:t>
            </a:r>
            <a:r>
              <a:rPr lang="en-US" altLang="zh-TW" sz="2000" dirty="0">
                <a:highlight>
                  <a:srgbClr val="FFFF00"/>
                </a:highlight>
                <a:ea typeface="新細明體" panose="02020500000000000000" pitchFamily="18" charset="-120"/>
              </a:rPr>
              <a:t>” of  </a:t>
            </a:r>
            <a:r>
              <a:rPr lang="en-US" altLang="zh-TW" sz="2000" b="1" dirty="0">
                <a:highlight>
                  <a:srgbClr val="FFFF00"/>
                </a:highlight>
                <a:ea typeface="新細明體" panose="02020500000000000000" pitchFamily="18" charset="-120"/>
              </a:rPr>
              <a:t>E-Commerce     (</a:t>
            </a:r>
            <a:r>
              <a:rPr lang="zh-TW" altLang="zh-TW" sz="1700" b="1" kern="100" dirty="0">
                <a:latin typeface="Calibri" panose="020F0502020204030204" pitchFamily="34" charset="0"/>
                <a:ea typeface="新細明體" panose="02020500000000000000" pitchFamily="18" charset="-120"/>
                <a:cs typeface="Times New Roman" panose="02020603050405020304" pitchFamily="18" charset="0"/>
              </a:rPr>
              <a:t>隨需應變：</a:t>
            </a:r>
            <a:r>
              <a:rPr lang="en-US" altLang="zh-TW" sz="1700" b="1" kern="1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1700" b="1" kern="100" dirty="0">
                <a:latin typeface="Calibri" panose="020F0502020204030204" pitchFamily="34" charset="0"/>
                <a:ea typeface="新細明體" panose="02020500000000000000" pitchFamily="18" charset="-120"/>
                <a:cs typeface="Times New Roman" panose="02020603050405020304" pitchFamily="18" charset="0"/>
              </a:rPr>
              <a:t>電子商務的</a:t>
            </a:r>
            <a:r>
              <a:rPr lang="zh-TW" altLang="en-US" sz="1700" b="1" kern="100" dirty="0">
                <a:latin typeface="Calibri" panose="020F0502020204030204" pitchFamily="34" charset="0"/>
                <a:ea typeface="新細明體" panose="02020500000000000000" pitchFamily="18" charset="-120"/>
                <a:cs typeface="Times New Roman" panose="02020603050405020304" pitchFamily="18" charset="0"/>
              </a:rPr>
              <a:t>「</a:t>
            </a:r>
            <a:r>
              <a:rPr lang="zh-TW" altLang="zh-TW" sz="1700" b="1" kern="100" dirty="0">
                <a:latin typeface="Calibri" panose="020F0502020204030204" pitchFamily="34" charset="0"/>
                <a:ea typeface="新細明體" panose="02020500000000000000" pitchFamily="18" charset="-120"/>
                <a:cs typeface="Times New Roman" panose="02020603050405020304" pitchFamily="18" charset="0"/>
              </a:rPr>
              <a:t>優步化</a:t>
            </a:r>
            <a:r>
              <a:rPr lang="zh-TW" altLang="en-US" sz="1700" b="1" kern="100" dirty="0">
                <a:latin typeface="Calibri" panose="020F0502020204030204" pitchFamily="34" charset="0"/>
                <a:ea typeface="新細明體" panose="02020500000000000000" pitchFamily="18" charset="-120"/>
                <a:cs typeface="Times New Roman" panose="02020603050405020304" pitchFamily="18" charset="0"/>
              </a:rPr>
              <a:t>」</a:t>
            </a:r>
            <a:r>
              <a:rPr lang="en-US" altLang="zh-TW" sz="1700" b="1" kern="100" dirty="0">
                <a:latin typeface="Calibri" panose="020F0502020204030204" pitchFamily="34" charset="0"/>
                <a:ea typeface="新細明體" panose="02020500000000000000" pitchFamily="18" charset="-120"/>
                <a:cs typeface="Times New Roman" panose="02020603050405020304" pitchFamily="18" charset="0"/>
              </a:rPr>
              <a:t>)</a:t>
            </a:r>
          </a:p>
          <a:p>
            <a:pPr>
              <a:defRPr/>
            </a:pPr>
            <a:r>
              <a:rPr lang="en-US" altLang="zh-TW" sz="1700" dirty="0">
                <a:ea typeface="新細明體" panose="02020500000000000000" pitchFamily="18" charset="-120"/>
              </a:rPr>
              <a:t>17th Edition- </a:t>
            </a:r>
            <a:r>
              <a:rPr lang="en-US" altLang="zh-TW" sz="2000" dirty="0">
                <a:highlight>
                  <a:srgbClr val="FFFF00"/>
                </a:highlight>
                <a:ea typeface="新細明體" panose="02020500000000000000" pitchFamily="18" charset="-120"/>
              </a:rPr>
              <a:t> </a:t>
            </a:r>
            <a:endParaRPr lang="en-US" altLang="zh-TW" sz="1700" b="1" kern="100" dirty="0">
              <a:latin typeface="Calibri" panose="020F0502020204030204" pitchFamily="34" charset="0"/>
              <a:ea typeface="新細明體" panose="02020500000000000000" pitchFamily="18" charset="-120"/>
              <a:cs typeface="Times New Roman" panose="02020603050405020304" pitchFamily="18" charset="0"/>
            </a:endParaRPr>
          </a:p>
          <a:p>
            <a:r>
              <a:rPr lang="en-US" altLang="zh-TW" sz="1700" dirty="0">
                <a:highlight>
                  <a:srgbClr val="FFFF00"/>
                </a:highlight>
                <a:ea typeface="新細明體" panose="02020500000000000000" pitchFamily="18" charset="-120"/>
              </a:rPr>
              <a:t>18</a:t>
            </a:r>
            <a:r>
              <a:rPr lang="en-US" altLang="zh-TW" sz="1700" baseline="30000" dirty="0">
                <a:highlight>
                  <a:srgbClr val="FFFF00"/>
                </a:highlight>
                <a:ea typeface="新細明體" panose="02020500000000000000" pitchFamily="18" charset="-120"/>
              </a:rPr>
              <a:t>th</a:t>
            </a:r>
            <a:r>
              <a:rPr lang="en-US" altLang="zh-TW" sz="1700" dirty="0">
                <a:highlight>
                  <a:srgbClr val="FFFF00"/>
                </a:highlight>
                <a:ea typeface="新細明體" panose="02020500000000000000" pitchFamily="18" charset="-120"/>
              </a:rPr>
              <a:t> Edition- </a:t>
            </a:r>
            <a:r>
              <a:rPr lang="en-US" altLang="zh-TW" sz="1400" b="0" i="0" dirty="0">
                <a:solidFill>
                  <a:srgbClr val="EA4335"/>
                </a:solidFill>
                <a:effectLst/>
                <a:highlight>
                  <a:srgbClr val="FFFF00"/>
                </a:highlight>
                <a:latin typeface="Arial" panose="020B0604020202020204" pitchFamily="34" charset="0"/>
              </a:rPr>
              <a:t> </a:t>
            </a:r>
            <a:r>
              <a:rPr lang="en-US" altLang="zh-TW" sz="1800" dirty="0">
                <a:highlight>
                  <a:srgbClr val="FFFF00"/>
                </a:highlight>
              </a:rPr>
              <a:t>2023–2024</a:t>
            </a:r>
            <a:r>
              <a:rPr lang="zh-TW" altLang="en-US" sz="1800" dirty="0">
                <a:highlight>
                  <a:srgbClr val="FFFF00"/>
                </a:highlight>
              </a:rPr>
              <a:t> </a:t>
            </a:r>
            <a:r>
              <a:rPr lang="en-US" altLang="zh-TW" sz="1800" dirty="0">
                <a:highlight>
                  <a:srgbClr val="FFFF00"/>
                </a:highlight>
              </a:rPr>
              <a:t>-</a:t>
            </a:r>
            <a:r>
              <a:rPr lang="zh-TW" altLang="en-US" sz="1800" b="1" dirty="0">
                <a:highlight>
                  <a:srgbClr val="FFFF00"/>
                </a:highlight>
              </a:rPr>
              <a:t>開篇案例（</a:t>
            </a:r>
            <a:r>
              <a:rPr lang="en-US" altLang="zh-TW" sz="1800" b="1" dirty="0">
                <a:highlight>
                  <a:srgbClr val="FFFF00"/>
                </a:highlight>
              </a:rPr>
              <a:t>Chapter‑Opening Cases</a:t>
            </a:r>
            <a:r>
              <a:rPr lang="zh-TW" altLang="en-US" sz="1800" b="1" dirty="0">
                <a:highlight>
                  <a:srgbClr val="FFFF00"/>
                </a:highlight>
              </a:rPr>
              <a:t>）</a:t>
            </a:r>
            <a:r>
              <a:rPr lang="zh-TW" altLang="en-US" sz="1800" dirty="0">
                <a:highlight>
                  <a:srgbClr val="FFFF00"/>
                </a:highlight>
              </a:rPr>
              <a:t>：引入章節重點，例如 </a:t>
            </a:r>
            <a:r>
              <a:rPr lang="en-US" altLang="zh-TW" sz="1800" dirty="0">
                <a:highlight>
                  <a:srgbClr val="FFFF00"/>
                </a:highlight>
              </a:rPr>
              <a:t>TikTok</a:t>
            </a:r>
            <a:r>
              <a:rPr lang="zh-TW" altLang="en-US" sz="1800" dirty="0">
                <a:highlight>
                  <a:srgbClr val="FFFF00"/>
                </a:highlight>
              </a:rPr>
              <a:t>（創作者經濟）</a:t>
            </a:r>
            <a:r>
              <a:rPr lang="en-US" altLang="zh-TW" sz="1800" dirty="0">
                <a:highlight>
                  <a:srgbClr val="FFFF00"/>
                </a:highlight>
              </a:rPr>
              <a:t>;</a:t>
            </a:r>
            <a:r>
              <a:rPr lang="zh-TW" altLang="en-US" sz="1800" dirty="0">
                <a:highlight>
                  <a:srgbClr val="FFFF00"/>
                </a:highlight>
              </a:rPr>
              <a:t>廣泛引入下列新主題，並進行拓展或更新：</a:t>
            </a:r>
            <a:endParaRPr lang="en-US" altLang="zh-TW" sz="2400" dirty="0">
              <a:solidFill>
                <a:srgbClr val="003399"/>
              </a:solidFill>
              <a:ea typeface="新細明體" panose="02020500000000000000" pitchFamily="18" charset="-120"/>
            </a:endParaRPr>
          </a:p>
        </p:txBody>
      </p:sp>
      <p:sp>
        <p:nvSpPr>
          <p:cNvPr id="10243" name="Text Box 4">
            <a:extLst>
              <a:ext uri="{FF2B5EF4-FFF2-40B4-BE49-F238E27FC236}">
                <a16:creationId xmlns:a16="http://schemas.microsoft.com/office/drawing/2014/main" id="{669120D4-7B55-4906-C424-AF48ADCC39D5}"/>
              </a:ext>
            </a:extLst>
          </p:cNvPr>
          <p:cNvSpPr txBox="1">
            <a:spLocks noChangeArrowheads="1"/>
          </p:cNvSpPr>
          <p:nvPr/>
        </p:nvSpPr>
        <p:spPr bwMode="auto">
          <a:xfrm>
            <a:off x="0" y="1"/>
            <a:ext cx="12191999" cy="523220"/>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dirty="0">
                <a:solidFill>
                  <a:schemeClr val="bg1"/>
                </a:solidFill>
                <a:latin typeface="Tahoma" panose="020B0604030504040204" pitchFamily="34" charset="0"/>
                <a:ea typeface="新細明體" panose="02020500000000000000" pitchFamily="18" charset="-120"/>
              </a:rPr>
              <a:t>           常被採用的教科書   </a:t>
            </a:r>
            <a:r>
              <a:rPr lang="zh-TW" altLang="en-US" dirty="0">
                <a:solidFill>
                  <a:schemeClr val="bg1"/>
                </a:solidFill>
                <a:latin typeface="Tahoma" panose="020B0604030504040204" pitchFamily="34" charset="0"/>
              </a:rPr>
              <a:t>頻繁</a:t>
            </a:r>
            <a:r>
              <a:rPr lang="zh-TW" altLang="en-US" dirty="0">
                <a:solidFill>
                  <a:schemeClr val="bg1"/>
                </a:solidFill>
                <a:latin typeface="Tahoma" panose="020B0604030504040204" pitchFamily="34" charset="0"/>
                <a:ea typeface="新細明體" panose="02020500000000000000" pitchFamily="18" charset="-120"/>
              </a:rPr>
              <a:t>改版為那樁</a:t>
            </a:r>
            <a:r>
              <a:rPr lang="en-US" altLang="zh-TW" dirty="0">
                <a:solidFill>
                  <a:schemeClr val="bg1"/>
                </a:solidFill>
                <a:latin typeface="Tahoma" panose="020B0604030504040204" pitchFamily="34" charset="0"/>
                <a:ea typeface="新細明體" panose="02020500000000000000" pitchFamily="18" charset="-120"/>
              </a:rPr>
              <a:t>?</a:t>
            </a:r>
            <a:endParaRPr lang="en-US" altLang="zh-TW" sz="4000" dirty="0">
              <a:solidFill>
                <a:schemeClr val="bg1"/>
              </a:solidFill>
              <a:latin typeface="Tahoma" panose="020B0604030504040204" pitchFamily="34" charset="0"/>
              <a:ea typeface="新細明體" panose="02020500000000000000" pitchFamily="18" charset="-120"/>
            </a:endParaRPr>
          </a:p>
        </p:txBody>
      </p:sp>
      <p:pic>
        <p:nvPicPr>
          <p:cNvPr id="10244" name="Picture 5">
            <a:extLst>
              <a:ext uri="{FF2B5EF4-FFF2-40B4-BE49-F238E27FC236}">
                <a16:creationId xmlns:a16="http://schemas.microsoft.com/office/drawing/2014/main" id="{8D15E450-D8FF-3F9A-3EC8-AD2F4128E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854" y="34949"/>
            <a:ext cx="19812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AC19E-A472-964D-DFA6-3559E07BAAA9}"/>
            </a:ext>
          </a:extLst>
        </p:cNvPr>
        <p:cNvGrpSpPr/>
        <p:nvPr/>
      </p:nvGrpSpPr>
      <p:grpSpPr>
        <a:xfrm>
          <a:off x="0" y="0"/>
          <a:ext cx="0" cy="0"/>
          <a:chOff x="0" y="0"/>
          <a:chExt cx="0" cy="0"/>
        </a:xfrm>
      </p:grpSpPr>
      <p:sp>
        <p:nvSpPr>
          <p:cNvPr id="8194" name="Rectangle 3">
            <a:extLst>
              <a:ext uri="{FF2B5EF4-FFF2-40B4-BE49-F238E27FC236}">
                <a16:creationId xmlns:a16="http://schemas.microsoft.com/office/drawing/2014/main" id="{F000C07C-709F-40E6-8886-7BE37C09828F}"/>
              </a:ext>
            </a:extLst>
          </p:cNvPr>
          <p:cNvSpPr>
            <a:spLocks noGrp="1" noChangeArrowheads="1"/>
          </p:cNvSpPr>
          <p:nvPr>
            <p:ph type="body" idx="1"/>
          </p:nvPr>
        </p:nvSpPr>
        <p:spPr>
          <a:xfrm>
            <a:off x="316675" y="701676"/>
            <a:ext cx="11558648" cy="6156323"/>
          </a:xfrm>
        </p:spPr>
        <p:txBody>
          <a:bodyPr>
            <a:normAutofit fontScale="25000" lnSpcReduction="20000"/>
          </a:bodyPr>
          <a:lstStyle/>
          <a:p>
            <a:pPr marL="0" indent="0">
              <a:buNone/>
            </a:pPr>
            <a:r>
              <a:rPr lang="en-US" altLang="zh-TW" sz="8000" dirty="0"/>
              <a:t>1. </a:t>
            </a:r>
            <a:r>
              <a:rPr lang="zh-TW" altLang="en-US" sz="8000" dirty="0">
                <a:highlight>
                  <a:srgbClr val="FFFF00"/>
                </a:highlight>
              </a:rPr>
              <a:t>技術變化速度極快</a:t>
            </a:r>
          </a:p>
          <a:p>
            <a:pPr marL="0" indent="0">
              <a:buNone/>
            </a:pPr>
            <a:r>
              <a:rPr lang="zh-TW" altLang="en-US" sz="6400" dirty="0"/>
              <a:t>電子商務與數位平台強烈依賴科技，而這些技術（如 </a:t>
            </a:r>
            <a:r>
              <a:rPr lang="en-US" altLang="zh-TW" sz="6400" dirty="0"/>
              <a:t>AI</a:t>
            </a:r>
            <a:r>
              <a:rPr lang="zh-TW" altLang="en-US" sz="6400" dirty="0"/>
              <a:t>、</a:t>
            </a:r>
            <a:r>
              <a:rPr lang="en-US" altLang="zh-TW" sz="6400" dirty="0"/>
              <a:t>5G</a:t>
            </a:r>
            <a:r>
              <a:rPr lang="zh-TW" altLang="en-US" sz="6400" dirty="0"/>
              <a:t>、區塊鏈、雲端、行動支付等）每年都有突破。</a:t>
            </a:r>
          </a:p>
          <a:p>
            <a:pPr marL="0" indent="0">
              <a:buNone/>
            </a:pPr>
            <a:br>
              <a:rPr lang="zh-TW" altLang="en-US" sz="6400" dirty="0"/>
            </a:br>
            <a:r>
              <a:rPr lang="zh-TW" altLang="en-US" sz="6400" dirty="0"/>
              <a:t>    改版可反映最新技術趨勢，讓學生與從業者學到「當下最 </a:t>
            </a:r>
            <a:r>
              <a:rPr lang="en-US" altLang="zh-TW" sz="6400" dirty="0"/>
              <a:t>relevant</a:t>
            </a:r>
            <a:r>
              <a:rPr lang="zh-TW" altLang="en-US" sz="6400" dirty="0"/>
              <a:t>」的內容。</a:t>
            </a:r>
          </a:p>
          <a:p>
            <a:pPr marL="0" indent="0">
              <a:buNone/>
            </a:pPr>
            <a:r>
              <a:rPr lang="zh-TW" altLang="en-US" sz="6400" dirty="0"/>
              <a:t> 舉例：</a:t>
            </a:r>
            <a:r>
              <a:rPr lang="en-US" altLang="zh-TW" sz="6400" dirty="0">
                <a:highlight>
                  <a:srgbClr val="FFFF00"/>
                </a:highlight>
              </a:rPr>
              <a:t>2020 </a:t>
            </a:r>
            <a:r>
              <a:rPr lang="zh-TW" altLang="en-US" sz="6400" dirty="0">
                <a:highlight>
                  <a:srgbClr val="FFFF00"/>
                </a:highlight>
              </a:rPr>
              <a:t>年版幾乎沒提到 </a:t>
            </a:r>
            <a:r>
              <a:rPr lang="en-US" altLang="zh-TW" sz="6400" dirty="0">
                <a:highlight>
                  <a:srgbClr val="FFFF00"/>
                </a:highlight>
              </a:rPr>
              <a:t>ChatGPT</a:t>
            </a:r>
            <a:r>
              <a:rPr lang="zh-TW" altLang="en-US" sz="6400" dirty="0">
                <a:highlight>
                  <a:srgbClr val="FFFF00"/>
                </a:highlight>
              </a:rPr>
              <a:t>，</a:t>
            </a:r>
            <a:r>
              <a:rPr lang="en-US" altLang="zh-TW" sz="6400" dirty="0">
                <a:highlight>
                  <a:srgbClr val="FFFF00"/>
                </a:highlight>
              </a:rPr>
              <a:t>2024–2025 </a:t>
            </a:r>
            <a:r>
              <a:rPr lang="zh-TW" altLang="en-US" sz="6400" dirty="0">
                <a:highlight>
                  <a:srgbClr val="FFFF00"/>
                </a:highlight>
              </a:rPr>
              <a:t>年版本可能會深入 </a:t>
            </a:r>
            <a:r>
              <a:rPr lang="en-US" altLang="zh-TW" sz="6400" dirty="0">
                <a:highlight>
                  <a:srgbClr val="FFFF00"/>
                </a:highlight>
              </a:rPr>
              <a:t>AI </a:t>
            </a:r>
            <a:r>
              <a:rPr lang="zh-TW" altLang="en-US" sz="6400" dirty="0">
                <a:highlight>
                  <a:srgbClr val="FFFF00"/>
                </a:highlight>
              </a:rPr>
              <a:t>在個人化電商上的應用。</a:t>
            </a:r>
          </a:p>
          <a:p>
            <a:pPr marL="0" indent="0">
              <a:buNone/>
            </a:pPr>
            <a:br>
              <a:rPr lang="zh-TW" altLang="en-US" sz="8000" dirty="0"/>
            </a:br>
            <a:r>
              <a:rPr lang="en-US" altLang="zh-TW" sz="8000" dirty="0"/>
              <a:t>2</a:t>
            </a:r>
            <a:r>
              <a:rPr lang="en-US" altLang="zh-TW" sz="8000" dirty="0">
                <a:highlight>
                  <a:srgbClr val="FFFF00"/>
                </a:highlight>
              </a:rPr>
              <a:t>. </a:t>
            </a:r>
            <a:r>
              <a:rPr lang="zh-TW" altLang="en-US" sz="8000" dirty="0">
                <a:highlight>
                  <a:srgbClr val="FFFF00"/>
                </a:highlight>
              </a:rPr>
              <a:t>市場與平台變化頻繁</a:t>
            </a:r>
          </a:p>
          <a:p>
            <a:pPr marL="0" indent="0">
              <a:buNone/>
            </a:pPr>
            <a:r>
              <a:rPr lang="zh-TW" altLang="en-US" sz="8000" dirty="0"/>
              <a:t>   </a:t>
            </a:r>
            <a:r>
              <a:rPr lang="zh-TW" altLang="en-US" sz="6400" dirty="0">
                <a:solidFill>
                  <a:srgbClr val="7030A0"/>
                </a:solidFill>
              </a:rPr>
              <a:t>電商龍頭（如 </a:t>
            </a:r>
            <a:r>
              <a:rPr lang="en-US" altLang="zh-TW" sz="6400" dirty="0">
                <a:solidFill>
                  <a:srgbClr val="7030A0"/>
                </a:solidFill>
              </a:rPr>
              <a:t>Amazon</a:t>
            </a:r>
            <a:r>
              <a:rPr lang="zh-TW" altLang="en-US" sz="6400" dirty="0">
                <a:solidFill>
                  <a:srgbClr val="7030A0"/>
                </a:solidFill>
              </a:rPr>
              <a:t>、</a:t>
            </a:r>
            <a:r>
              <a:rPr lang="en-US" altLang="zh-TW" sz="6400" dirty="0">
                <a:solidFill>
                  <a:srgbClr val="7030A0"/>
                </a:solidFill>
              </a:rPr>
              <a:t>Alibaba</a:t>
            </a:r>
            <a:r>
              <a:rPr lang="zh-TW" altLang="en-US" sz="6400" dirty="0">
                <a:solidFill>
                  <a:srgbClr val="7030A0"/>
                </a:solidFill>
              </a:rPr>
              <a:t>、</a:t>
            </a:r>
            <a:r>
              <a:rPr lang="en-US" altLang="zh-TW" sz="6400" dirty="0">
                <a:solidFill>
                  <a:srgbClr val="7030A0"/>
                </a:solidFill>
                <a:highlight>
                  <a:srgbClr val="FFFF00"/>
                </a:highlight>
              </a:rPr>
              <a:t>TikTok Shop</a:t>
            </a:r>
            <a:r>
              <a:rPr lang="zh-TW" altLang="en-US" sz="6400" dirty="0">
                <a:solidFill>
                  <a:srgbClr val="7030A0"/>
                </a:solidFill>
                <a:highlight>
                  <a:srgbClr val="FFFF00"/>
                </a:highlight>
              </a:rPr>
              <a:t>）策略不斷更新</a:t>
            </a:r>
            <a:r>
              <a:rPr lang="zh-TW" altLang="en-US" sz="6400" dirty="0">
                <a:solidFill>
                  <a:srgbClr val="7030A0"/>
                </a:solidFill>
              </a:rPr>
              <a:t>，</a:t>
            </a:r>
            <a:r>
              <a:rPr lang="zh-TW" altLang="en-US" sz="6400" dirty="0">
                <a:solidFill>
                  <a:srgbClr val="7030A0"/>
                </a:solidFill>
                <a:highlight>
                  <a:srgbClr val="FFFF00"/>
                </a:highlight>
              </a:rPr>
              <a:t>甚至起落迅速（例如 </a:t>
            </a:r>
            <a:r>
              <a:rPr lang="en-US" altLang="zh-TW" sz="6400" dirty="0">
                <a:solidFill>
                  <a:srgbClr val="7030A0"/>
                </a:solidFill>
                <a:highlight>
                  <a:srgbClr val="FFFF00"/>
                </a:highlight>
              </a:rPr>
              <a:t>Wish </a:t>
            </a:r>
            <a:r>
              <a:rPr lang="zh-TW" altLang="en-US" sz="6400" dirty="0">
                <a:solidFill>
                  <a:srgbClr val="7030A0"/>
                </a:solidFill>
                <a:highlight>
                  <a:srgbClr val="FFFF00"/>
                </a:highlight>
              </a:rPr>
              <a:t>的起伏）</a:t>
            </a:r>
            <a:r>
              <a:rPr lang="zh-TW" altLang="en-US" sz="6400" dirty="0">
                <a:solidFill>
                  <a:srgbClr val="7030A0"/>
                </a:solidFill>
              </a:rPr>
              <a:t>。</a:t>
            </a:r>
          </a:p>
          <a:p>
            <a:pPr marL="0" indent="0">
              <a:buNone/>
            </a:pPr>
            <a:r>
              <a:rPr lang="zh-TW" altLang="en-US" sz="6400" dirty="0">
                <a:solidFill>
                  <a:srgbClr val="7030A0"/>
                </a:solidFill>
              </a:rPr>
              <a:t>書中案例與市場結構分析需要緊貼最新業界情況，保持「真實世界的對照價值」</a:t>
            </a:r>
            <a:r>
              <a:rPr lang="zh-TW" altLang="en-US" sz="6400" dirty="0"/>
              <a:t>。</a:t>
            </a:r>
          </a:p>
          <a:p>
            <a:pPr marL="0" indent="0">
              <a:buNone/>
            </a:pPr>
            <a:r>
              <a:rPr lang="zh-TW" altLang="en-US" sz="6400" dirty="0"/>
              <a:t>舉例：</a:t>
            </a:r>
            <a:r>
              <a:rPr lang="en-US" altLang="zh-TW" sz="6400" dirty="0">
                <a:solidFill>
                  <a:srgbClr val="7030A0"/>
                </a:solidFill>
                <a:highlight>
                  <a:srgbClr val="FFFF00"/>
                </a:highlight>
              </a:rPr>
              <a:t>TikTok Shop </a:t>
            </a:r>
            <a:r>
              <a:rPr lang="zh-TW" altLang="en-US" sz="6400" dirty="0">
                <a:solidFill>
                  <a:srgbClr val="7030A0"/>
                </a:solidFill>
                <a:highlight>
                  <a:srgbClr val="FFFF00"/>
                </a:highlight>
              </a:rPr>
              <a:t>興起</a:t>
            </a:r>
            <a:r>
              <a:rPr lang="zh-TW" altLang="en-US" sz="6400" dirty="0">
                <a:solidFill>
                  <a:srgbClr val="7030A0"/>
                </a:solidFill>
              </a:rPr>
              <a:t>不到兩年就改變美國與東南亞的社交電商結構</a:t>
            </a:r>
            <a:r>
              <a:rPr lang="zh-TW" altLang="en-US" sz="6400" dirty="0"/>
              <a:t>，教材若不更新會明顯落後</a:t>
            </a:r>
            <a:r>
              <a:rPr lang="zh-TW" altLang="en-US" sz="7200" dirty="0"/>
              <a:t>。</a:t>
            </a:r>
          </a:p>
          <a:p>
            <a:pPr marL="0" indent="0">
              <a:buNone/>
            </a:pPr>
            <a:br>
              <a:rPr lang="zh-TW" altLang="en-US" sz="8000" dirty="0"/>
            </a:br>
            <a:r>
              <a:rPr lang="en-US" altLang="zh-TW" sz="8000" dirty="0"/>
              <a:t>3. </a:t>
            </a:r>
            <a:r>
              <a:rPr lang="zh-TW" altLang="en-US" sz="8000" dirty="0">
                <a:highlight>
                  <a:srgbClr val="FFFF00"/>
                </a:highlight>
              </a:rPr>
              <a:t>法規與社會議題演變</a:t>
            </a:r>
          </a:p>
          <a:p>
            <a:pPr marL="0" indent="0">
              <a:buNone/>
            </a:pPr>
            <a:br>
              <a:rPr lang="zh-TW" altLang="en-US" sz="8000" dirty="0"/>
            </a:br>
            <a:r>
              <a:rPr lang="zh-TW" altLang="en-US" sz="6400" dirty="0"/>
              <a:t>數位隱私（</a:t>
            </a:r>
            <a:r>
              <a:rPr lang="zh-TW" altLang="en-US" sz="6600" dirty="0">
                <a:highlight>
                  <a:srgbClr val="FFFF00"/>
                </a:highlight>
              </a:rPr>
              <a:t>如</a:t>
            </a:r>
            <a:r>
              <a:rPr lang="en-US" altLang="zh-TW" sz="6400" dirty="0"/>
              <a:t>GDPR</a:t>
            </a:r>
            <a:r>
              <a:rPr lang="zh-TW" altLang="en-US" sz="6400" dirty="0"/>
              <a:t>）、平台責任（</a:t>
            </a:r>
            <a:r>
              <a:rPr lang="en-US" altLang="zh-TW" sz="6400" dirty="0"/>
              <a:t>AI </a:t>
            </a:r>
            <a:r>
              <a:rPr lang="zh-TW" altLang="en-US" sz="6400" dirty="0"/>
              <a:t>內容審查）</a:t>
            </a:r>
            <a:r>
              <a:rPr lang="zh-TW" altLang="en-US" sz="6400" dirty="0">
                <a:highlight>
                  <a:srgbClr val="FFFF00"/>
                </a:highlight>
              </a:rPr>
              <a:t>、資安（深偽、詐騙）、稅務與全球貿易規則等也持續變動</a:t>
            </a:r>
            <a:r>
              <a:rPr lang="zh-TW" altLang="en-US" sz="6400" dirty="0"/>
              <a:t>。</a:t>
            </a:r>
          </a:p>
          <a:p>
            <a:r>
              <a:rPr lang="zh-TW" altLang="en-US" sz="6400" dirty="0"/>
              <a:t>教材需定期納入</a:t>
            </a:r>
            <a:r>
              <a:rPr lang="zh-TW" altLang="en-US" sz="6400" dirty="0">
                <a:highlight>
                  <a:srgbClr val="FFFF00"/>
                </a:highlight>
              </a:rPr>
              <a:t>新法規與倫理討論，</a:t>
            </a:r>
            <a:r>
              <a:rPr lang="zh-TW" altLang="en-US" sz="6400" dirty="0"/>
              <a:t>才能對應學術與實務需求。</a:t>
            </a:r>
          </a:p>
          <a:p>
            <a:pPr marL="0" indent="0">
              <a:buNone/>
            </a:pPr>
            <a:r>
              <a:rPr lang="zh-TW" altLang="en-US" sz="7200" dirty="0"/>
              <a:t> </a:t>
            </a:r>
            <a:r>
              <a:rPr lang="zh-TW" altLang="en-US" sz="6400" dirty="0"/>
              <a:t>舉例：</a:t>
            </a:r>
            <a:r>
              <a:rPr lang="zh-TW" altLang="en-US" sz="6400" dirty="0">
                <a:highlight>
                  <a:srgbClr val="FFFF00"/>
                </a:highlight>
              </a:rPr>
              <a:t>數位稅、</a:t>
            </a:r>
            <a:r>
              <a:rPr lang="en-US" altLang="zh-TW" sz="6400" dirty="0">
                <a:highlight>
                  <a:srgbClr val="FFFF00"/>
                </a:highlight>
              </a:rPr>
              <a:t>AI </a:t>
            </a:r>
            <a:r>
              <a:rPr lang="zh-TW" altLang="en-US" sz="6400" dirty="0">
                <a:highlight>
                  <a:srgbClr val="FFFF00"/>
                </a:highlight>
              </a:rPr>
              <a:t>監管、歐盟數位市場法（</a:t>
            </a:r>
            <a:r>
              <a:rPr lang="en-US" altLang="zh-TW" sz="6400" dirty="0">
                <a:highlight>
                  <a:srgbClr val="FFFF00"/>
                </a:highlight>
              </a:rPr>
              <a:t>DMA</a:t>
            </a:r>
            <a:r>
              <a:rPr lang="zh-TW" altLang="en-US" sz="6400" dirty="0">
                <a:highlight>
                  <a:srgbClr val="FFFF00"/>
                </a:highlight>
              </a:rPr>
              <a:t>）等政策影響廣泛，</a:t>
            </a:r>
            <a:r>
              <a:rPr lang="zh-TW" altLang="en-US" sz="6400" dirty="0"/>
              <a:t>學生需了解新規定與實務影響。</a:t>
            </a:r>
          </a:p>
          <a:p>
            <a:pPr marL="0" indent="0">
              <a:buNone/>
            </a:pPr>
            <a:endParaRPr lang="zh-TW" altLang="en-US" sz="8000" dirty="0"/>
          </a:p>
          <a:p>
            <a:pPr marL="0" indent="0">
              <a:buNone/>
            </a:pPr>
            <a:r>
              <a:rPr lang="en-US" altLang="zh-TW" sz="8000" dirty="0"/>
              <a:t>4. </a:t>
            </a:r>
            <a:r>
              <a:rPr lang="zh-TW" altLang="en-US" sz="8000" dirty="0">
                <a:highlight>
                  <a:srgbClr val="FFFF00"/>
                </a:highlight>
              </a:rPr>
              <a:t>課程設計與教學需要更新</a:t>
            </a:r>
          </a:p>
          <a:p>
            <a:pPr marL="0" indent="0">
              <a:buNone/>
            </a:pPr>
            <a:r>
              <a:rPr lang="zh-TW" altLang="en-US" sz="6400" dirty="0"/>
              <a:t>大學／研究所的</a:t>
            </a:r>
            <a:r>
              <a:rPr lang="zh-TW" altLang="en-US" sz="6400" dirty="0">
                <a:highlight>
                  <a:srgbClr val="FFFF00"/>
                </a:highlight>
              </a:rPr>
              <a:t>電商、行銷、資訊系課程</a:t>
            </a:r>
            <a:r>
              <a:rPr lang="zh-TW" altLang="en-US" sz="6400" dirty="0"/>
              <a:t>教材與案例緊扣時代趨勢，</a:t>
            </a:r>
            <a:r>
              <a:rPr lang="en-US" altLang="zh-TW" sz="6400" dirty="0"/>
              <a:t> </a:t>
            </a:r>
            <a:r>
              <a:rPr lang="zh-TW" altLang="en-US" sz="7200" dirty="0"/>
              <a:t>出版社也會根據課綱需求調整結構與章節設計。</a:t>
            </a:r>
          </a:p>
          <a:p>
            <a:pPr marL="0" indent="0">
              <a:buNone/>
            </a:pPr>
            <a:r>
              <a:rPr lang="zh-TW" altLang="en-US" sz="7200" dirty="0"/>
              <a:t>舉例：新版書可能</a:t>
            </a:r>
            <a:r>
              <a:rPr lang="zh-TW" altLang="en-US" sz="7200" dirty="0">
                <a:highlight>
                  <a:srgbClr val="FFFF00"/>
                </a:highlight>
              </a:rPr>
              <a:t>刪除過時平台（如 </a:t>
            </a:r>
            <a:r>
              <a:rPr lang="en-US" altLang="zh-TW" sz="7200" dirty="0">
                <a:highlight>
                  <a:srgbClr val="FFFF00"/>
                </a:highlight>
              </a:rPr>
              <a:t>Yahoo Auctions</a:t>
            </a:r>
            <a:r>
              <a:rPr lang="zh-TW" altLang="en-US" sz="7200" dirty="0">
                <a:highlight>
                  <a:srgbClr val="FFFF00"/>
                </a:highlight>
              </a:rPr>
              <a:t>），加入新興平台（如 </a:t>
            </a:r>
            <a:r>
              <a:rPr lang="en-US" altLang="zh-TW" sz="7200" dirty="0" err="1">
                <a:highlight>
                  <a:srgbClr val="FFFF00"/>
                </a:highlight>
              </a:rPr>
              <a:t>Temu</a:t>
            </a:r>
            <a:r>
              <a:rPr lang="zh-TW" altLang="en-US" sz="7200" dirty="0">
                <a:highlight>
                  <a:srgbClr val="FFFF00"/>
                </a:highlight>
              </a:rPr>
              <a:t>、</a:t>
            </a:r>
            <a:r>
              <a:rPr lang="en-US" altLang="zh-TW" sz="7200" dirty="0">
                <a:highlight>
                  <a:srgbClr val="FFFF00"/>
                </a:highlight>
              </a:rPr>
              <a:t>Shein</a:t>
            </a:r>
            <a:r>
              <a:rPr lang="zh-TW" altLang="en-US" sz="7200" dirty="0">
                <a:highlight>
                  <a:srgbClr val="FFFF00"/>
                </a:highlight>
              </a:rPr>
              <a:t>、</a:t>
            </a:r>
            <a:r>
              <a:rPr lang="en-US" altLang="zh-TW" sz="7200" dirty="0">
                <a:highlight>
                  <a:srgbClr val="FFFF00"/>
                </a:highlight>
              </a:rPr>
              <a:t>ByteDance</a:t>
            </a:r>
            <a:r>
              <a:rPr lang="zh-TW" altLang="en-US" sz="7200" dirty="0">
                <a:highlight>
                  <a:srgbClr val="FFFF00"/>
                </a:highlight>
              </a:rPr>
              <a:t>）。</a:t>
            </a:r>
            <a:endParaRPr lang="en-US" altLang="zh-TW" sz="2000" dirty="0">
              <a:solidFill>
                <a:srgbClr val="003399"/>
              </a:solidFill>
              <a:highlight>
                <a:srgbClr val="FFFF00"/>
              </a:highlight>
              <a:ea typeface="新細明體" panose="02020500000000000000" pitchFamily="18" charset="-120"/>
            </a:endParaRPr>
          </a:p>
        </p:txBody>
      </p:sp>
      <p:sp>
        <p:nvSpPr>
          <p:cNvPr id="10243" name="Text Box 4">
            <a:extLst>
              <a:ext uri="{FF2B5EF4-FFF2-40B4-BE49-F238E27FC236}">
                <a16:creationId xmlns:a16="http://schemas.microsoft.com/office/drawing/2014/main" id="{24DD33BF-51B9-59F4-AF68-05EA904EE366}"/>
              </a:ext>
            </a:extLst>
          </p:cNvPr>
          <p:cNvSpPr txBox="1">
            <a:spLocks noChangeArrowheads="1"/>
          </p:cNvSpPr>
          <p:nvPr/>
        </p:nvSpPr>
        <p:spPr bwMode="auto">
          <a:xfrm>
            <a:off x="0" y="1"/>
            <a:ext cx="12191999" cy="523220"/>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dirty="0">
                <a:solidFill>
                  <a:schemeClr val="bg1"/>
                </a:solidFill>
                <a:latin typeface="Tahoma" panose="020B0604030504040204" pitchFamily="34" charset="0"/>
                <a:ea typeface="新細明體" panose="02020500000000000000" pitchFamily="18" charset="-120"/>
              </a:rPr>
              <a:t>           常被採用的教科書  頻繁改版為那樁</a:t>
            </a:r>
            <a:r>
              <a:rPr lang="en-US" altLang="zh-TW" dirty="0">
                <a:solidFill>
                  <a:schemeClr val="bg1"/>
                </a:solidFill>
                <a:latin typeface="Tahoma" panose="020B0604030504040204" pitchFamily="34" charset="0"/>
                <a:ea typeface="新細明體" panose="02020500000000000000" pitchFamily="18" charset="-120"/>
              </a:rPr>
              <a:t>?</a:t>
            </a:r>
            <a:endParaRPr lang="en-US" altLang="zh-TW" sz="4000" dirty="0">
              <a:solidFill>
                <a:schemeClr val="bg1"/>
              </a:solidFill>
              <a:latin typeface="Tahoma" panose="020B0604030504040204" pitchFamily="34" charset="0"/>
              <a:ea typeface="新細明體" panose="02020500000000000000" pitchFamily="18" charset="-120"/>
            </a:endParaRPr>
          </a:p>
        </p:txBody>
      </p:sp>
    </p:spTree>
    <p:extLst>
      <p:ext uri="{BB962C8B-B14F-4D97-AF65-F5344CB8AC3E}">
        <p14:creationId xmlns:p14="http://schemas.microsoft.com/office/powerpoint/2010/main" val="1853424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B24F1-10E4-383C-BE4B-AEDDE5570966}"/>
            </a:ext>
          </a:extLst>
        </p:cNvPr>
        <p:cNvGrpSpPr/>
        <p:nvPr/>
      </p:nvGrpSpPr>
      <p:grpSpPr>
        <a:xfrm>
          <a:off x="0" y="0"/>
          <a:ext cx="0" cy="0"/>
          <a:chOff x="0" y="0"/>
          <a:chExt cx="0" cy="0"/>
        </a:xfrm>
      </p:grpSpPr>
      <p:sp>
        <p:nvSpPr>
          <p:cNvPr id="39938" name="標題 1">
            <a:extLst>
              <a:ext uri="{FF2B5EF4-FFF2-40B4-BE49-F238E27FC236}">
                <a16:creationId xmlns:a16="http://schemas.microsoft.com/office/drawing/2014/main" id="{C17975B8-9F3B-003B-9765-A9AC349B02CF}"/>
              </a:ext>
            </a:extLst>
          </p:cNvPr>
          <p:cNvSpPr>
            <a:spLocks noGrp="1" noChangeArrowheads="1"/>
          </p:cNvSpPr>
          <p:nvPr>
            <p:ph type="title"/>
          </p:nvPr>
        </p:nvSpPr>
        <p:spPr>
          <a:xfrm>
            <a:off x="0" y="26634"/>
            <a:ext cx="12032055" cy="453200"/>
          </a:xfrm>
          <a:solidFill>
            <a:schemeClr val="tx2"/>
          </a:solidFill>
        </p:spPr>
        <p:txBody>
          <a:bodyPr>
            <a:normAutofit/>
          </a:bodyPr>
          <a:lstStyle/>
          <a:p>
            <a:r>
              <a:rPr lang="en-US" altLang="zh-TW" sz="20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創作者經濟</a:t>
            </a:r>
            <a:r>
              <a:rPr lang="zh-TW" altLang="en-US" sz="2000" dirty="0">
                <a:solidFill>
                  <a:schemeClr val="bg1"/>
                </a:solidFill>
              </a:rPr>
              <a:t>與網紅行銷</a:t>
            </a:r>
            <a:r>
              <a:rPr lang="zh-TW" altLang="en-US" sz="2000" dirty="0">
                <a:solidFill>
                  <a:schemeClr val="bg1"/>
                </a:solidFill>
                <a:ea typeface="新細明體" panose="02020500000000000000" pitchFamily="18" charset="-120"/>
              </a:rPr>
              <a:t>（</a:t>
            </a:r>
            <a:r>
              <a:rPr lang="en-US" altLang="zh-TW" sz="2000" dirty="0">
                <a:solidFill>
                  <a:schemeClr val="bg1"/>
                </a:solidFill>
                <a:ea typeface="新細明體" panose="02020500000000000000" pitchFamily="18" charset="-120"/>
              </a:rPr>
              <a:t>creators, influencer marketing</a:t>
            </a:r>
            <a:r>
              <a:rPr lang="zh-TW" altLang="en-US" sz="2000" dirty="0">
                <a:solidFill>
                  <a:schemeClr val="bg1"/>
                </a:solidFill>
                <a:ea typeface="新細明體" panose="02020500000000000000" pitchFamily="18" charset="-120"/>
              </a:rPr>
              <a:t>）</a:t>
            </a:r>
            <a:r>
              <a:rPr lang="en-US" altLang="zh-TW" sz="2000" dirty="0">
                <a:solidFill>
                  <a:schemeClr val="bg1"/>
                </a:solidFill>
                <a:ea typeface="新細明體" panose="02020500000000000000" pitchFamily="18" charset="-120"/>
              </a:rPr>
              <a:t>- TikTok </a:t>
            </a:r>
            <a:r>
              <a:rPr lang="zh-TW" altLang="en-US" sz="2000" dirty="0">
                <a:solidFill>
                  <a:schemeClr val="bg1"/>
                </a:solidFill>
                <a:ea typeface="新細明體" panose="02020500000000000000" pitchFamily="18" charset="-120"/>
              </a:rPr>
              <a:t>的崛起</a:t>
            </a:r>
          </a:p>
        </p:txBody>
      </p:sp>
      <p:sp>
        <p:nvSpPr>
          <p:cNvPr id="3" name="文字方塊 2">
            <a:extLst>
              <a:ext uri="{FF2B5EF4-FFF2-40B4-BE49-F238E27FC236}">
                <a16:creationId xmlns:a16="http://schemas.microsoft.com/office/drawing/2014/main" id="{18658D2A-F0D3-B000-80C2-A0E89F2E0D78}"/>
              </a:ext>
            </a:extLst>
          </p:cNvPr>
          <p:cNvSpPr txBox="1"/>
          <p:nvPr/>
        </p:nvSpPr>
        <p:spPr>
          <a:xfrm>
            <a:off x="419477" y="479834"/>
            <a:ext cx="11353046" cy="4247317"/>
          </a:xfrm>
          <a:prstGeom prst="rect">
            <a:avLst/>
          </a:prstGeom>
          <a:noFill/>
        </p:spPr>
        <p:txBody>
          <a:bodyPr wrap="square" rtlCol="0">
            <a:spAutoFit/>
          </a:bodyPr>
          <a:lstStyle/>
          <a:p>
            <a:r>
              <a:rPr lang="en-US" altLang="zh-TW" dirty="0">
                <a:solidFill>
                  <a:srgbClr val="FF0000"/>
                </a:solidFill>
              </a:rPr>
              <a:t>TikTok </a:t>
            </a:r>
            <a:r>
              <a:rPr lang="zh-TW" altLang="en-US" dirty="0">
                <a:solidFill>
                  <a:srgbClr val="FF0000"/>
                </a:solidFill>
              </a:rPr>
              <a:t>被認為</a:t>
            </a:r>
            <a:r>
              <a:rPr lang="zh-TW" altLang="en-US" dirty="0">
                <a:solidFill>
                  <a:srgbClr val="FF0000"/>
                </a:solidFill>
                <a:highlight>
                  <a:srgbClr val="FFFF00"/>
                </a:highlight>
              </a:rPr>
              <a:t>是創作者經濟（</a:t>
            </a:r>
            <a:r>
              <a:rPr lang="en-US" altLang="zh-TW" dirty="0">
                <a:solidFill>
                  <a:srgbClr val="FF0000"/>
                </a:solidFill>
                <a:highlight>
                  <a:srgbClr val="FFFF00"/>
                </a:highlight>
              </a:rPr>
              <a:t>creator economy</a:t>
            </a:r>
            <a:r>
              <a:rPr lang="zh-TW" altLang="en-US" dirty="0">
                <a:solidFill>
                  <a:srgbClr val="FF0000"/>
                </a:solidFill>
                <a:highlight>
                  <a:srgbClr val="FFFF00"/>
                </a:highlight>
              </a:rPr>
              <a:t>）</a:t>
            </a:r>
            <a:r>
              <a:rPr lang="en-US" altLang="zh-TW" dirty="0">
                <a:solidFill>
                  <a:srgbClr val="FF0000"/>
                </a:solidFill>
                <a:highlight>
                  <a:srgbClr val="FFFF00"/>
                </a:highlight>
              </a:rPr>
              <a:t>: </a:t>
            </a:r>
            <a:r>
              <a:rPr lang="zh-TW" altLang="en-US" dirty="0">
                <a:highlight>
                  <a:srgbClr val="FFFF00"/>
                </a:highlight>
              </a:rPr>
              <a:t>「創作者經濟」是指個人創作者（如影片創作者、直播主、插畫家、音樂人、部落客等）利用數位平台創作內容、建立社群，</a:t>
            </a:r>
            <a:r>
              <a:rPr lang="zh-TW" altLang="en-US" b="1" dirty="0">
                <a:highlight>
                  <a:srgbClr val="FFFF00"/>
                </a:highlight>
              </a:rPr>
              <a:t>直接或間接變現</a:t>
            </a:r>
            <a:r>
              <a:rPr lang="zh-TW" altLang="en-US" dirty="0">
                <a:highlight>
                  <a:srgbClr val="FFFF00"/>
                </a:highlight>
              </a:rPr>
              <a:t>的經濟體系。</a:t>
            </a:r>
            <a:r>
              <a:rPr lang="zh-TW" altLang="en-US" dirty="0">
                <a:solidFill>
                  <a:srgbClr val="FF0000"/>
                </a:solidFill>
                <a:highlight>
                  <a:srgbClr val="FFFF00"/>
                </a:highlight>
              </a:rPr>
              <a:t> </a:t>
            </a:r>
            <a:r>
              <a:rPr lang="en-US" altLang="zh-TW" dirty="0">
                <a:solidFill>
                  <a:srgbClr val="FF0000"/>
                </a:solidFill>
              </a:rPr>
              <a:t> </a:t>
            </a:r>
          </a:p>
          <a:p>
            <a:endParaRPr lang="en-US" altLang="zh-TW" dirty="0">
              <a:solidFill>
                <a:srgbClr val="FF0000"/>
              </a:solidFill>
            </a:endParaRPr>
          </a:p>
          <a:p>
            <a:r>
              <a:rPr lang="zh-TW" altLang="en-US" b="1" dirty="0"/>
              <a:t>為什麼 </a:t>
            </a:r>
            <a:r>
              <a:rPr lang="en-US" altLang="zh-TW" b="1" dirty="0"/>
              <a:t>TikTok </a:t>
            </a:r>
            <a:r>
              <a:rPr lang="zh-TW" altLang="en-US" b="1" dirty="0"/>
              <a:t>被視為創作者經濟代表？</a:t>
            </a:r>
            <a:endParaRPr lang="en-US" altLang="zh-TW" b="1" dirty="0"/>
          </a:p>
          <a:p>
            <a:pPr marL="342900" indent="-342900">
              <a:buAutoNum type="arabicPeriod"/>
            </a:pPr>
            <a:r>
              <a:rPr lang="zh-TW" altLang="en-US" b="1" dirty="0">
                <a:highlight>
                  <a:srgbClr val="FFFF00"/>
                </a:highlight>
              </a:rPr>
              <a:t>超低門檻</a:t>
            </a:r>
            <a:r>
              <a:rPr lang="zh-TW" altLang="en-US" b="1" dirty="0"/>
              <a:t>的內容創作工具</a:t>
            </a:r>
            <a:endParaRPr lang="en-US" altLang="zh-TW" b="1" dirty="0"/>
          </a:p>
          <a:p>
            <a:pPr marL="342900" indent="-342900">
              <a:buAutoNum type="arabicPeriod"/>
            </a:pPr>
            <a:endParaRPr lang="zh-TW" altLang="en-US" b="1" dirty="0"/>
          </a:p>
          <a:p>
            <a:r>
              <a:rPr lang="en-US" altLang="zh-TW" dirty="0"/>
              <a:t>      TikTok </a:t>
            </a:r>
            <a:r>
              <a:rPr lang="zh-TW" altLang="en-US" dirty="0"/>
              <a:t>提供</a:t>
            </a:r>
            <a:r>
              <a:rPr lang="zh-TW" altLang="en-US" dirty="0">
                <a:highlight>
                  <a:srgbClr val="FFFF00"/>
                </a:highlight>
              </a:rPr>
              <a:t>直覺式的影片剪輯、濾鏡、音效、</a:t>
            </a:r>
            <a:r>
              <a:rPr lang="en-US" altLang="zh-TW" dirty="0">
                <a:highlight>
                  <a:srgbClr val="FFFF00"/>
                </a:highlight>
              </a:rPr>
              <a:t>AR </a:t>
            </a:r>
            <a:r>
              <a:rPr lang="zh-TW" altLang="en-US" dirty="0">
                <a:highlight>
                  <a:srgbClr val="FFFF00"/>
                </a:highlight>
              </a:rPr>
              <a:t>效果等工具，讓</a:t>
            </a:r>
            <a:r>
              <a:rPr lang="zh-TW" altLang="en-US" b="1" dirty="0">
                <a:highlight>
                  <a:srgbClr val="FFFF00"/>
                </a:highlight>
              </a:rPr>
              <a:t>任何人都能快速創作有趣的短影片</a:t>
            </a:r>
            <a:r>
              <a:rPr lang="zh-TW" altLang="en-US" dirty="0">
                <a:highlight>
                  <a:srgbClr val="FFFF00"/>
                </a:highlight>
              </a:rPr>
              <a:t>。</a:t>
            </a:r>
            <a:r>
              <a:rPr lang="zh-TW" altLang="en-US" dirty="0"/>
              <a:t>不像 </a:t>
            </a:r>
            <a:r>
              <a:rPr lang="en-US" altLang="zh-TW" dirty="0"/>
              <a:t>YouTube </a:t>
            </a:r>
            <a:r>
              <a:rPr lang="zh-TW" altLang="en-US" dirty="0"/>
              <a:t>早期需要專業相機、剪輯工具，</a:t>
            </a:r>
            <a:r>
              <a:rPr lang="en-US" altLang="zh-TW" dirty="0"/>
              <a:t>TikTok </a:t>
            </a:r>
            <a:r>
              <a:rPr lang="zh-TW" altLang="en-US" dirty="0"/>
              <a:t>只需要手機就能發揮創意。</a:t>
            </a:r>
            <a:endParaRPr lang="en-US" altLang="zh-TW" dirty="0"/>
          </a:p>
          <a:p>
            <a:endParaRPr lang="zh-TW" altLang="en-US" dirty="0"/>
          </a:p>
          <a:p>
            <a:r>
              <a:rPr lang="en-US" altLang="zh-TW" b="1" dirty="0"/>
              <a:t>2. </a:t>
            </a:r>
            <a:r>
              <a:rPr lang="zh-TW" altLang="en-US" b="1" dirty="0"/>
              <a:t>強大的</a:t>
            </a:r>
            <a:r>
              <a:rPr lang="zh-TW" altLang="en-US" b="1" dirty="0">
                <a:highlight>
                  <a:srgbClr val="FFFF00"/>
                </a:highlight>
              </a:rPr>
              <a:t>演算法驅動曝光</a:t>
            </a:r>
            <a:r>
              <a:rPr lang="zh-TW" altLang="en-US" b="1" dirty="0"/>
              <a:t>（</a:t>
            </a:r>
            <a:r>
              <a:rPr lang="en-US" altLang="zh-TW" b="1" dirty="0"/>
              <a:t>For You Page</a:t>
            </a:r>
            <a:r>
              <a:rPr lang="zh-TW" altLang="en-US" b="1" dirty="0"/>
              <a:t>）</a:t>
            </a:r>
          </a:p>
          <a:p>
            <a:r>
              <a:rPr lang="en-US" altLang="zh-TW" dirty="0"/>
              <a:t>        TikTok </a:t>
            </a:r>
            <a:r>
              <a:rPr lang="zh-TW" altLang="en-US" dirty="0"/>
              <a:t>的推薦機制不仰賴粉絲數，而是根據</a:t>
            </a:r>
            <a:r>
              <a:rPr lang="zh-TW" altLang="en-US" dirty="0">
                <a:highlight>
                  <a:srgbClr val="FFFF00"/>
                </a:highlight>
              </a:rPr>
              <a:t>內容本身表現（互動率、觀看率）決定推播</a:t>
            </a:r>
            <a:r>
              <a:rPr lang="zh-TW" altLang="en-US" dirty="0"/>
              <a:t>。這讓</a:t>
            </a:r>
            <a:r>
              <a:rPr lang="zh-TW" altLang="en-US" b="1" dirty="0"/>
              <a:t>新人創作者也有「爆紅」的機會</a:t>
            </a:r>
            <a:r>
              <a:rPr lang="zh-TW" altLang="en-US" dirty="0"/>
              <a:t>，大大降低進入門檻。</a:t>
            </a:r>
            <a:endParaRPr lang="en-US" altLang="zh-TW" dirty="0"/>
          </a:p>
          <a:p>
            <a:endParaRPr lang="zh-TW" altLang="en-US" dirty="0"/>
          </a:p>
          <a:p>
            <a:r>
              <a:rPr lang="en-US" altLang="zh-TW" b="1" dirty="0"/>
              <a:t>3. </a:t>
            </a:r>
            <a:r>
              <a:rPr lang="zh-TW" altLang="en-US" b="1" dirty="0">
                <a:highlight>
                  <a:srgbClr val="FFFF00"/>
                </a:highlight>
              </a:rPr>
              <a:t>內建變現</a:t>
            </a:r>
            <a:r>
              <a:rPr lang="zh-TW" altLang="en-US" b="1" dirty="0"/>
              <a:t>與商業機會</a:t>
            </a:r>
          </a:p>
          <a:p>
            <a:r>
              <a:rPr lang="en-US" altLang="zh-TW" dirty="0"/>
              <a:t>TikTok </a:t>
            </a:r>
            <a:r>
              <a:rPr lang="zh-TW" altLang="en-US" dirty="0"/>
              <a:t>提供</a:t>
            </a:r>
            <a:r>
              <a:rPr lang="zh-TW" altLang="en-US" dirty="0">
                <a:highlight>
                  <a:srgbClr val="FFFF00"/>
                </a:highlight>
              </a:rPr>
              <a:t>創作者直接或間接的</a:t>
            </a:r>
            <a:r>
              <a:rPr lang="zh-TW" altLang="en-US" b="1" dirty="0">
                <a:highlight>
                  <a:srgbClr val="FFFF00"/>
                </a:highlight>
              </a:rPr>
              <a:t>獲利方式</a:t>
            </a:r>
            <a:r>
              <a:rPr lang="zh-TW" altLang="en-US" dirty="0"/>
              <a:t>，如：</a:t>
            </a:r>
            <a:endParaRPr lang="zh-TW" altLang="en-US" dirty="0">
              <a:solidFill>
                <a:srgbClr val="FF0000"/>
              </a:solidFill>
            </a:endParaRPr>
          </a:p>
        </p:txBody>
      </p:sp>
      <p:graphicFrame>
        <p:nvGraphicFramePr>
          <p:cNvPr id="4" name="表格 3">
            <a:extLst>
              <a:ext uri="{FF2B5EF4-FFF2-40B4-BE49-F238E27FC236}">
                <a16:creationId xmlns:a16="http://schemas.microsoft.com/office/drawing/2014/main" id="{A5C3BBAD-F151-02A2-B308-C18C94806BE3}"/>
              </a:ext>
            </a:extLst>
          </p:cNvPr>
          <p:cNvGraphicFramePr>
            <a:graphicFrameLocks noGrp="1"/>
          </p:cNvGraphicFramePr>
          <p:nvPr>
            <p:extLst>
              <p:ext uri="{D42A27DB-BD31-4B8C-83A1-F6EECF244321}">
                <p14:modId xmlns:p14="http://schemas.microsoft.com/office/powerpoint/2010/main" val="2929456525"/>
              </p:ext>
            </p:extLst>
          </p:nvPr>
        </p:nvGraphicFramePr>
        <p:xfrm>
          <a:off x="511520" y="4728508"/>
          <a:ext cx="11009014" cy="2011680"/>
        </p:xfrm>
        <a:graphic>
          <a:graphicData uri="http://schemas.openxmlformats.org/drawingml/2006/table">
            <a:tbl>
              <a:tblPr firstRow="1" bandRow="1">
                <a:tableStyleId>{5C22544A-7EE6-4342-B048-85BDC9FD1C3A}</a:tableStyleId>
              </a:tblPr>
              <a:tblGrid>
                <a:gridCol w="3809712">
                  <a:extLst>
                    <a:ext uri="{9D8B030D-6E8A-4147-A177-3AD203B41FA5}">
                      <a16:colId xmlns:a16="http://schemas.microsoft.com/office/drawing/2014/main" val="4154601073"/>
                    </a:ext>
                  </a:extLst>
                </a:gridCol>
                <a:gridCol w="7199302">
                  <a:extLst>
                    <a:ext uri="{9D8B030D-6E8A-4147-A177-3AD203B41FA5}">
                      <a16:colId xmlns:a16="http://schemas.microsoft.com/office/drawing/2014/main" val="1322507310"/>
                    </a:ext>
                  </a:extLst>
                </a:gridCol>
              </a:tblGrid>
              <a:tr h="332349">
                <a:tc>
                  <a:txBody>
                    <a:bodyPr/>
                    <a:lstStyle/>
                    <a:p>
                      <a:r>
                        <a:rPr lang="zh-TW" altLang="en-US" sz="1600" dirty="0"/>
                        <a:t>變現方式</a:t>
                      </a:r>
                    </a:p>
                  </a:txBody>
                  <a:tcPr/>
                </a:tc>
                <a:tc>
                  <a:txBody>
                    <a:bodyPr/>
                    <a:lstStyle/>
                    <a:p>
                      <a:r>
                        <a:rPr lang="zh-TW" altLang="en-US" sz="1600" dirty="0"/>
                        <a:t>說明</a:t>
                      </a:r>
                    </a:p>
                  </a:txBody>
                  <a:tcPr/>
                </a:tc>
                <a:extLst>
                  <a:ext uri="{0D108BD9-81ED-4DB2-BD59-A6C34878D82A}">
                    <a16:rowId xmlns:a16="http://schemas.microsoft.com/office/drawing/2014/main" val="1162069905"/>
                  </a:ext>
                </a:extLst>
              </a:tr>
              <a:tr h="332349">
                <a:tc>
                  <a:txBody>
                    <a:bodyPr/>
                    <a:lstStyle/>
                    <a:p>
                      <a:r>
                        <a:rPr lang="zh-TW" altLang="en-US" sz="1600" b="1" dirty="0"/>
                        <a:t>創作者基金</a:t>
                      </a:r>
                      <a:r>
                        <a:rPr lang="zh-TW" altLang="en-US" sz="1600" dirty="0"/>
                        <a:t> </a:t>
                      </a:r>
                      <a:r>
                        <a:rPr lang="en-US" altLang="zh-TW" sz="1600" dirty="0"/>
                        <a:t>(Creator Fund)</a:t>
                      </a:r>
                      <a:endParaRPr lang="zh-TW" altLang="en-US" sz="1600" dirty="0"/>
                    </a:p>
                  </a:txBody>
                  <a:tcPr/>
                </a:tc>
                <a:tc>
                  <a:txBody>
                    <a:bodyPr/>
                    <a:lstStyle/>
                    <a:p>
                      <a:r>
                        <a:rPr lang="en-US" altLang="zh-TW" sz="1600" dirty="0"/>
                        <a:t>TikTok </a:t>
                      </a:r>
                      <a:r>
                        <a:rPr lang="zh-TW" altLang="en-US" sz="1600" dirty="0"/>
                        <a:t>依影片表現向創作者發放報酬</a:t>
                      </a:r>
                      <a:r>
                        <a:rPr lang="en-US" altLang="zh-TW" sz="1600" dirty="0"/>
                        <a:t> </a:t>
                      </a:r>
                      <a:endParaRPr lang="zh-TW" altLang="en-US" sz="1600" dirty="0"/>
                    </a:p>
                  </a:txBody>
                  <a:tcPr/>
                </a:tc>
                <a:extLst>
                  <a:ext uri="{0D108BD9-81ED-4DB2-BD59-A6C34878D82A}">
                    <a16:rowId xmlns:a16="http://schemas.microsoft.com/office/drawing/2014/main" val="923209565"/>
                  </a:ext>
                </a:extLst>
              </a:tr>
              <a:tr h="332349">
                <a:tc>
                  <a:txBody>
                    <a:bodyPr/>
                    <a:lstStyle/>
                    <a:p>
                      <a:r>
                        <a:rPr lang="zh-TW" altLang="en-US" sz="1600" dirty="0"/>
                        <a:t>品牌合作</a:t>
                      </a:r>
                    </a:p>
                  </a:txBody>
                  <a:tcPr/>
                </a:tc>
                <a:tc>
                  <a:txBody>
                    <a:bodyPr/>
                    <a:lstStyle/>
                    <a:p>
                      <a:r>
                        <a:rPr lang="zh-TW" altLang="en-US" sz="1600" dirty="0"/>
                        <a:t>廠商透過 </a:t>
                      </a:r>
                      <a:r>
                        <a:rPr lang="en-US" altLang="zh-TW" sz="1600" dirty="0"/>
                        <a:t>TikTok </a:t>
                      </a:r>
                      <a:r>
                        <a:rPr lang="zh-TW" altLang="en-US" sz="1600" dirty="0"/>
                        <a:t>找創作者代言、製作內容（影響者行銷）</a:t>
                      </a:r>
                    </a:p>
                  </a:txBody>
                  <a:tcPr/>
                </a:tc>
                <a:extLst>
                  <a:ext uri="{0D108BD9-81ED-4DB2-BD59-A6C34878D82A}">
                    <a16:rowId xmlns:a16="http://schemas.microsoft.com/office/drawing/2014/main" val="664655270"/>
                  </a:ext>
                </a:extLst>
              </a:tr>
              <a:tr h="328208">
                <a:tc>
                  <a:txBody>
                    <a:bodyPr/>
                    <a:lstStyle/>
                    <a:p>
                      <a:r>
                        <a:rPr lang="en-US" altLang="zh-TW" sz="1600" dirty="0"/>
                        <a:t>TikTok Shopping</a:t>
                      </a:r>
                      <a:endParaRPr lang="zh-TW" altLang="en-US" sz="1600" dirty="0"/>
                    </a:p>
                  </a:txBody>
                  <a:tcPr/>
                </a:tc>
                <a:tc>
                  <a:txBody>
                    <a:bodyPr/>
                    <a:lstStyle/>
                    <a:p>
                      <a:r>
                        <a:rPr lang="zh-TW" altLang="en-US" sz="1600" dirty="0"/>
                        <a:t>創作者可在影片中插入商品連結，導向購買平台</a:t>
                      </a:r>
                    </a:p>
                  </a:txBody>
                  <a:tcPr/>
                </a:tc>
                <a:extLst>
                  <a:ext uri="{0D108BD9-81ED-4DB2-BD59-A6C34878D82A}">
                    <a16:rowId xmlns:a16="http://schemas.microsoft.com/office/drawing/2014/main" val="3707378064"/>
                  </a:ext>
                </a:extLst>
              </a:tr>
              <a:tr h="332349">
                <a:tc>
                  <a:txBody>
                    <a:bodyPr/>
                    <a:lstStyle/>
                    <a:p>
                      <a:r>
                        <a:rPr lang="zh-TW" altLang="en-US" sz="1600" dirty="0"/>
                        <a:t>直播打賞（</a:t>
                      </a:r>
                      <a:r>
                        <a:rPr lang="en-US" altLang="zh-TW" sz="1600" dirty="0"/>
                        <a:t>Live Gifts</a:t>
                      </a:r>
                      <a:r>
                        <a:rPr lang="zh-TW" altLang="en-US" sz="1600" dirty="0"/>
                        <a:t>）</a:t>
                      </a:r>
                    </a:p>
                  </a:txBody>
                  <a:tcPr/>
                </a:tc>
                <a:tc>
                  <a:txBody>
                    <a:bodyPr/>
                    <a:lstStyle/>
                    <a:p>
                      <a:r>
                        <a:rPr lang="zh-TW" altLang="en-US" sz="1600" dirty="0"/>
                        <a:t>粉絲在直播時打賞創作者，創作者可兌換現金</a:t>
                      </a:r>
                    </a:p>
                  </a:txBody>
                  <a:tcPr/>
                </a:tc>
                <a:extLst>
                  <a:ext uri="{0D108BD9-81ED-4DB2-BD59-A6C34878D82A}">
                    <a16:rowId xmlns:a16="http://schemas.microsoft.com/office/drawing/2014/main" val="1146072982"/>
                  </a:ext>
                </a:extLst>
              </a:tr>
              <a:tr h="332349">
                <a:tc>
                  <a:txBody>
                    <a:bodyPr/>
                    <a:lstStyle/>
                    <a:p>
                      <a:r>
                        <a:rPr lang="zh-TW" altLang="en-US" sz="1600" dirty="0"/>
                        <a:t>付費訂閱或會員功能（</a:t>
                      </a:r>
                      <a:r>
                        <a:rPr lang="en-US" altLang="zh-TW" sz="1600" dirty="0"/>
                        <a:t>Creator Next</a:t>
                      </a:r>
                      <a:r>
                        <a:rPr lang="zh-TW" altLang="en-US" sz="1600" dirty="0"/>
                        <a:t>）</a:t>
                      </a:r>
                    </a:p>
                  </a:txBody>
                  <a:tcPr/>
                </a:tc>
                <a:tc>
                  <a:txBody>
                    <a:bodyPr/>
                    <a:lstStyle/>
                    <a:p>
                      <a:r>
                        <a:rPr lang="zh-TW" altLang="en-US" sz="1600" dirty="0"/>
                        <a:t>提供專屬內容給付費粉絲（逐步擴展中）</a:t>
                      </a:r>
                    </a:p>
                  </a:txBody>
                  <a:tcPr/>
                </a:tc>
                <a:extLst>
                  <a:ext uri="{0D108BD9-81ED-4DB2-BD59-A6C34878D82A}">
                    <a16:rowId xmlns:a16="http://schemas.microsoft.com/office/drawing/2014/main" val="2540476767"/>
                  </a:ext>
                </a:extLst>
              </a:tr>
            </a:tbl>
          </a:graphicData>
        </a:graphic>
      </p:graphicFrame>
    </p:spTree>
    <p:extLst>
      <p:ext uri="{BB962C8B-B14F-4D97-AF65-F5344CB8AC3E}">
        <p14:creationId xmlns:p14="http://schemas.microsoft.com/office/powerpoint/2010/main" val="4160855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7E39893-2EF8-7BEB-E33A-4D99B09F0712}"/>
              </a:ext>
            </a:extLst>
          </p:cNvPr>
          <p:cNvSpPr txBox="1"/>
          <p:nvPr/>
        </p:nvSpPr>
        <p:spPr>
          <a:xfrm>
            <a:off x="404813" y="1757580"/>
            <a:ext cx="11458574" cy="4278094"/>
          </a:xfrm>
          <a:prstGeom prst="rect">
            <a:avLst/>
          </a:prstGeom>
          <a:noFill/>
        </p:spPr>
        <p:txBody>
          <a:bodyPr wrap="square">
            <a:spAutoFit/>
          </a:bodyPr>
          <a:lstStyle/>
          <a:p>
            <a:pPr>
              <a:defRPr/>
            </a:pPr>
            <a:r>
              <a:rPr lang="en-US" altLang="zh-TW" dirty="0">
                <a:solidFill>
                  <a:srgbClr val="232A31"/>
                </a:solidFill>
                <a:latin typeface="Helvetica" panose="020B0604020202020204" pitchFamily="34" charset="0"/>
                <a:ea typeface="新細明體" panose="02020500000000000000" pitchFamily="18" charset="-120"/>
                <a:cs typeface="新細明體" panose="02020500000000000000" pitchFamily="18" charset="-120"/>
              </a:rPr>
              <a:t>      </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過去一年，</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短影音</a:t>
            </a:r>
            <a:r>
              <a:rPr lang="en-US"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a:t>
            </a:r>
            <a:r>
              <a:rPr lang="en-US" altLang="zh-TW" sz="1600" b="1" dirty="0"/>
              <a:t>Short video) (</a:t>
            </a:r>
            <a:r>
              <a:rPr lang="zh-TW" altLang="en-US" sz="1600" b="1" dirty="0"/>
              <a:t>註</a:t>
            </a:r>
            <a:r>
              <a:rPr lang="en-US" altLang="zh-TW" sz="1600" b="1" dirty="0"/>
              <a:t>1) </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在</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社群媒體</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掀起趨勢浪潮，以</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貼文起家</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的</a:t>
            </a:r>
            <a:r>
              <a:rPr lang="zh-TW" altLang="en-US"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 </a:t>
            </a:r>
            <a:r>
              <a:rPr lang="en-US"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Instagram</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近期也努力推動</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短影音</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功能，但卻遭受了不少批評，更被網友嘲諷是</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抄另一社交平台</a:t>
            </a:r>
            <a:r>
              <a:rPr lang="en-US"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TikTok</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，沒有原創原則之餘，</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導致</a:t>
            </a:r>
            <a:r>
              <a:rPr lang="en-US"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Instagram</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用戶滿意度</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急速下降，只因</a:t>
            </a:r>
            <a:r>
              <a:rPr lang="en-US"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Instagram</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無法為用戶</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提供</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更多樂趣及合乎演算法的影片</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，掀起一波出走潮，紛紛轉投</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專注短影音發展的社交媒體</a:t>
            </a:r>
            <a:r>
              <a:rPr lang="en-US"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TikTok</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a:t>
            </a:r>
            <a:endParaRPr lang="zh-TW" altLang="zh-TW" sz="1600" b="1" dirty="0">
              <a:solidFill>
                <a:srgbClr val="003399"/>
              </a:solidFill>
              <a:latin typeface="新細明體" panose="02020500000000000000" pitchFamily="18" charset="-120"/>
              <a:ea typeface="新細明體" panose="02020500000000000000" pitchFamily="18" charset="-120"/>
              <a:cs typeface="新細明體" panose="02020500000000000000" pitchFamily="18" charset="-120"/>
            </a:endParaRPr>
          </a:p>
          <a:p>
            <a:pPr>
              <a:defRPr/>
            </a:pPr>
            <a:endParaRPr lang="en-US"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endParaRPr>
          </a:p>
          <a:p>
            <a:pPr>
              <a:defRPr/>
            </a:pPr>
            <a:r>
              <a:rPr lang="en-US" altLang="zh-TW" b="1" dirty="0">
                <a:solidFill>
                  <a:srgbClr val="003399"/>
                </a:solidFill>
                <a:latin typeface="Helvetica" panose="020B0604020202020204" pitchFamily="34" charset="0"/>
                <a:ea typeface="新細明體" panose="02020500000000000000" pitchFamily="18" charset="-120"/>
              </a:rPr>
              <a:t>      </a:t>
            </a:r>
            <a:r>
              <a:rPr lang="en-US" altLang="zh-TW" sz="1600" b="1" dirty="0">
                <a:solidFill>
                  <a:srgbClr val="003399"/>
                </a:solidFill>
                <a:latin typeface="Helvetica" panose="020B0604020202020204" pitchFamily="34" charset="0"/>
                <a:ea typeface="新細明體" panose="02020500000000000000" pitchFamily="18" charset="-120"/>
              </a:rPr>
              <a:t>Meta</a:t>
            </a:r>
            <a:r>
              <a:rPr lang="zh-TW" altLang="zh-TW" sz="1600" b="1" dirty="0">
                <a:solidFill>
                  <a:srgbClr val="003399"/>
                </a:solidFill>
                <a:latin typeface="Helvetica" panose="020B0604020202020204" pitchFamily="34" charset="0"/>
                <a:ea typeface="新細明體" panose="02020500000000000000" pitchFamily="18" charset="-120"/>
              </a:rPr>
              <a:t>內部早前傳出，負責</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rPr>
              <a:t>短影音功能開發</a:t>
            </a:r>
            <a:r>
              <a:rPr lang="zh-TW" altLang="zh-TW" sz="1600" b="1" dirty="0">
                <a:solidFill>
                  <a:srgbClr val="003399"/>
                </a:solidFill>
                <a:latin typeface="Helvetica" panose="020B0604020202020204" pitchFamily="34" charset="0"/>
                <a:ea typeface="新細明體" panose="02020500000000000000" pitchFamily="18" charset="-120"/>
              </a:rPr>
              <a:t>的新產品實驗團隊或會遭到裁員</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a:t>
            </a:r>
            <a:endParaRPr lang="en-US"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endParaRPr>
          </a:p>
          <a:p>
            <a:pPr>
              <a:defRPr/>
            </a:pPr>
            <a:endParaRPr lang="en-US" altLang="zh-TW" b="1" dirty="0">
              <a:solidFill>
                <a:srgbClr val="003399"/>
              </a:solidFill>
              <a:highlight>
                <a:srgbClr val="FFFF00"/>
              </a:highlight>
              <a:latin typeface="Helvetica" panose="020B0604020202020204" pitchFamily="34" charset="0"/>
              <a:ea typeface="新細明體" panose="02020500000000000000" pitchFamily="18" charset="-120"/>
            </a:endParaRPr>
          </a:p>
          <a:p>
            <a:pPr>
              <a:defRPr/>
            </a:pPr>
            <a:r>
              <a:rPr lang="en-US" altLang="zh-TW" b="1" dirty="0">
                <a:solidFill>
                  <a:srgbClr val="003399"/>
                </a:solidFill>
                <a:latin typeface="Helvetica" panose="020B0604020202020204" pitchFamily="34" charset="0"/>
                <a:ea typeface="新細明體" panose="02020500000000000000" pitchFamily="18" charset="-120"/>
              </a:rPr>
              <a:t>      </a:t>
            </a:r>
            <a:r>
              <a:rPr lang="en-US"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IG</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用戶紛紛轉向</a:t>
            </a:r>
            <a:r>
              <a:rPr lang="en-US"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 TikTok</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的原因，不外是平台大多內容屬於素人們用心製作趣味十足的原創短影音，直立式的影片</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比例除了符合手機設計，也遠比</a:t>
            </a:r>
            <a:r>
              <a:rPr lang="en-US"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YouTube</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橫式影片更為直覺，</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讓用戶觀看體驗時更加</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沈浸與流暢，演算法亦會依據用戶近期內所瀏覽的內容，主動推播下一部短影音</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，自然成為不少</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年輕人心中原創的娛樂媒介</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，也讓</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各個平台爭相模仿</a:t>
            </a:r>
            <a:r>
              <a:rPr lang="en-US"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TikTok</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cs typeface="新細明體" panose="02020500000000000000" pitchFamily="18" charset="-120"/>
              </a:rPr>
              <a:t>短影音</a:t>
            </a:r>
            <a:r>
              <a:rPr lang="zh-TW"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rPr>
              <a:t>的呈現方式。</a:t>
            </a:r>
            <a:endParaRPr lang="en-US"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endParaRPr>
          </a:p>
          <a:p>
            <a:pPr>
              <a:defRPr/>
            </a:pPr>
            <a:endParaRPr lang="en-US" altLang="zh-TW" sz="1600" b="1" dirty="0">
              <a:solidFill>
                <a:srgbClr val="003399"/>
              </a:solidFill>
              <a:latin typeface="Helvetica" panose="020B0604020202020204" pitchFamily="34" charset="0"/>
              <a:ea typeface="新細明體" panose="02020500000000000000" pitchFamily="18" charset="-120"/>
              <a:cs typeface="新細明體" panose="02020500000000000000" pitchFamily="18" charset="-120"/>
            </a:endParaRPr>
          </a:p>
          <a:p>
            <a:pPr>
              <a:defRPr/>
            </a:pPr>
            <a:r>
              <a:rPr lang="zh-TW" altLang="en-US" sz="1800" b="1" dirty="0"/>
              <a:t>註</a:t>
            </a:r>
            <a:r>
              <a:rPr lang="en-US" altLang="zh-TW" sz="1800" b="1" dirty="0"/>
              <a:t>1  : </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Short video </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refers to video content that </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is relatively brief in duration</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typically ranging from a few seconds to a few minutes. These videos are primarily shared and circulated through social media platforms and short video apps. The content of short videos is diverse, including funny clips, dance challenges, daily life moments, educational content, product recommendations, creative edits, and more.                                                                                                                          </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defRPr/>
            </a:pPr>
            <a:r>
              <a:rPr lang="zh-TW" altLang="en-US" sz="1600" b="1" dirty="0">
                <a:solidFill>
                  <a:srgbClr val="003399"/>
                </a:solidFill>
                <a:latin typeface="Helvetica" panose="020B0604020202020204" pitchFamily="34" charset="0"/>
                <a:ea typeface="新細明體" panose="02020500000000000000" pitchFamily="18" charset="-120"/>
              </a:rPr>
              <a:t>       </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rPr>
              <a:t>短影音（</a:t>
            </a:r>
            <a:r>
              <a:rPr lang="en-US" altLang="zh-TW" sz="1600" b="1" dirty="0">
                <a:solidFill>
                  <a:srgbClr val="003399"/>
                </a:solidFill>
                <a:highlight>
                  <a:srgbClr val="FFFF00"/>
                </a:highlight>
                <a:latin typeface="Helvetica" panose="020B0604020202020204" pitchFamily="34" charset="0"/>
                <a:ea typeface="新細明體" panose="02020500000000000000" pitchFamily="18" charset="-120"/>
              </a:rPr>
              <a:t>short video</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rPr>
              <a:t>）</a:t>
            </a:r>
            <a:r>
              <a:rPr lang="zh-TW" altLang="zh-TW" sz="1600" b="1" dirty="0">
                <a:solidFill>
                  <a:srgbClr val="003399"/>
                </a:solidFill>
                <a:latin typeface="Helvetica" panose="020B0604020202020204" pitchFamily="34" charset="0"/>
                <a:ea typeface="新細明體" panose="02020500000000000000" pitchFamily="18" charset="-120"/>
              </a:rPr>
              <a:t>是一種</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rPr>
              <a:t>時</a:t>
            </a:r>
            <a:r>
              <a:rPr lang="zh-TW" altLang="en-US" sz="1600" b="1" dirty="0">
                <a:solidFill>
                  <a:srgbClr val="003399"/>
                </a:solidFill>
                <a:highlight>
                  <a:srgbClr val="FFFF00"/>
                </a:highlight>
                <a:latin typeface="Helvetica" panose="020B0604020202020204" pitchFamily="34" charset="0"/>
                <a:ea typeface="新細明體" panose="02020500000000000000" pitchFamily="18" charset="-120"/>
              </a:rPr>
              <a:t>程</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rPr>
              <a:t>較短</a:t>
            </a:r>
            <a:r>
              <a:rPr lang="zh-TW" altLang="zh-TW" sz="1600" b="1" dirty="0">
                <a:solidFill>
                  <a:srgbClr val="003399"/>
                </a:solidFill>
                <a:latin typeface="Helvetica" panose="020B0604020202020204" pitchFamily="34" charset="0"/>
                <a:ea typeface="新細明體" panose="02020500000000000000" pitchFamily="18" charset="-120"/>
              </a:rPr>
              <a:t>的視頻內容，通常在</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rPr>
              <a:t>幾秒到幾分鐘之間</a:t>
            </a:r>
            <a:r>
              <a:rPr lang="zh-TW" altLang="zh-TW" sz="1600" b="1" dirty="0">
                <a:solidFill>
                  <a:srgbClr val="003399"/>
                </a:solidFill>
                <a:latin typeface="Helvetica" panose="020B0604020202020204" pitchFamily="34" charset="0"/>
                <a:ea typeface="新細明體" panose="02020500000000000000" pitchFamily="18" charset="-120"/>
              </a:rPr>
              <a:t>，主要通過</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rPr>
              <a:t>社交媒體平臺</a:t>
            </a:r>
            <a:r>
              <a:rPr lang="zh-TW" altLang="zh-TW" sz="1600" b="1" dirty="0">
                <a:solidFill>
                  <a:srgbClr val="003399"/>
                </a:solidFill>
                <a:latin typeface="Helvetica" panose="020B0604020202020204" pitchFamily="34" charset="0"/>
                <a:ea typeface="新細明體" panose="02020500000000000000" pitchFamily="18" charset="-120"/>
              </a:rPr>
              <a:t>和</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rPr>
              <a:t>短視頻</a:t>
            </a:r>
            <a:r>
              <a:rPr lang="zh-TW" altLang="zh-TW" sz="1600" b="1" dirty="0">
                <a:solidFill>
                  <a:srgbClr val="003399"/>
                </a:solidFill>
                <a:latin typeface="Helvetica" panose="020B0604020202020204" pitchFamily="34" charset="0"/>
                <a:ea typeface="新細明體" panose="02020500000000000000" pitchFamily="18" charset="-120"/>
              </a:rPr>
              <a:t>應用程式分享和傳播。短影音的</a:t>
            </a:r>
            <a:r>
              <a:rPr lang="zh-TW" altLang="zh-TW" sz="1600" b="1" dirty="0">
                <a:solidFill>
                  <a:srgbClr val="003399"/>
                </a:solidFill>
                <a:highlight>
                  <a:srgbClr val="FFFF00"/>
                </a:highlight>
                <a:latin typeface="Helvetica" panose="020B0604020202020204" pitchFamily="34" charset="0"/>
                <a:ea typeface="新細明體" panose="02020500000000000000" pitchFamily="18" charset="-120"/>
              </a:rPr>
              <a:t>內容多樣，可以包括搞笑片段、舞蹈挑戰、生活日常、教育內容、產品推薦、創意剪輯</a:t>
            </a:r>
            <a:r>
              <a:rPr lang="zh-TW" altLang="zh-TW" sz="1600" b="1" dirty="0">
                <a:solidFill>
                  <a:srgbClr val="003399"/>
                </a:solidFill>
                <a:latin typeface="Helvetica" panose="020B0604020202020204" pitchFamily="34" charset="0"/>
                <a:ea typeface="新細明體" panose="02020500000000000000" pitchFamily="18" charset="-120"/>
              </a:rPr>
              <a:t>等。</a:t>
            </a:r>
            <a:endParaRPr lang="zh-TW" altLang="en-US" dirty="0"/>
          </a:p>
        </p:txBody>
      </p:sp>
      <p:sp>
        <p:nvSpPr>
          <p:cNvPr id="6" name="Text Box 5">
            <a:extLst>
              <a:ext uri="{FF2B5EF4-FFF2-40B4-BE49-F238E27FC236}">
                <a16:creationId xmlns:a16="http://schemas.microsoft.com/office/drawing/2014/main" id="{43CDC9CC-1116-9993-D8ED-CD9480B36A91}"/>
              </a:ext>
            </a:extLst>
          </p:cNvPr>
          <p:cNvSpPr txBox="1">
            <a:spLocks noChangeArrowheads="1"/>
          </p:cNvSpPr>
          <p:nvPr/>
        </p:nvSpPr>
        <p:spPr bwMode="auto">
          <a:xfrm>
            <a:off x="247650" y="0"/>
            <a:ext cx="11772900" cy="646331"/>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zh-TW" sz="1800" b="1" dirty="0">
                <a:solidFill>
                  <a:srgbClr val="003399"/>
                </a:solidFill>
                <a:highlight>
                  <a:srgbClr val="FFFF00"/>
                </a:highlight>
                <a:latin typeface="Helvetica" panose="020B0604020202020204" pitchFamily="34" charset="0"/>
                <a:cs typeface="新細明體" panose="02020500000000000000" pitchFamily="18" charset="-120"/>
              </a:rPr>
              <a:t>社群媒體</a:t>
            </a:r>
            <a:r>
              <a:rPr lang="zh-TW" altLang="en-US" sz="1800" b="1" dirty="0">
                <a:solidFill>
                  <a:srgbClr val="003399"/>
                </a:solidFill>
                <a:highlight>
                  <a:srgbClr val="FFFF00"/>
                </a:highlight>
                <a:latin typeface="Helvetica" panose="020B0604020202020204" pitchFamily="34" charset="0"/>
              </a:rPr>
              <a:t>已成平台  </a:t>
            </a:r>
            <a:r>
              <a:rPr lang="en-US" altLang="zh-TW" sz="1800" dirty="0">
                <a:solidFill>
                  <a:schemeClr val="bg1"/>
                </a:solidFill>
                <a:ea typeface="新細明體" panose="02020500000000000000" pitchFamily="18" charset="-120"/>
                <a:cs typeface="Times New Roman" panose="02020603050405020304" pitchFamily="18" charset="0"/>
              </a:rPr>
              <a:t>(0701.23) </a:t>
            </a:r>
            <a:r>
              <a:rPr lang="en-US" altLang="zh-TW"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Top U.S. Social Network  2018; 2019 </a:t>
            </a:r>
            <a:r>
              <a:rPr lang="zh-TW" altLang="en-US"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 抖音</a:t>
            </a:r>
            <a:r>
              <a:rPr lang="en-US" altLang="zh-TW"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TikTok</a:t>
            </a:r>
            <a:r>
              <a:rPr lang="zh-TW" altLang="en-US"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異軍突起</a:t>
            </a:r>
            <a:br>
              <a:rPr lang="en-US" altLang="zh-TW"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br>
            <a:r>
              <a:rPr lang="en-US" altLang="zh-TW"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(0917.22) IG</a:t>
            </a:r>
            <a:r>
              <a:rPr lang="zh-TW" altLang="en-US"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用戶轉向</a:t>
            </a:r>
            <a:r>
              <a:rPr lang="en-US" altLang="zh-TW"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TikTok </a:t>
            </a:r>
            <a:r>
              <a:rPr lang="zh-TW" altLang="en-US"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曝</a:t>
            </a:r>
            <a:r>
              <a:rPr lang="en-US" altLang="zh-TW"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2</a:t>
            </a:r>
            <a:r>
              <a:rPr lang="zh-TW" altLang="en-US"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大關鍵釀用戶出走</a:t>
            </a:r>
            <a:r>
              <a:rPr lang="zh-TW" altLang="en-US" sz="1800" b="1" dirty="0">
                <a:solidFill>
                  <a:schemeClr val="bg1"/>
                </a:solidFill>
                <a:latin typeface="Tahoma" panose="020B0604030504040204" pitchFamily="34" charset="0"/>
                <a:ea typeface="新細明體" panose="02020500000000000000" pitchFamily="18" charset="-120"/>
              </a:rPr>
              <a:t> </a:t>
            </a:r>
          </a:p>
        </p:txBody>
      </p:sp>
      <p:pic>
        <p:nvPicPr>
          <p:cNvPr id="2" name="圖片 4">
            <a:extLst>
              <a:ext uri="{FF2B5EF4-FFF2-40B4-BE49-F238E27FC236}">
                <a16:creationId xmlns:a16="http://schemas.microsoft.com/office/drawing/2014/main" id="{2A031C89-EB40-983C-52AC-6D1DEA886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166" t="58888" r="42500" b="7037"/>
          <a:stretch>
            <a:fillRect/>
          </a:stretch>
        </p:blipFill>
        <p:spPr bwMode="auto">
          <a:xfrm>
            <a:off x="9407525" y="141506"/>
            <a:ext cx="2057767" cy="139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0C04606-9730-A435-679D-0C8511C5C64D}"/>
              </a:ext>
            </a:extLst>
          </p:cNvPr>
          <p:cNvSpPr>
            <a:spLocks noGrp="1" noChangeArrowheads="1"/>
          </p:cNvSpPr>
          <p:nvPr>
            <p:ph type="title"/>
          </p:nvPr>
        </p:nvSpPr>
        <p:spPr>
          <a:xfrm>
            <a:off x="0" y="-19285"/>
            <a:ext cx="12109142" cy="914400"/>
          </a:xfrm>
          <a:solidFill>
            <a:schemeClr val="tx2"/>
          </a:solidFill>
        </p:spPr>
        <p:txBody>
          <a:bodyPr/>
          <a:lstStyle/>
          <a:p>
            <a:pPr eaLnBrk="1" hangingPunct="1"/>
            <a:r>
              <a:rPr lang="en-US" altLang="zh-TW" sz="2600">
                <a:solidFill>
                  <a:schemeClr val="bg1"/>
                </a:solidFill>
                <a:ea typeface="新細明體" panose="02020500000000000000" pitchFamily="18" charset="-120"/>
              </a:rPr>
              <a:t> </a:t>
            </a:r>
            <a:endParaRPr lang="en-US" altLang="zh-TW" sz="2800">
              <a:solidFill>
                <a:schemeClr val="bg1"/>
              </a:solidFill>
              <a:ea typeface="華康中黑體" pitchFamily="49" charset="-120"/>
            </a:endParaRPr>
          </a:p>
        </p:txBody>
      </p:sp>
      <p:sp>
        <p:nvSpPr>
          <p:cNvPr id="12291" name="Rectangle 2">
            <a:extLst>
              <a:ext uri="{FF2B5EF4-FFF2-40B4-BE49-F238E27FC236}">
                <a16:creationId xmlns:a16="http://schemas.microsoft.com/office/drawing/2014/main" id="{20024B52-87DB-845F-016C-19940BF8D8F6}"/>
              </a:ext>
            </a:extLst>
          </p:cNvPr>
          <p:cNvSpPr txBox="1">
            <a:spLocks noChangeArrowheads="1"/>
          </p:cNvSpPr>
          <p:nvPr/>
        </p:nvSpPr>
        <p:spPr bwMode="auto">
          <a:xfrm>
            <a:off x="2133600" y="1"/>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7172" name="Rectangle 2">
            <a:extLst>
              <a:ext uri="{FF2B5EF4-FFF2-40B4-BE49-F238E27FC236}">
                <a16:creationId xmlns:a16="http://schemas.microsoft.com/office/drawing/2014/main" id="{6019B8A9-B2E5-FE62-8323-2989FCBFA939}"/>
              </a:ext>
            </a:extLst>
          </p:cNvPr>
          <p:cNvSpPr txBox="1">
            <a:spLocks noChangeArrowheads="1"/>
          </p:cNvSpPr>
          <p:nvPr/>
        </p:nvSpPr>
        <p:spPr bwMode="auto">
          <a:xfrm>
            <a:off x="82859" y="68262"/>
            <a:ext cx="11948590" cy="677751"/>
          </a:xfrm>
          <a:prstGeom prst="rect">
            <a:avLst/>
          </a:prstGeom>
          <a:noFill/>
          <a:ln>
            <a:noFill/>
          </a:ln>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defRPr/>
            </a:pPr>
            <a:r>
              <a:rPr lang="en-US" altLang="zh-TW" sz="1800" b="1" dirty="0">
                <a:solidFill>
                  <a:schemeClr val="bg1"/>
                </a:solidFill>
                <a:latin typeface="Tahoma" panose="020B0604030504040204" pitchFamily="34" charset="0"/>
                <a:ea typeface="新細明體" panose="02020500000000000000" pitchFamily="18" charset="-120"/>
              </a:rPr>
              <a:t>Class Discussion: 7th Edition  2013 </a:t>
            </a:r>
          </a:p>
          <a:p>
            <a:pPr eaLnBrk="1" hangingPunct="1">
              <a:spcBef>
                <a:spcPct val="0"/>
              </a:spcBef>
              <a:buClrTx/>
              <a:buSzTx/>
              <a:buFontTx/>
              <a:buNone/>
              <a:defRPr/>
            </a:pPr>
            <a:r>
              <a:rPr lang="en-US" altLang="zh-TW" sz="2000" b="1" dirty="0">
                <a:solidFill>
                  <a:schemeClr val="bg1"/>
                </a:solidFill>
                <a:latin typeface="Tahoma" panose="020B0604030504040204" pitchFamily="34" charset="0"/>
                <a:ea typeface="新細明體" panose="02020500000000000000" pitchFamily="18" charset="-120"/>
              </a:rPr>
              <a:t>Puma Loves Social, Mobile, Omni</a:t>
            </a: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(Puma </a:t>
            </a:r>
            <a:r>
              <a:rPr lang="zh-TW" altLang="en-US" sz="2000" b="1" dirty="0">
                <a:solidFill>
                  <a:schemeClr val="bg1"/>
                </a:solidFill>
                <a:latin typeface="Tahoma" panose="020B0604030504040204" pitchFamily="34" charset="0"/>
                <a:ea typeface="新細明體" panose="02020500000000000000" pitchFamily="18" charset="-120"/>
              </a:rPr>
              <a:t>熱愛社交</a:t>
            </a:r>
            <a:r>
              <a:rPr lang="zh-TW" altLang="zh-TW" sz="2000" b="1" dirty="0">
                <a:solidFill>
                  <a:schemeClr val="bg1"/>
                </a:solidFill>
                <a:latin typeface="Tahoma" panose="020B0604030504040204" pitchFamily="34" charset="0"/>
                <a:ea typeface="新細明體" panose="02020500000000000000" pitchFamily="18" charset="-120"/>
              </a:rPr>
              <a:t>媒體</a:t>
            </a:r>
            <a:r>
              <a:rPr lang="zh-TW" altLang="en-US" sz="2000" b="1" dirty="0">
                <a:solidFill>
                  <a:schemeClr val="bg1"/>
                </a:solidFill>
                <a:latin typeface="Tahoma" panose="020B0604030504040204" pitchFamily="34" charset="0"/>
                <a:ea typeface="新細明體" panose="02020500000000000000" pitchFamily="18" charset="-120"/>
              </a:rPr>
              <a:t>、行動</a:t>
            </a:r>
            <a:r>
              <a:rPr lang="zh-TW" altLang="zh-TW" sz="2000" b="1" dirty="0">
                <a:solidFill>
                  <a:schemeClr val="bg1"/>
                </a:solidFill>
                <a:latin typeface="Tahoma" panose="020B0604030504040204" pitchFamily="34" charset="0"/>
                <a:ea typeface="新細明體" panose="02020500000000000000" pitchFamily="18" charset="-120"/>
              </a:rPr>
              <a:t>商務、</a:t>
            </a:r>
            <a:r>
              <a:rPr lang="zh-TW" altLang="en-US" sz="2000" b="1" dirty="0">
                <a:solidFill>
                  <a:schemeClr val="bg1"/>
                </a:solidFill>
                <a:latin typeface="Tahoma" panose="020B0604030504040204" pitchFamily="34" charset="0"/>
                <a:ea typeface="新細明體" panose="02020500000000000000" pitchFamily="18" charset="-120"/>
              </a:rPr>
              <a:t>全方位通路</a:t>
            </a:r>
            <a:r>
              <a:rPr lang="en-US" altLang="zh-TW" sz="2000" b="1" dirty="0">
                <a:solidFill>
                  <a:schemeClr val="bg1"/>
                </a:solidFill>
                <a:latin typeface="Tahoma" panose="020B0604030504040204" pitchFamily="34" charset="0"/>
                <a:ea typeface="新細明體" panose="02020500000000000000" pitchFamily="18" charset="-120"/>
              </a:rPr>
              <a:t>)</a:t>
            </a:r>
            <a:r>
              <a:rPr lang="zh-TW" altLang="en-US"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rgbClr val="FF0000"/>
                </a:solidFill>
                <a:highlight>
                  <a:srgbClr val="FFFF00"/>
                </a:highlight>
                <a:latin typeface="+mn-lt"/>
                <a:ea typeface="新細明體" panose="02020500000000000000" pitchFamily="18" charset="-120"/>
              </a:rPr>
              <a:t>線上賣東西</a:t>
            </a:r>
            <a:endParaRPr lang="en-US" altLang="zh-TW" sz="2400" b="1" dirty="0">
              <a:solidFill>
                <a:srgbClr val="FF0000"/>
              </a:solidFill>
              <a:highlight>
                <a:srgbClr val="FFFF00"/>
              </a:highlight>
              <a:latin typeface="+mn-lt"/>
              <a:ea typeface="新細明體" panose="02020500000000000000" pitchFamily="18" charset="-120"/>
            </a:endParaRPr>
          </a:p>
        </p:txBody>
      </p:sp>
      <p:sp>
        <p:nvSpPr>
          <p:cNvPr id="13317" name="Rectangle 1027">
            <a:extLst>
              <a:ext uri="{FF2B5EF4-FFF2-40B4-BE49-F238E27FC236}">
                <a16:creationId xmlns:a16="http://schemas.microsoft.com/office/drawing/2014/main" id="{9F123B44-9446-6411-B276-187A9CFEAFDA}"/>
              </a:ext>
            </a:extLst>
          </p:cNvPr>
          <p:cNvSpPr>
            <a:spLocks noGrp="1" noChangeArrowheads="1"/>
          </p:cNvSpPr>
          <p:nvPr>
            <p:ph idx="1"/>
          </p:nvPr>
        </p:nvSpPr>
        <p:spPr>
          <a:xfrm>
            <a:off x="552621" y="993188"/>
            <a:ext cx="11058353" cy="5521911"/>
          </a:xfrm>
        </p:spPr>
        <p:txBody>
          <a:bodyPr>
            <a:normAutofit lnSpcReduction="10000"/>
          </a:bodyPr>
          <a:lstStyle/>
          <a:p>
            <a:pPr>
              <a:defRPr/>
            </a:pPr>
            <a:r>
              <a:rPr lang="en-US" altLang="zh-TW" sz="2400" dirty="0">
                <a:solidFill>
                  <a:srgbClr val="003399"/>
                </a:solidFill>
                <a:ea typeface="新細明體" panose="02020500000000000000" pitchFamily="18" charset="-120"/>
              </a:rPr>
              <a:t>How effective do you think Puma’s Web site is as a retail e-commerce site?</a:t>
            </a:r>
            <a:r>
              <a:rPr lang="zh-TW" altLang="en-US" sz="2400" dirty="0">
                <a:solidFill>
                  <a:srgbClr val="003399"/>
                </a:solidFill>
                <a:ea typeface="新細明體" panose="02020500000000000000" pitchFamily="18" charset="-120"/>
              </a:rPr>
              <a:t>  </a:t>
            </a:r>
            <a:endParaRPr lang="en-US" altLang="zh-TW" sz="2400" dirty="0">
              <a:solidFill>
                <a:srgbClr val="003399"/>
              </a:solidFill>
              <a:ea typeface="新細明體" panose="02020500000000000000" pitchFamily="18" charset="-120"/>
            </a:endParaRPr>
          </a:p>
          <a:p>
            <a:pPr marL="0" indent="0">
              <a:buNone/>
              <a:defRPr/>
            </a:pPr>
            <a:r>
              <a:rPr lang="zh-TW" altLang="en-US" sz="2400" b="1" dirty="0">
                <a:solidFill>
                  <a:srgbClr val="003399"/>
                </a:solidFill>
                <a:ea typeface="新細明體" panose="02020500000000000000" pitchFamily="18" charset="-120"/>
              </a:rPr>
              <a:t>   </a:t>
            </a:r>
            <a:r>
              <a:rPr lang="zh-TW" altLang="en-US" sz="2000" b="1" dirty="0">
                <a:solidFill>
                  <a:srgbClr val="003399"/>
                </a:solidFill>
                <a:ea typeface="新細明體" panose="02020500000000000000" pitchFamily="18" charset="-120"/>
              </a:rPr>
              <a:t>你認為 </a:t>
            </a:r>
            <a:r>
              <a:rPr lang="en-US" altLang="zh-TW" sz="2000" b="1" dirty="0">
                <a:solidFill>
                  <a:srgbClr val="003399"/>
                </a:solidFill>
                <a:highlight>
                  <a:srgbClr val="FFFF00"/>
                </a:highlight>
                <a:ea typeface="新細明體" panose="02020500000000000000" pitchFamily="18" charset="-120"/>
              </a:rPr>
              <a:t>Puma</a:t>
            </a:r>
            <a:r>
              <a:rPr lang="en-US" altLang="zh-TW" sz="1800" b="1" dirty="0">
                <a:solidFill>
                  <a:srgbClr val="003399"/>
                </a:solidFill>
                <a:ea typeface="新細明體" panose="02020500000000000000" pitchFamily="18" charset="-120"/>
              </a:rPr>
              <a:t>(</a:t>
            </a:r>
            <a:r>
              <a:rPr lang="zh-TW" altLang="en-US" sz="2000" dirty="0">
                <a:solidFill>
                  <a:srgbClr val="003399"/>
                </a:solidFill>
                <a:ea typeface="新細明體" panose="02020500000000000000" pitchFamily="18" charset="-120"/>
              </a:rPr>
              <a:t>彪馬</a:t>
            </a:r>
            <a:r>
              <a:rPr lang="en-US" altLang="zh-TW" sz="2000" dirty="0">
                <a:solidFill>
                  <a:srgbClr val="003399"/>
                </a:solidFill>
                <a:ea typeface="新細明體" panose="02020500000000000000" pitchFamily="18" charset="-120"/>
              </a:rPr>
              <a:t>,</a:t>
            </a:r>
            <a:r>
              <a:rPr lang="zh-TW" altLang="zh-TW" sz="16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美洲獅</a:t>
            </a:r>
            <a:r>
              <a:rPr lang="en-US" altLang="zh-TW" sz="2000" dirty="0">
                <a:solidFill>
                  <a:srgbClr val="003399"/>
                </a:solidFill>
                <a:ea typeface="新細明體" panose="02020500000000000000" pitchFamily="18" charset="-120"/>
              </a:rPr>
              <a:t>)</a:t>
            </a:r>
            <a:r>
              <a:rPr lang="zh-TW" altLang="en-US" sz="2000" b="1" dirty="0">
                <a:solidFill>
                  <a:srgbClr val="003399"/>
                </a:solidFill>
                <a:ea typeface="新細明體" panose="02020500000000000000" pitchFamily="18" charset="-120"/>
              </a:rPr>
              <a:t>的</a:t>
            </a:r>
            <a:r>
              <a:rPr lang="zh-TW" altLang="en-US" sz="2000" b="1" dirty="0">
                <a:solidFill>
                  <a:srgbClr val="003399"/>
                </a:solidFill>
                <a:highlight>
                  <a:srgbClr val="FFFF00"/>
                </a:highlight>
                <a:ea typeface="新細明體" panose="02020500000000000000" pitchFamily="18" charset="-120"/>
              </a:rPr>
              <a:t>網站是零售電子商務網站</a:t>
            </a:r>
            <a:r>
              <a:rPr lang="zh-TW" altLang="en-US" sz="2000" b="1" dirty="0">
                <a:solidFill>
                  <a:srgbClr val="003399"/>
                </a:solidFill>
                <a:ea typeface="新細明體" panose="02020500000000000000" pitchFamily="18" charset="-120"/>
              </a:rPr>
              <a:t>的效果如何？</a:t>
            </a:r>
            <a:endParaRPr lang="en-US" altLang="zh-TW" sz="2000" b="1" dirty="0">
              <a:solidFill>
                <a:srgbClr val="003399"/>
              </a:solidFill>
              <a:ea typeface="新細明體" panose="02020500000000000000" pitchFamily="18" charset="-120"/>
            </a:endParaRPr>
          </a:p>
          <a:p>
            <a:pPr marL="0" indent="0">
              <a:buNone/>
              <a:defRPr/>
            </a:pPr>
            <a:endParaRPr lang="en-US" altLang="zh-TW" b="1" dirty="0">
              <a:solidFill>
                <a:srgbClr val="003399"/>
              </a:solidFill>
              <a:ea typeface="新細明體" panose="02020500000000000000" pitchFamily="18" charset="-120"/>
            </a:endParaRPr>
          </a:p>
          <a:p>
            <a:pPr>
              <a:defRPr/>
            </a:pPr>
            <a:r>
              <a:rPr lang="en-US" altLang="zh-TW" sz="1800" dirty="0">
                <a:solidFill>
                  <a:srgbClr val="003399"/>
                </a:solidFill>
              </a:rPr>
              <a:t>In 1924, Rudolf and his brother Adolf “Adi” </a:t>
            </a:r>
            <a:r>
              <a:rPr lang="en-US" altLang="zh-TW" sz="1800" dirty="0" err="1">
                <a:solidFill>
                  <a:srgbClr val="003399"/>
                </a:solidFill>
              </a:rPr>
              <a:t>Dassler</a:t>
            </a:r>
            <a:r>
              <a:rPr lang="en-US" altLang="zh-TW" sz="1800" dirty="0">
                <a:solidFill>
                  <a:srgbClr val="003399"/>
                </a:solidFill>
              </a:rPr>
              <a:t> </a:t>
            </a:r>
            <a:r>
              <a:rPr lang="zh-TW" altLang="en-US" sz="1800" dirty="0">
                <a:solidFill>
                  <a:srgbClr val="003399"/>
                </a:solidFill>
                <a:highlight>
                  <a:srgbClr val="FFFF00"/>
                </a:highlight>
              </a:rPr>
              <a:t>兩兄弟共同建立</a:t>
            </a:r>
            <a:r>
              <a:rPr lang="zh-TW" altLang="en-US" sz="1800" b="1" dirty="0">
                <a:solidFill>
                  <a:srgbClr val="003399"/>
                </a:solidFill>
                <a:highlight>
                  <a:srgbClr val="FFFF00"/>
                </a:highlight>
                <a:ea typeface="新細明體" panose="02020500000000000000" pitchFamily="18" charset="-120"/>
              </a:rPr>
              <a:t>的</a:t>
            </a:r>
            <a:r>
              <a:rPr lang="zh-TW" altLang="en-US" sz="1800" dirty="0">
                <a:solidFill>
                  <a:srgbClr val="003399"/>
                </a:solidFill>
                <a:highlight>
                  <a:srgbClr val="FFFF00"/>
                </a:highlight>
              </a:rPr>
              <a:t>一間德國體育用品製造商</a:t>
            </a:r>
            <a:r>
              <a:rPr lang="zh-TW" altLang="en-US" sz="1800" b="1" dirty="0">
                <a:solidFill>
                  <a:srgbClr val="003399"/>
                </a:solidFill>
                <a:highlight>
                  <a:srgbClr val="FFFF00"/>
                </a:highlight>
                <a:latin typeface="Tahoma" panose="020B0604030504040204" pitchFamily="34" charset="0"/>
                <a:ea typeface="新細明體" panose="02020500000000000000" pitchFamily="18" charset="-120"/>
              </a:rPr>
              <a:t>。 </a:t>
            </a:r>
            <a:endParaRPr lang="en-US" altLang="zh-TW" sz="1800" dirty="0">
              <a:solidFill>
                <a:srgbClr val="003399"/>
              </a:solidFill>
              <a:highlight>
                <a:srgbClr val="FFFF00"/>
              </a:highlight>
            </a:endParaRPr>
          </a:p>
          <a:p>
            <a:pPr marL="0" indent="0">
              <a:buNone/>
              <a:defRPr/>
            </a:pPr>
            <a:endParaRPr lang="en-US" altLang="zh-TW" sz="1800" dirty="0">
              <a:solidFill>
                <a:srgbClr val="003399"/>
              </a:solidFill>
            </a:endParaRPr>
          </a:p>
          <a:p>
            <a:pPr>
              <a:defRPr/>
            </a:pPr>
            <a:r>
              <a:rPr lang="en-US" altLang="zh-TW" sz="1800" dirty="0">
                <a:solidFill>
                  <a:srgbClr val="003399"/>
                </a:solidFill>
              </a:rPr>
              <a:t>1936</a:t>
            </a:r>
            <a:r>
              <a:rPr lang="zh-TW" altLang="en-US" sz="1800" dirty="0">
                <a:solidFill>
                  <a:srgbClr val="003399"/>
                </a:solidFill>
              </a:rPr>
              <a:t>年</a:t>
            </a:r>
            <a:r>
              <a:rPr lang="zh-TW" altLang="en-US" sz="1800" dirty="0">
                <a:solidFill>
                  <a:srgbClr val="003399"/>
                </a:solidFill>
                <a:highlight>
                  <a:srgbClr val="FFFF00"/>
                </a:highlight>
              </a:rPr>
              <a:t>柏林奧運會</a:t>
            </a:r>
            <a:r>
              <a:rPr lang="zh-TW" altLang="en-US" sz="1800" dirty="0">
                <a:solidFill>
                  <a:srgbClr val="003399"/>
                </a:solidFill>
              </a:rPr>
              <a:t>期間，</a:t>
            </a:r>
            <a:r>
              <a:rPr lang="en-US" altLang="zh-TW" sz="1800" dirty="0">
                <a:solidFill>
                  <a:srgbClr val="003399"/>
                </a:solidFill>
              </a:rPr>
              <a:t> Rudolf</a:t>
            </a:r>
            <a:r>
              <a:rPr lang="zh-TW" altLang="en-US" sz="1800" dirty="0">
                <a:solidFill>
                  <a:srgbClr val="003399"/>
                </a:solidFill>
              </a:rPr>
              <a:t>兄弟力排眾議向美國黑人運動員</a:t>
            </a:r>
            <a:r>
              <a:rPr lang="zh-TW" altLang="en-US" sz="1800" dirty="0">
                <a:solidFill>
                  <a:srgbClr val="003399"/>
                </a:solidFill>
                <a:highlight>
                  <a:srgbClr val="FFFF00"/>
                </a:highlight>
              </a:rPr>
              <a:t>傑西</a:t>
            </a:r>
            <a:r>
              <a:rPr lang="en-US" altLang="zh-TW" sz="1800" dirty="0">
                <a:solidFill>
                  <a:srgbClr val="003399"/>
                </a:solidFill>
                <a:highlight>
                  <a:srgbClr val="FFFF00"/>
                </a:highlight>
              </a:rPr>
              <a:t>·</a:t>
            </a:r>
            <a:r>
              <a:rPr lang="zh-TW" altLang="en-US" sz="1800" dirty="0">
                <a:solidFill>
                  <a:srgbClr val="003399"/>
                </a:solidFill>
                <a:highlight>
                  <a:srgbClr val="FFFF00"/>
                </a:highlight>
              </a:rPr>
              <a:t>歐文斯</a:t>
            </a:r>
            <a:r>
              <a:rPr lang="en-US" altLang="zh-TW" sz="1800" dirty="0">
                <a:solidFill>
                  <a:srgbClr val="003399"/>
                </a:solidFill>
              </a:rPr>
              <a:t>(Jesse Owens)</a:t>
            </a:r>
            <a:r>
              <a:rPr lang="zh-TW" altLang="en-US" sz="1800" dirty="0">
                <a:solidFill>
                  <a:srgbClr val="003399"/>
                </a:solidFill>
              </a:rPr>
              <a:t>提供</a:t>
            </a:r>
            <a:r>
              <a:rPr lang="zh-TW" altLang="en-US" sz="1800" dirty="0">
                <a:solidFill>
                  <a:srgbClr val="003399"/>
                </a:solidFill>
                <a:highlight>
                  <a:srgbClr val="FFFF00"/>
                </a:highlight>
              </a:rPr>
              <a:t>鞋釘</a:t>
            </a:r>
            <a:r>
              <a:rPr lang="zh-TW" altLang="en-US" sz="1800" dirty="0">
                <a:solidFill>
                  <a:srgbClr val="003399"/>
                </a:solidFill>
              </a:rPr>
              <a:t>，結果</a:t>
            </a:r>
            <a:endParaRPr lang="en-US" altLang="zh-TW" sz="1800" dirty="0">
              <a:solidFill>
                <a:srgbClr val="003399"/>
              </a:solidFill>
            </a:endParaRPr>
          </a:p>
          <a:p>
            <a:pPr marL="0" indent="0">
              <a:buNone/>
              <a:defRPr/>
            </a:pPr>
            <a:r>
              <a:rPr lang="zh-TW" altLang="en-US" sz="1800" dirty="0">
                <a:solidFill>
                  <a:srgbClr val="003399"/>
                </a:solidFill>
              </a:rPr>
              <a:t>     </a:t>
            </a:r>
            <a:r>
              <a:rPr lang="zh-TW" altLang="en-US" sz="1800" dirty="0">
                <a:solidFill>
                  <a:srgbClr val="003399"/>
                </a:solidFill>
                <a:highlight>
                  <a:srgbClr val="FFFF00"/>
                </a:highlight>
              </a:rPr>
              <a:t>歐文斯</a:t>
            </a:r>
            <a:r>
              <a:rPr lang="zh-TW" altLang="en-US" sz="1800" dirty="0">
                <a:solidFill>
                  <a:srgbClr val="003399"/>
                </a:solidFill>
              </a:rPr>
              <a:t>連奪四枚奧運金牌</a:t>
            </a:r>
            <a:r>
              <a:rPr lang="zh-TW" altLang="en-US" sz="1800" dirty="0">
                <a:solidFill>
                  <a:srgbClr val="003399"/>
                </a:solidFill>
                <a:highlight>
                  <a:srgbClr val="FFFF00"/>
                </a:highlight>
              </a:rPr>
              <a:t>， 「達斯勒兄弟鞋廠」</a:t>
            </a:r>
            <a:r>
              <a:rPr lang="en-US" altLang="zh-TW" sz="1800" dirty="0">
                <a:solidFill>
                  <a:srgbClr val="003399"/>
                </a:solidFill>
                <a:highlight>
                  <a:srgbClr val="FFFF00"/>
                </a:highlight>
              </a:rPr>
              <a:t>(</a:t>
            </a:r>
            <a:r>
              <a:rPr lang="en-US" altLang="zh-TW" sz="1800" dirty="0" err="1">
                <a:solidFill>
                  <a:srgbClr val="003399"/>
                </a:solidFill>
                <a:highlight>
                  <a:srgbClr val="FFFF00"/>
                </a:highlight>
              </a:rPr>
              <a:t>Dassler</a:t>
            </a:r>
            <a:r>
              <a:rPr lang="en-US" altLang="zh-TW" sz="1800" dirty="0">
                <a:solidFill>
                  <a:srgbClr val="003399"/>
                </a:solidFill>
                <a:highlight>
                  <a:srgbClr val="FFFF00"/>
                </a:highlight>
              </a:rPr>
              <a:t> Brothers Shoe Factory)</a:t>
            </a:r>
            <a:r>
              <a:rPr lang="zh-TW" altLang="en-US" sz="1800" dirty="0">
                <a:solidFill>
                  <a:srgbClr val="003399"/>
                </a:solidFill>
                <a:highlight>
                  <a:srgbClr val="FFFF00"/>
                </a:highlight>
              </a:rPr>
              <a:t>也一炮而紅</a:t>
            </a:r>
            <a:r>
              <a:rPr lang="zh-TW" altLang="en-US" sz="2000" b="1" dirty="0">
                <a:solidFill>
                  <a:srgbClr val="003399"/>
                </a:solidFill>
                <a:highlight>
                  <a:srgbClr val="FFFF00"/>
                </a:highlight>
                <a:latin typeface="Tahoma" panose="020B0604030504040204" pitchFamily="34" charset="0"/>
                <a:ea typeface="新細明體" panose="02020500000000000000" pitchFamily="18" charset="-120"/>
              </a:rPr>
              <a:t>。</a:t>
            </a:r>
            <a:endParaRPr lang="en-US" altLang="zh-TW" sz="2000" dirty="0">
              <a:solidFill>
                <a:srgbClr val="003399"/>
              </a:solidFill>
              <a:highlight>
                <a:srgbClr val="FFFF00"/>
              </a:highlight>
            </a:endParaRPr>
          </a:p>
          <a:p>
            <a:pPr marL="0" indent="0">
              <a:buNone/>
              <a:defRPr/>
            </a:pPr>
            <a:r>
              <a:rPr lang="zh-TW" altLang="en-US" sz="2000" dirty="0">
                <a:solidFill>
                  <a:srgbClr val="003399"/>
                </a:solidFill>
              </a:rPr>
              <a:t>   </a:t>
            </a:r>
            <a:endParaRPr lang="en-US" altLang="zh-TW" sz="2000" dirty="0">
              <a:solidFill>
                <a:srgbClr val="003399"/>
              </a:solidFill>
            </a:endParaRPr>
          </a:p>
          <a:p>
            <a:pPr>
              <a:defRPr/>
            </a:pPr>
            <a:r>
              <a:rPr lang="zh-TW" altLang="en-US" sz="1800" dirty="0">
                <a:solidFill>
                  <a:srgbClr val="003399"/>
                </a:solidFill>
              </a:rPr>
              <a:t>但是後來的一場誤會引發了兩兄弟的不和：</a:t>
            </a:r>
            <a:r>
              <a:rPr lang="en-US" altLang="zh-TW" sz="1800" dirty="0">
                <a:solidFill>
                  <a:srgbClr val="003399"/>
                </a:solidFill>
              </a:rPr>
              <a:t>1943</a:t>
            </a:r>
            <a:r>
              <a:rPr lang="zh-TW" altLang="en-US" sz="1800" dirty="0">
                <a:solidFill>
                  <a:srgbClr val="003399"/>
                </a:solidFill>
              </a:rPr>
              <a:t>年，二次大戰期間，有一次</a:t>
            </a:r>
            <a:r>
              <a:rPr lang="en-US" altLang="zh-TW" sz="1800" dirty="0">
                <a:solidFill>
                  <a:srgbClr val="003399"/>
                </a:solidFill>
              </a:rPr>
              <a:t>Rudolf</a:t>
            </a:r>
            <a:r>
              <a:rPr lang="zh-TW" altLang="en-US" sz="1800" dirty="0">
                <a:solidFill>
                  <a:srgbClr val="003399"/>
                </a:solidFill>
              </a:rPr>
              <a:t>一家人為了躲避盟軍的轟炸而躲到了</a:t>
            </a:r>
            <a:r>
              <a:rPr lang="en-US" altLang="zh-TW" sz="1800" dirty="0">
                <a:solidFill>
                  <a:srgbClr val="003399"/>
                </a:solidFill>
                <a:highlight>
                  <a:srgbClr val="FFFF00"/>
                </a:highlight>
              </a:rPr>
              <a:t>Adolf</a:t>
            </a:r>
            <a:r>
              <a:rPr lang="zh-TW" altLang="en-US" sz="1800" dirty="0">
                <a:solidFill>
                  <a:srgbClr val="003399"/>
                </a:solidFill>
                <a:highlight>
                  <a:srgbClr val="FFFF00"/>
                </a:highlight>
              </a:rPr>
              <a:t>一家的防空洞裏面，</a:t>
            </a:r>
            <a:r>
              <a:rPr lang="en-US" altLang="zh-TW" sz="1800" dirty="0">
                <a:solidFill>
                  <a:srgbClr val="003399"/>
                </a:solidFill>
                <a:highlight>
                  <a:srgbClr val="FFFF00"/>
                </a:highlight>
              </a:rPr>
              <a:t> Adolf</a:t>
            </a:r>
            <a:r>
              <a:rPr lang="zh-TW" altLang="en-US" sz="1800" dirty="0">
                <a:solidFill>
                  <a:srgbClr val="003399"/>
                </a:solidFill>
                <a:highlight>
                  <a:srgbClr val="FFFF00"/>
                </a:highlight>
              </a:rPr>
              <a:t> 不經意地說了一句：「那些死雜種又來了</a:t>
            </a:r>
            <a:r>
              <a:rPr lang="zh-TW" altLang="en-US" sz="1800" dirty="0">
                <a:solidFill>
                  <a:srgbClr val="003399"/>
                </a:solidFill>
              </a:rPr>
              <a:t>」</a:t>
            </a:r>
            <a:r>
              <a:rPr lang="en-US" altLang="zh-TW" sz="1200" dirty="0">
                <a:solidFill>
                  <a:srgbClr val="003399"/>
                </a:solidFill>
              </a:rPr>
              <a:t> (“Here are the bloody bastards again,” )</a:t>
            </a:r>
            <a:r>
              <a:rPr lang="zh-TW" altLang="en-US" sz="1800" dirty="0">
                <a:solidFill>
                  <a:srgbClr val="003399"/>
                </a:solidFill>
              </a:rPr>
              <a:t>。儘管</a:t>
            </a:r>
            <a:r>
              <a:rPr lang="en-US" altLang="zh-TW" sz="1800" dirty="0">
                <a:solidFill>
                  <a:srgbClr val="003399"/>
                </a:solidFill>
                <a:highlight>
                  <a:srgbClr val="FFFF00"/>
                </a:highlight>
              </a:rPr>
              <a:t>Adolf</a:t>
            </a:r>
            <a:r>
              <a:rPr lang="zh-TW" altLang="en-US" sz="1800" dirty="0">
                <a:solidFill>
                  <a:srgbClr val="003399"/>
                </a:solidFill>
                <a:highlight>
                  <a:srgbClr val="FFFF00"/>
                </a:highlight>
              </a:rPr>
              <a:t> 後來解釋「死雜種」指的是盟軍的軍機飛行員</a:t>
            </a:r>
            <a:r>
              <a:rPr lang="zh-TW" altLang="en-US" sz="1800" dirty="0">
                <a:solidFill>
                  <a:srgbClr val="003399"/>
                </a:solidFill>
              </a:rPr>
              <a:t>，但是</a:t>
            </a:r>
            <a:r>
              <a:rPr lang="en-US" altLang="zh-TW" sz="1800" dirty="0">
                <a:solidFill>
                  <a:srgbClr val="003399"/>
                </a:solidFill>
              </a:rPr>
              <a:t>Rudolf</a:t>
            </a:r>
            <a:r>
              <a:rPr lang="zh-TW" altLang="en-US" sz="1800" dirty="0">
                <a:solidFill>
                  <a:srgbClr val="003399"/>
                </a:solidFill>
              </a:rPr>
              <a:t> 卻堅持認為</a:t>
            </a:r>
            <a:r>
              <a:rPr lang="zh-TW" altLang="en-US" sz="1800" dirty="0">
                <a:solidFill>
                  <a:srgbClr val="003399"/>
                </a:solidFill>
                <a:highlight>
                  <a:srgbClr val="FFFF00"/>
                </a:highlight>
              </a:rPr>
              <a:t>「死雜種」</a:t>
            </a:r>
            <a:r>
              <a:rPr lang="zh-TW" altLang="en-US" sz="1800" dirty="0">
                <a:solidFill>
                  <a:srgbClr val="003399"/>
                </a:solidFill>
              </a:rPr>
              <a:t>指的是自己一家人</a:t>
            </a:r>
            <a:r>
              <a:rPr lang="zh-TW" altLang="en-US" sz="1800" b="1" dirty="0">
                <a:solidFill>
                  <a:srgbClr val="003399"/>
                </a:solidFill>
                <a:latin typeface="Tahoma" panose="020B0604030504040204" pitchFamily="34" charset="0"/>
                <a:ea typeface="新細明體" panose="02020500000000000000" pitchFamily="18" charset="-120"/>
              </a:rPr>
              <a:t>。</a:t>
            </a:r>
            <a:endParaRPr lang="en-US" altLang="zh-TW" sz="1800" b="1" dirty="0">
              <a:solidFill>
                <a:srgbClr val="003399"/>
              </a:solidFill>
              <a:latin typeface="Tahoma" panose="020B0604030504040204" pitchFamily="34" charset="0"/>
              <a:ea typeface="新細明體" panose="02020500000000000000" pitchFamily="18" charset="-120"/>
            </a:endParaRPr>
          </a:p>
          <a:p>
            <a:pPr>
              <a:defRPr/>
            </a:pPr>
            <a:endParaRPr lang="en-US" altLang="zh-TW" sz="1800" b="1" dirty="0">
              <a:solidFill>
                <a:srgbClr val="003399"/>
              </a:solidFill>
              <a:latin typeface="Tahoma" panose="020B0604030504040204" pitchFamily="34" charset="0"/>
              <a:ea typeface="新細明體" panose="02020500000000000000" pitchFamily="18" charset="-120"/>
            </a:endParaRPr>
          </a:p>
          <a:p>
            <a:pPr>
              <a:defRPr/>
            </a:pPr>
            <a:r>
              <a:rPr lang="zh-TW" altLang="en-US" sz="1800" dirty="0">
                <a:solidFill>
                  <a:srgbClr val="003399"/>
                </a:solidFill>
              </a:rPr>
              <a:t>後來，</a:t>
            </a:r>
            <a:r>
              <a:rPr lang="en-US" altLang="zh-TW" sz="1800" dirty="0">
                <a:solidFill>
                  <a:srgbClr val="003399"/>
                </a:solidFill>
                <a:highlight>
                  <a:srgbClr val="FFFF00"/>
                </a:highlight>
              </a:rPr>
              <a:t>Rudolf</a:t>
            </a:r>
            <a:r>
              <a:rPr lang="zh-TW" altLang="en-US" sz="1800" dirty="0">
                <a:solidFill>
                  <a:srgbClr val="003399"/>
                </a:solidFill>
                <a:highlight>
                  <a:srgbClr val="FFFF00"/>
                </a:highlight>
              </a:rPr>
              <a:t>被美軍俘獲， </a:t>
            </a:r>
            <a:r>
              <a:rPr lang="en-US" altLang="zh-TW" sz="1800" dirty="0">
                <a:solidFill>
                  <a:srgbClr val="003399"/>
                </a:solidFill>
                <a:highlight>
                  <a:srgbClr val="FFFF00"/>
                </a:highlight>
              </a:rPr>
              <a:t>Rudolf</a:t>
            </a:r>
            <a:r>
              <a:rPr lang="zh-TW" altLang="en-US" sz="1800" dirty="0">
                <a:solidFill>
                  <a:srgbClr val="003399"/>
                </a:solidFill>
                <a:highlight>
                  <a:srgbClr val="FFFF00"/>
                </a:highlight>
              </a:rPr>
              <a:t>更加相信是</a:t>
            </a:r>
            <a:r>
              <a:rPr lang="en-US" altLang="zh-TW" sz="1800" dirty="0">
                <a:solidFill>
                  <a:srgbClr val="003399"/>
                </a:solidFill>
                <a:highlight>
                  <a:srgbClr val="FFFF00"/>
                </a:highlight>
              </a:rPr>
              <a:t>Adolf</a:t>
            </a:r>
            <a:r>
              <a:rPr lang="zh-TW" altLang="en-US" sz="1800" dirty="0">
                <a:solidFill>
                  <a:srgbClr val="003399"/>
                </a:solidFill>
                <a:highlight>
                  <a:srgbClr val="FFFF00"/>
                </a:highlight>
              </a:rPr>
              <a:t>向美軍出賣了自己</a:t>
            </a:r>
            <a:r>
              <a:rPr lang="zh-TW" altLang="en-US" sz="1800" dirty="0">
                <a:solidFill>
                  <a:srgbClr val="003399"/>
                </a:solidFill>
              </a:rPr>
              <a:t>。二戰結束後，達斯勒兄弟鞋廠復業，有</a:t>
            </a:r>
            <a:r>
              <a:rPr lang="en-US" altLang="zh-TW" sz="1800" dirty="0">
                <a:solidFill>
                  <a:srgbClr val="003399"/>
                </a:solidFill>
              </a:rPr>
              <a:t>47</a:t>
            </a:r>
            <a:r>
              <a:rPr lang="zh-TW" altLang="en-US" sz="1800" dirty="0">
                <a:solidFill>
                  <a:srgbClr val="003399"/>
                </a:solidFill>
              </a:rPr>
              <a:t>名員工，並以</a:t>
            </a:r>
            <a:r>
              <a:rPr lang="zh-TW" altLang="en-US" sz="1800" dirty="0">
                <a:solidFill>
                  <a:srgbClr val="003399"/>
                </a:solidFill>
                <a:highlight>
                  <a:srgbClr val="FFFF00"/>
                </a:highlight>
              </a:rPr>
              <a:t>帆布與美軍燃油槽提煉出合成橡膠</a:t>
            </a:r>
            <a:r>
              <a:rPr lang="zh-TW" altLang="en-US" sz="1800" dirty="0">
                <a:solidFill>
                  <a:srgbClr val="003399"/>
                </a:solidFill>
              </a:rPr>
              <a:t>，製成戰後第一款運動鞋。但兄弟二人的不和</a:t>
            </a:r>
            <a:r>
              <a:rPr lang="zh-TW" altLang="en-US" sz="1800" dirty="0">
                <a:solidFill>
                  <a:srgbClr val="003399"/>
                </a:solidFill>
                <a:highlight>
                  <a:srgbClr val="FFFF00"/>
                </a:highlight>
              </a:rPr>
              <a:t>最終導致他們在</a:t>
            </a:r>
            <a:r>
              <a:rPr lang="en-US" altLang="zh-TW" sz="1800" dirty="0">
                <a:solidFill>
                  <a:srgbClr val="003399"/>
                </a:solidFill>
                <a:highlight>
                  <a:srgbClr val="FFFF00"/>
                </a:highlight>
              </a:rPr>
              <a:t>1948</a:t>
            </a:r>
            <a:r>
              <a:rPr lang="zh-TW" altLang="en-US" sz="1800" dirty="0">
                <a:solidFill>
                  <a:srgbClr val="003399"/>
                </a:solidFill>
                <a:highlight>
                  <a:srgbClr val="FFFF00"/>
                </a:highlight>
              </a:rPr>
              <a:t>年分道揚鑣</a:t>
            </a:r>
            <a:r>
              <a:rPr lang="zh-TW" altLang="en-US" sz="1800" dirty="0">
                <a:solidFill>
                  <a:srgbClr val="003399"/>
                </a:solidFill>
              </a:rPr>
              <a:t>：</a:t>
            </a:r>
            <a:r>
              <a:rPr lang="en-US" altLang="zh-TW" sz="1800" dirty="0">
                <a:solidFill>
                  <a:srgbClr val="003399"/>
                </a:solidFill>
              </a:rPr>
              <a:t> Adolf</a:t>
            </a:r>
            <a:r>
              <a:rPr lang="zh-TW" altLang="en-US" sz="1800" dirty="0">
                <a:solidFill>
                  <a:srgbClr val="003399"/>
                </a:solidFill>
              </a:rPr>
              <a:t>另外建立了自己的品牌「</a:t>
            </a:r>
            <a:r>
              <a:rPr lang="zh-TW" altLang="en-US" sz="1800" dirty="0">
                <a:solidFill>
                  <a:srgbClr val="003399"/>
                </a:solidFill>
                <a:highlight>
                  <a:srgbClr val="FFFF00"/>
                </a:highlight>
              </a:rPr>
              <a:t>愛迪達</a:t>
            </a:r>
            <a:r>
              <a:rPr lang="zh-TW" altLang="en-US" sz="1800" dirty="0">
                <a:solidFill>
                  <a:srgbClr val="003399"/>
                </a:solidFill>
              </a:rPr>
              <a:t>」 。 </a:t>
            </a:r>
            <a:endParaRPr lang="en-US" altLang="zh-TW" sz="1800" dirty="0">
              <a:solidFill>
                <a:srgbClr val="0033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47C85CFF-512F-44BC-B08F-0192246BCAA1}"/>
              </a:ext>
            </a:extLst>
          </p:cNvPr>
          <p:cNvSpPr txBox="1">
            <a:spLocks noChangeArrowheads="1"/>
          </p:cNvSpPr>
          <p:nvPr/>
        </p:nvSpPr>
        <p:spPr bwMode="auto">
          <a:xfrm>
            <a:off x="2133600" y="1"/>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7172" name="Rectangle 2">
            <a:extLst>
              <a:ext uri="{FF2B5EF4-FFF2-40B4-BE49-F238E27FC236}">
                <a16:creationId xmlns:a16="http://schemas.microsoft.com/office/drawing/2014/main" id="{63387A44-174C-451E-889C-A3E250557A0C}"/>
              </a:ext>
            </a:extLst>
          </p:cNvPr>
          <p:cNvSpPr txBox="1">
            <a:spLocks noChangeArrowheads="1"/>
          </p:cNvSpPr>
          <p:nvPr/>
        </p:nvSpPr>
        <p:spPr bwMode="auto">
          <a:xfrm>
            <a:off x="1485900" y="58737"/>
            <a:ext cx="8915400" cy="400752"/>
          </a:xfrm>
          <a:prstGeom prst="rect">
            <a:avLst/>
          </a:prstGeom>
          <a:noFill/>
          <a:ln>
            <a:noFill/>
          </a:ln>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en-US" altLang="zh-TW" sz="2000" b="1" dirty="0">
                <a:solidFill>
                  <a:schemeClr val="bg1"/>
                </a:solidFill>
                <a:latin typeface="Tahoma" panose="020B0604030504040204" pitchFamily="34" charset="0"/>
                <a:ea typeface="新細明體" panose="02020500000000000000" pitchFamily="18" charset="-120"/>
              </a:rPr>
              <a:t> </a:t>
            </a:r>
            <a:endParaRPr lang="en-US" altLang="zh-TW" sz="2400" b="1" dirty="0">
              <a:solidFill>
                <a:srgbClr val="FF0000"/>
              </a:solidFill>
              <a:highlight>
                <a:srgbClr val="FFFF00"/>
              </a:highlight>
              <a:latin typeface="+mn-lt"/>
              <a:ea typeface="新細明體" panose="02020500000000000000" pitchFamily="18" charset="-120"/>
            </a:endParaRPr>
          </a:p>
        </p:txBody>
      </p:sp>
      <p:sp>
        <p:nvSpPr>
          <p:cNvPr id="13317" name="Rectangle 1027">
            <a:extLst>
              <a:ext uri="{FF2B5EF4-FFF2-40B4-BE49-F238E27FC236}">
                <a16:creationId xmlns:a16="http://schemas.microsoft.com/office/drawing/2014/main" id="{1C467165-E0F4-4E5F-993D-FEA0C3D38DA6}"/>
              </a:ext>
            </a:extLst>
          </p:cNvPr>
          <p:cNvSpPr>
            <a:spLocks noGrp="1" noChangeArrowheads="1"/>
          </p:cNvSpPr>
          <p:nvPr>
            <p:ph idx="1"/>
          </p:nvPr>
        </p:nvSpPr>
        <p:spPr>
          <a:xfrm>
            <a:off x="571612" y="259113"/>
            <a:ext cx="11353576" cy="5894213"/>
          </a:xfrm>
        </p:spPr>
        <p:txBody>
          <a:bodyPr>
            <a:normAutofit/>
          </a:bodyPr>
          <a:lstStyle/>
          <a:p>
            <a:pPr>
              <a:defRPr/>
            </a:pPr>
            <a:endParaRPr lang="en-US" altLang="zh-TW" b="1" dirty="0">
              <a:ea typeface="新細明體" panose="02020500000000000000" pitchFamily="18" charset="-120"/>
            </a:endParaRPr>
          </a:p>
          <a:p>
            <a:pPr marL="0" indent="0">
              <a:buNone/>
              <a:defRPr/>
            </a:pPr>
            <a:r>
              <a:rPr lang="zh-TW" altLang="en-US" dirty="0">
                <a:ea typeface="新細明體" panose="02020500000000000000" pitchFamily="18" charset="-120"/>
              </a:rPr>
              <a:t>              </a:t>
            </a:r>
            <a:endParaRPr lang="en-US" altLang="zh-TW" dirty="0">
              <a:ea typeface="新細明體" panose="02020500000000000000" pitchFamily="18" charset="-120"/>
            </a:endParaRPr>
          </a:p>
          <a:p>
            <a:pPr marL="0" indent="0">
              <a:buNone/>
              <a:defRPr/>
            </a:pPr>
            <a:r>
              <a:rPr lang="zh-TW" altLang="en-US" dirty="0">
                <a:solidFill>
                  <a:srgbClr val="003399"/>
                </a:solidFill>
                <a:ea typeface="新細明體" panose="02020500000000000000" pitchFamily="18" charset="-120"/>
              </a:rPr>
              <a:t>    </a:t>
            </a:r>
            <a:endParaRPr lang="en-US" altLang="zh-TW" dirty="0">
              <a:solidFill>
                <a:srgbClr val="003399"/>
              </a:solidFill>
              <a:ea typeface="新細明體" panose="02020500000000000000" pitchFamily="18" charset="-120"/>
            </a:endParaRPr>
          </a:p>
          <a:p>
            <a:pPr marL="0" indent="0">
              <a:buNone/>
              <a:defRPr/>
            </a:pPr>
            <a:r>
              <a:rPr lang="zh-TW" altLang="en-US" dirty="0">
                <a:solidFill>
                  <a:srgbClr val="003399"/>
                </a:solidFill>
                <a:ea typeface="新細明體" panose="02020500000000000000" pitchFamily="18" charset="-120"/>
              </a:rPr>
              <a:t>                      電子商務安全</a:t>
            </a:r>
            <a:r>
              <a:rPr lang="en-US" altLang="zh-TW" dirty="0">
                <a:solidFill>
                  <a:srgbClr val="003399"/>
                </a:solidFill>
                <a:ea typeface="新細明體" panose="02020500000000000000" pitchFamily="18" charset="-120"/>
              </a:rPr>
              <a:t> </a:t>
            </a:r>
            <a:r>
              <a:rPr lang="zh-TW" altLang="en-US" dirty="0">
                <a:solidFill>
                  <a:srgbClr val="003399"/>
                </a:solidFill>
                <a:ea typeface="新細明體" panose="02020500000000000000" pitchFamily="18" charset="-120"/>
              </a:rPr>
              <a:t>大綱</a:t>
            </a:r>
            <a:endParaRPr lang="en-US" altLang="zh-TW" dirty="0">
              <a:solidFill>
                <a:srgbClr val="003399"/>
              </a:solidFill>
              <a:ea typeface="新細明體" panose="02020500000000000000" pitchFamily="18" charset="-120"/>
            </a:endParaRPr>
          </a:p>
          <a:p>
            <a:pPr marL="0" indent="0">
              <a:buNone/>
              <a:defRPr/>
            </a:pPr>
            <a:endParaRPr lang="en-US" altLang="zh-TW" dirty="0">
              <a:ea typeface="新細明體" panose="02020500000000000000" pitchFamily="18" charset="-120"/>
            </a:endParaRPr>
          </a:p>
          <a:p>
            <a:pPr marL="0" indent="0">
              <a:buNone/>
              <a:defRPr/>
            </a:pPr>
            <a:r>
              <a:rPr lang="en-US" altLang="zh-TW" dirty="0">
                <a:ea typeface="新細明體" panose="02020500000000000000" pitchFamily="18" charset="-120"/>
              </a:rPr>
              <a:t>        </a:t>
            </a:r>
            <a:r>
              <a:rPr lang="zh-TW" altLang="en-US" sz="2400" b="1" dirty="0">
                <a:solidFill>
                  <a:srgbClr val="003399"/>
                </a:solidFill>
                <a:ea typeface="新細明體" panose="02020500000000000000" pitchFamily="18" charset="-120"/>
              </a:rPr>
              <a:t>第一章 </a:t>
            </a:r>
            <a:r>
              <a:rPr lang="en-US" altLang="zh-TW" sz="2400" b="1" dirty="0">
                <a:solidFill>
                  <a:srgbClr val="003399"/>
                </a:solidFill>
                <a:ea typeface="新細明體" panose="02020500000000000000" pitchFamily="18" charset="-120"/>
              </a:rPr>
              <a:t> </a:t>
            </a:r>
            <a:r>
              <a:rPr lang="zh-TW" altLang="en-US" sz="2400" b="1" dirty="0">
                <a:solidFill>
                  <a:srgbClr val="003399"/>
                </a:solidFill>
                <a:ea typeface="新細明體" panose="02020500000000000000" pitchFamily="18" charset="-120"/>
              </a:rPr>
              <a:t>電子商務的基本概念   兼談隱私 </a:t>
            </a:r>
            <a:r>
              <a:rPr lang="en-US" altLang="zh-TW" sz="2400" b="1" dirty="0">
                <a:solidFill>
                  <a:srgbClr val="003399"/>
                </a:solidFill>
                <a:ea typeface="新細明體" panose="02020500000000000000" pitchFamily="18" charset="-120"/>
              </a:rPr>
              <a:t>Basic Concepts of e-Commerce</a:t>
            </a:r>
          </a:p>
          <a:p>
            <a:pPr marL="0" indent="0">
              <a:buNone/>
              <a:defRPr/>
            </a:pPr>
            <a:r>
              <a:rPr lang="zh-TW" altLang="en-US" sz="2800" b="1" dirty="0">
                <a:solidFill>
                  <a:srgbClr val="003399"/>
                </a:solidFill>
                <a:ea typeface="新細明體" panose="02020500000000000000" pitchFamily="18" charset="-120"/>
              </a:rPr>
              <a:t>        </a:t>
            </a:r>
            <a:r>
              <a:rPr lang="zh-TW" altLang="en-US" sz="2400" b="1" dirty="0">
                <a:solidFill>
                  <a:srgbClr val="003399"/>
                </a:solidFill>
                <a:ea typeface="新細明體" panose="02020500000000000000" pitchFamily="18" charset="-120"/>
              </a:rPr>
              <a:t>第二章  電子商務基礎設施 </a:t>
            </a:r>
            <a:r>
              <a:rPr lang="en-US" altLang="zh-TW" sz="2400" b="1" dirty="0">
                <a:solidFill>
                  <a:srgbClr val="003399"/>
                </a:solidFill>
                <a:ea typeface="新細明體" panose="02020500000000000000" pitchFamily="18" charset="-120"/>
              </a:rPr>
              <a:t>:</a:t>
            </a:r>
            <a:r>
              <a:rPr lang="zh-TW" altLang="en-US" sz="2400" b="1" dirty="0">
                <a:solidFill>
                  <a:srgbClr val="003399"/>
                </a:solidFill>
                <a:ea typeface="新細明體" panose="02020500000000000000" pitchFamily="18" charset="-120"/>
              </a:rPr>
              <a:t> 互聯網、</a:t>
            </a:r>
            <a:r>
              <a:rPr lang="en-US" altLang="zh-TW" sz="2400" b="1" dirty="0">
                <a:solidFill>
                  <a:srgbClr val="003399"/>
                </a:solidFill>
                <a:ea typeface="新細明體" panose="02020500000000000000" pitchFamily="18" charset="-120"/>
              </a:rPr>
              <a:t>Web</a:t>
            </a:r>
            <a:r>
              <a:rPr lang="zh-TW" altLang="en-US" sz="2400" b="1" dirty="0">
                <a:solidFill>
                  <a:srgbClr val="003399"/>
                </a:solidFill>
                <a:ea typeface="新細明體" panose="02020500000000000000" pitchFamily="18" charset="-120"/>
              </a:rPr>
              <a:t>和移動平台</a:t>
            </a:r>
            <a:endParaRPr lang="en-US" altLang="zh-TW" sz="2400" b="1" dirty="0">
              <a:solidFill>
                <a:srgbClr val="003399"/>
              </a:solidFill>
              <a:ea typeface="新細明體" panose="02020500000000000000" pitchFamily="18" charset="-120"/>
            </a:endParaRPr>
          </a:p>
          <a:p>
            <a:pPr marL="0" indent="0">
              <a:buNone/>
              <a:defRPr/>
            </a:pPr>
            <a:r>
              <a:rPr lang="zh-TW" altLang="en-US" sz="2400" b="1" dirty="0">
                <a:solidFill>
                  <a:srgbClr val="003399"/>
                </a:solidFill>
                <a:ea typeface="新細明體" panose="02020500000000000000" pitchFamily="18" charset="-120"/>
              </a:rPr>
              <a:t>          第三章  建構電子商務平台</a:t>
            </a:r>
            <a:endParaRPr lang="en-US" altLang="zh-TW" sz="2400" b="1" dirty="0">
              <a:solidFill>
                <a:srgbClr val="003399"/>
              </a:solidFill>
              <a:ea typeface="新細明體" panose="02020500000000000000" pitchFamily="18" charset="-120"/>
            </a:endParaRPr>
          </a:p>
          <a:p>
            <a:pPr marL="0" indent="0">
              <a:buNone/>
              <a:defRPr/>
            </a:pPr>
            <a:r>
              <a:rPr lang="zh-TW" altLang="en-US" sz="2400" b="1" dirty="0">
                <a:solidFill>
                  <a:srgbClr val="003399"/>
                </a:solidFill>
                <a:ea typeface="新細明體" panose="02020500000000000000" pitchFamily="18" charset="-120"/>
              </a:rPr>
              <a:t>          第四章  電子商務安全與付款系統</a:t>
            </a:r>
            <a:endParaRPr lang="en-US" altLang="zh-TW" sz="2400" b="1" dirty="0">
              <a:solidFill>
                <a:srgbClr val="003399"/>
              </a:solidFill>
              <a:ea typeface="新細明體" panose="02020500000000000000" pitchFamily="18" charset="-120"/>
            </a:endParaRPr>
          </a:p>
          <a:p>
            <a:pPr marL="0" indent="0">
              <a:buNone/>
              <a:defRPr/>
            </a:pPr>
            <a:endParaRPr lang="en-US" altLang="zh-TW" dirty="0">
              <a:solidFill>
                <a:srgbClr val="003399"/>
              </a:solidFill>
              <a:ea typeface="新細明體" panose="02020500000000000000" pitchFamily="18"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B753-492E-7756-AAE3-D0819613651A}"/>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0CA2B5CB-8B6A-5586-2DB7-1B7B83041D65}"/>
              </a:ext>
            </a:extLst>
          </p:cNvPr>
          <p:cNvSpPr>
            <a:spLocks noGrp="1" noChangeArrowheads="1"/>
          </p:cNvSpPr>
          <p:nvPr>
            <p:ph type="title"/>
          </p:nvPr>
        </p:nvSpPr>
        <p:spPr>
          <a:xfrm>
            <a:off x="1" y="0"/>
            <a:ext cx="12192000" cy="838200"/>
          </a:xfrm>
          <a:solidFill>
            <a:schemeClr val="tx2"/>
          </a:solidFill>
        </p:spPr>
        <p:txBody>
          <a:bodyPr/>
          <a:lstStyle/>
          <a:p>
            <a:pPr eaLnBrk="1" hangingPunct="1"/>
            <a:r>
              <a:rPr lang="en-US" altLang="zh-TW" sz="2600">
                <a:solidFill>
                  <a:schemeClr val="bg1"/>
                </a:solidFill>
                <a:ea typeface="新細明體" panose="02020500000000000000" pitchFamily="18" charset="-120"/>
              </a:rPr>
              <a:t> </a:t>
            </a:r>
            <a:endParaRPr lang="en-US" altLang="zh-TW" sz="2800">
              <a:solidFill>
                <a:schemeClr val="bg1"/>
              </a:solidFill>
              <a:ea typeface="華康中黑體" pitchFamily="49" charset="-120"/>
            </a:endParaRPr>
          </a:p>
        </p:txBody>
      </p:sp>
      <p:sp>
        <p:nvSpPr>
          <p:cNvPr id="14339" name="Rectangle 2">
            <a:extLst>
              <a:ext uri="{FF2B5EF4-FFF2-40B4-BE49-F238E27FC236}">
                <a16:creationId xmlns:a16="http://schemas.microsoft.com/office/drawing/2014/main" id="{425441A5-7BA5-E2B2-FC6C-BCD69A33661A}"/>
              </a:ext>
            </a:extLst>
          </p:cNvPr>
          <p:cNvSpPr txBox="1">
            <a:spLocks noChangeArrowheads="1"/>
          </p:cNvSpPr>
          <p:nvPr/>
        </p:nvSpPr>
        <p:spPr bwMode="auto">
          <a:xfrm>
            <a:off x="2133600" y="1"/>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7172" name="Rectangle 2">
            <a:extLst>
              <a:ext uri="{FF2B5EF4-FFF2-40B4-BE49-F238E27FC236}">
                <a16:creationId xmlns:a16="http://schemas.microsoft.com/office/drawing/2014/main" id="{2BE75F20-BA60-D367-E0D5-307129F7FDB4}"/>
              </a:ext>
            </a:extLst>
          </p:cNvPr>
          <p:cNvSpPr txBox="1">
            <a:spLocks noChangeArrowheads="1"/>
          </p:cNvSpPr>
          <p:nvPr/>
        </p:nvSpPr>
        <p:spPr bwMode="auto">
          <a:xfrm>
            <a:off x="177553" y="58737"/>
            <a:ext cx="11482407" cy="708528"/>
          </a:xfrm>
          <a:prstGeom prst="rect">
            <a:avLst/>
          </a:prstGeom>
          <a:noFill/>
          <a:ln>
            <a:noFill/>
          </a:ln>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defRPr/>
            </a:pPr>
            <a:r>
              <a:rPr lang="en-US" altLang="zh-TW" sz="1800" b="1" dirty="0">
                <a:solidFill>
                  <a:schemeClr val="bg1"/>
                </a:solidFill>
                <a:latin typeface="Tahoma" panose="020B0604030504040204" pitchFamily="34" charset="0"/>
                <a:ea typeface="新細明體" panose="02020500000000000000" pitchFamily="18" charset="-120"/>
              </a:rPr>
              <a:t>Class </a:t>
            </a:r>
            <a:r>
              <a:rPr lang="en-US" altLang="zh-TW" sz="2000" b="1" dirty="0">
                <a:solidFill>
                  <a:schemeClr val="bg1"/>
                </a:solidFill>
                <a:latin typeface="Tahoma" panose="020B0604030504040204" pitchFamily="34" charset="0"/>
                <a:ea typeface="新細明體" panose="02020500000000000000" pitchFamily="18" charset="-120"/>
              </a:rPr>
              <a:t>Discussion: 7th Edition  2013 </a:t>
            </a:r>
          </a:p>
          <a:p>
            <a:pPr eaLnBrk="1" hangingPunct="1">
              <a:spcBef>
                <a:spcPct val="0"/>
              </a:spcBef>
              <a:buClrTx/>
              <a:buSzTx/>
              <a:buFontTx/>
              <a:buNone/>
              <a:defRPr/>
            </a:pPr>
            <a:r>
              <a:rPr lang="en-US" altLang="zh-TW" sz="2000" b="1" dirty="0">
                <a:solidFill>
                  <a:schemeClr val="bg1"/>
                </a:solidFill>
                <a:latin typeface="Tahoma" panose="020B0604030504040204" pitchFamily="34" charset="0"/>
                <a:ea typeface="新細明體" panose="02020500000000000000" pitchFamily="18" charset="-120"/>
              </a:rPr>
              <a:t>Puma Loves Social, Mobile, Omni(Puma </a:t>
            </a:r>
            <a:r>
              <a:rPr lang="zh-TW" altLang="en-US" sz="2000" b="1" dirty="0">
                <a:solidFill>
                  <a:schemeClr val="bg1"/>
                </a:solidFill>
                <a:latin typeface="Tahoma" panose="020B0604030504040204" pitchFamily="34" charset="0"/>
                <a:ea typeface="新細明體" panose="02020500000000000000" pitchFamily="18" charset="-120"/>
              </a:rPr>
              <a:t>熱愛社交</a:t>
            </a:r>
            <a:r>
              <a:rPr lang="zh-TW" altLang="zh-TW" sz="2000" b="1" dirty="0">
                <a:solidFill>
                  <a:schemeClr val="bg1"/>
                </a:solidFill>
                <a:latin typeface="Tahoma" panose="020B0604030504040204" pitchFamily="34" charset="0"/>
                <a:ea typeface="新細明體" panose="02020500000000000000" pitchFamily="18" charset="-120"/>
              </a:rPr>
              <a:t>媒體</a:t>
            </a:r>
            <a:r>
              <a:rPr lang="zh-TW" altLang="en-US" sz="2000" b="1" dirty="0">
                <a:solidFill>
                  <a:schemeClr val="bg1"/>
                </a:solidFill>
                <a:latin typeface="Tahoma" panose="020B0604030504040204" pitchFamily="34" charset="0"/>
                <a:ea typeface="新細明體" panose="02020500000000000000" pitchFamily="18" charset="-120"/>
              </a:rPr>
              <a:t>、行動</a:t>
            </a:r>
            <a:r>
              <a:rPr lang="zh-TW" altLang="zh-TW" sz="2000" b="1" dirty="0">
                <a:solidFill>
                  <a:schemeClr val="bg1"/>
                </a:solidFill>
                <a:latin typeface="Tahoma" panose="020B0604030504040204" pitchFamily="34" charset="0"/>
                <a:ea typeface="新細明體" panose="02020500000000000000" pitchFamily="18" charset="-120"/>
              </a:rPr>
              <a:t>商務、 </a:t>
            </a:r>
            <a:r>
              <a:rPr lang="zh-TW" altLang="en-US" sz="2000" b="1" dirty="0">
                <a:solidFill>
                  <a:schemeClr val="bg1"/>
                </a:solidFill>
                <a:latin typeface="Tahoma" panose="020B0604030504040204" pitchFamily="34" charset="0"/>
                <a:ea typeface="新細明體" panose="02020500000000000000" pitchFamily="18" charset="-120"/>
              </a:rPr>
              <a:t>全方位通路</a:t>
            </a:r>
            <a:r>
              <a:rPr lang="en-US" altLang="zh-TW"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rgbClr val="FF0000"/>
                </a:solidFill>
                <a:highlight>
                  <a:srgbClr val="FFFF00"/>
                </a:highlight>
                <a:latin typeface="+mn-lt"/>
                <a:ea typeface="新細明體" panose="02020500000000000000" pitchFamily="18" charset="-120"/>
              </a:rPr>
              <a:t>線上賣東西</a:t>
            </a:r>
            <a:endParaRPr lang="en-US" altLang="zh-TW" sz="2000" b="1" dirty="0">
              <a:solidFill>
                <a:srgbClr val="FF0000"/>
              </a:solidFill>
              <a:highlight>
                <a:srgbClr val="FFFF00"/>
              </a:highlight>
              <a:latin typeface="+mn-lt"/>
              <a:ea typeface="新細明體" panose="02020500000000000000" pitchFamily="18" charset="-120"/>
            </a:endParaRPr>
          </a:p>
        </p:txBody>
      </p:sp>
      <p:sp>
        <p:nvSpPr>
          <p:cNvPr id="13317" name="Rectangle 1027">
            <a:extLst>
              <a:ext uri="{FF2B5EF4-FFF2-40B4-BE49-F238E27FC236}">
                <a16:creationId xmlns:a16="http://schemas.microsoft.com/office/drawing/2014/main" id="{994631FD-CC75-53C3-A965-A73A6BEE6633}"/>
              </a:ext>
            </a:extLst>
          </p:cNvPr>
          <p:cNvSpPr>
            <a:spLocks noGrp="1" noChangeArrowheads="1"/>
          </p:cNvSpPr>
          <p:nvPr>
            <p:ph idx="1"/>
          </p:nvPr>
        </p:nvSpPr>
        <p:spPr>
          <a:xfrm>
            <a:off x="449492" y="2312535"/>
            <a:ext cx="11293016" cy="4387408"/>
          </a:xfrm>
        </p:spPr>
        <p:txBody>
          <a:bodyPr>
            <a:normAutofit lnSpcReduction="10000"/>
          </a:bodyPr>
          <a:lstStyle/>
          <a:p>
            <a:pPr>
              <a:defRPr/>
            </a:pPr>
            <a:r>
              <a:rPr lang="en-US" altLang="zh-TW" sz="2000" dirty="0">
                <a:solidFill>
                  <a:srgbClr val="003399"/>
                </a:solidFill>
                <a:ea typeface="新細明體" panose="02020500000000000000" pitchFamily="18" charset="-120"/>
              </a:rPr>
              <a:t>How effective do you think Puma</a:t>
            </a:r>
            <a:r>
              <a:rPr lang="zh-TW" altLang="en-US" sz="2000" dirty="0">
                <a:solidFill>
                  <a:srgbClr val="003399"/>
                </a:solidFill>
                <a:ea typeface="新細明體" panose="02020500000000000000" pitchFamily="18" charset="-120"/>
              </a:rPr>
              <a:t> </a:t>
            </a:r>
            <a:r>
              <a:rPr lang="en-US" altLang="zh-TW" sz="2000" dirty="0">
                <a:solidFill>
                  <a:srgbClr val="003399"/>
                </a:solidFill>
                <a:ea typeface="新細明體" panose="02020500000000000000" pitchFamily="18" charset="-120"/>
              </a:rPr>
              <a:t>?How does Puma use social media to support its business? How does what it does on its Facebook page differ from what it does on its Twitter page and YouTube channel, and vice versa?</a:t>
            </a:r>
            <a:r>
              <a:rPr lang="zh-TW" altLang="en-US" sz="2000" dirty="0">
                <a:solidFill>
                  <a:srgbClr val="003399"/>
                </a:solidFill>
                <a:ea typeface="新細明體" panose="02020500000000000000" pitchFamily="18" charset="-120"/>
              </a:rPr>
              <a:t> </a:t>
            </a:r>
            <a:endParaRPr lang="en-US" altLang="zh-TW" sz="1600" dirty="0">
              <a:solidFill>
                <a:srgbClr val="003399"/>
              </a:solidFill>
              <a:ea typeface="新細明體" panose="02020500000000000000" pitchFamily="18" charset="-120"/>
            </a:endParaRPr>
          </a:p>
          <a:p>
            <a:pPr marL="0" indent="0">
              <a:buNone/>
              <a:defRPr/>
            </a:pPr>
            <a:r>
              <a:rPr lang="zh-TW" altLang="en-US" sz="2400"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Puma</a:t>
            </a:r>
            <a:r>
              <a:rPr lang="zh-TW" altLang="en-US" sz="1800" b="1" dirty="0">
                <a:solidFill>
                  <a:srgbClr val="003399"/>
                </a:solidFill>
                <a:ea typeface="新細明體" panose="02020500000000000000" pitchFamily="18" charset="-120"/>
              </a:rPr>
              <a:t> 如何使用 </a:t>
            </a:r>
            <a:r>
              <a:rPr lang="zh-TW" altLang="en-US" sz="1800" b="1" dirty="0">
                <a:solidFill>
                  <a:srgbClr val="003399"/>
                </a:solidFill>
                <a:highlight>
                  <a:srgbClr val="FFFF00"/>
                </a:highlight>
                <a:ea typeface="新細明體" panose="02020500000000000000" pitchFamily="18" charset="-120"/>
              </a:rPr>
              <a:t>社交媒體</a:t>
            </a:r>
            <a:r>
              <a:rPr lang="zh-TW" altLang="en-US" sz="1800" b="1" dirty="0">
                <a:solidFill>
                  <a:srgbClr val="003399"/>
                </a:solidFill>
                <a:ea typeface="新細明體" panose="02020500000000000000" pitchFamily="18" charset="-120"/>
              </a:rPr>
              <a:t>來支持其業務？ 它的 </a:t>
            </a:r>
            <a:r>
              <a:rPr lang="en-US" altLang="zh-TW" sz="1800" b="1" dirty="0">
                <a:solidFill>
                  <a:srgbClr val="003399"/>
                </a:solidFill>
                <a:highlight>
                  <a:srgbClr val="FFFF00"/>
                </a:highlight>
                <a:ea typeface="新細明體" panose="02020500000000000000" pitchFamily="18" charset="-120"/>
              </a:rPr>
              <a:t>FB</a:t>
            </a:r>
            <a:r>
              <a:rPr lang="zh-TW" altLang="en-US" sz="1800" b="1" dirty="0">
                <a:solidFill>
                  <a:srgbClr val="003399"/>
                </a:solidFill>
                <a:ea typeface="新細明體" panose="02020500000000000000" pitchFamily="18" charset="-120"/>
              </a:rPr>
              <a:t>頁面上的功能、 </a:t>
            </a:r>
            <a:r>
              <a:rPr lang="en-US" altLang="zh-TW" sz="1800" b="1" dirty="0">
                <a:solidFill>
                  <a:srgbClr val="003399"/>
                </a:solidFill>
                <a:highlight>
                  <a:srgbClr val="FFFF00"/>
                </a:highlight>
                <a:ea typeface="新細明體" panose="02020500000000000000" pitchFamily="18" charset="-120"/>
              </a:rPr>
              <a:t>Twitter</a:t>
            </a:r>
            <a:r>
              <a:rPr lang="zh-TW" altLang="en-US" sz="1800" b="1" dirty="0">
                <a:solidFill>
                  <a:srgbClr val="003399"/>
                </a:solidFill>
                <a:ea typeface="新細明體" panose="02020500000000000000" pitchFamily="18" charset="-120"/>
              </a:rPr>
              <a:t>頁面和 </a:t>
            </a:r>
            <a:r>
              <a:rPr lang="en-US" altLang="zh-TW" sz="1800" b="1" dirty="0">
                <a:solidFill>
                  <a:srgbClr val="003399"/>
                </a:solidFill>
                <a:highlight>
                  <a:srgbClr val="FFFF00"/>
                </a:highlight>
                <a:ea typeface="新細明體" panose="02020500000000000000" pitchFamily="18" charset="-120"/>
              </a:rPr>
              <a:t>YouTube</a:t>
            </a:r>
            <a:r>
              <a:rPr lang="zh-TW" altLang="en-US" sz="1800" b="1" dirty="0">
                <a:solidFill>
                  <a:srgbClr val="003399"/>
                </a:solidFill>
                <a:highlight>
                  <a:srgbClr val="FFFF00"/>
                </a:highlight>
                <a:ea typeface="新細明體" panose="02020500000000000000" pitchFamily="18" charset="-120"/>
              </a:rPr>
              <a:t>通路</a:t>
            </a:r>
            <a:r>
              <a:rPr lang="zh-TW" altLang="en-US" sz="1800" b="1" dirty="0">
                <a:solidFill>
                  <a:srgbClr val="003399"/>
                </a:solidFill>
                <a:ea typeface="新細明體" panose="02020500000000000000" pitchFamily="18" charset="-120"/>
              </a:rPr>
              <a:t>上的功能有何不同，反之亦然？</a:t>
            </a:r>
            <a:endParaRPr lang="en-US" altLang="zh-TW" sz="1800" b="1" dirty="0">
              <a:solidFill>
                <a:srgbClr val="003399"/>
              </a:solidFill>
              <a:ea typeface="新細明體" panose="02020500000000000000" pitchFamily="18" charset="-120"/>
            </a:endParaRPr>
          </a:p>
          <a:p>
            <a:pPr marL="0" indent="0">
              <a:buNone/>
              <a:defRPr/>
            </a:pPr>
            <a:endParaRPr lang="en-US" altLang="zh-TW" sz="1800" b="1" dirty="0">
              <a:solidFill>
                <a:srgbClr val="003399"/>
              </a:solidFill>
              <a:ea typeface="新細明體" panose="02020500000000000000" pitchFamily="18" charset="-120"/>
            </a:endParaRPr>
          </a:p>
          <a:p>
            <a:pPr marL="0" indent="0">
              <a:buNone/>
              <a:defRPr/>
            </a:pPr>
            <a:r>
              <a:rPr lang="en-US" altLang="zh-TW" sz="1800" b="1" dirty="0">
                <a:solidFill>
                  <a:srgbClr val="003399"/>
                </a:solidFill>
                <a:ea typeface="新細明體" panose="02020500000000000000" pitchFamily="18" charset="-120"/>
              </a:rPr>
              <a:t>Puma </a:t>
            </a:r>
            <a:r>
              <a:rPr lang="zh-TW" altLang="en-US" sz="1800" b="1" dirty="0">
                <a:solidFill>
                  <a:srgbClr val="003399"/>
                </a:solidFill>
                <a:ea typeface="新細明體" panose="02020500000000000000" pitchFamily="18" charset="-120"/>
              </a:rPr>
              <a:t>使用</a:t>
            </a:r>
            <a:r>
              <a:rPr lang="zh-TW" altLang="en-US" sz="1800" b="1" dirty="0">
                <a:solidFill>
                  <a:srgbClr val="003399"/>
                </a:solidFill>
                <a:highlight>
                  <a:srgbClr val="FFFF00"/>
                </a:highlight>
                <a:ea typeface="新細明體" panose="02020500000000000000" pitchFamily="18" charset="-120"/>
              </a:rPr>
              <a:t>社交媒體</a:t>
            </a:r>
            <a:r>
              <a:rPr lang="zh-TW" altLang="en-US" sz="1800" b="1" dirty="0">
                <a:solidFill>
                  <a:srgbClr val="003399"/>
                </a:solidFill>
                <a:ea typeface="新細明體" panose="02020500000000000000" pitchFamily="18" charset="-120"/>
              </a:rPr>
              <a:t>來</a:t>
            </a:r>
            <a:r>
              <a:rPr lang="zh-TW" altLang="en-US" sz="1800" b="1" dirty="0">
                <a:solidFill>
                  <a:srgbClr val="003399"/>
                </a:solidFill>
                <a:highlight>
                  <a:srgbClr val="FFFF00"/>
                </a:highlight>
                <a:ea typeface="新細明體" panose="02020500000000000000" pitchFamily="18" charset="-120"/>
              </a:rPr>
              <a:t>支持其業務的策略包括多個方面，</a:t>
            </a:r>
            <a:r>
              <a:rPr lang="zh-TW" altLang="en-US" sz="1800" b="1" dirty="0">
                <a:solidFill>
                  <a:srgbClr val="003399"/>
                </a:solidFill>
                <a:ea typeface="新細明體" panose="02020500000000000000" pitchFamily="18" charset="-120"/>
              </a:rPr>
              <a:t>主要集中在</a:t>
            </a:r>
            <a:r>
              <a:rPr lang="zh-TW" altLang="en-US" sz="1800" b="1" dirty="0">
                <a:solidFill>
                  <a:srgbClr val="003399"/>
                </a:solidFill>
                <a:highlight>
                  <a:srgbClr val="FFFF00"/>
                </a:highlight>
                <a:ea typeface="新細明體" panose="02020500000000000000" pitchFamily="18" charset="-120"/>
              </a:rPr>
              <a:t>品牌推廣、與消費者互動</a:t>
            </a:r>
            <a:r>
              <a:rPr lang="zh-TW" altLang="en-US" sz="1800" b="1" dirty="0">
                <a:solidFill>
                  <a:srgbClr val="003399"/>
                </a:solidFill>
                <a:ea typeface="新細明體" panose="02020500000000000000" pitchFamily="18" charset="-120"/>
              </a:rPr>
              <a:t>以及</a:t>
            </a:r>
            <a:r>
              <a:rPr lang="zh-TW" altLang="en-US" sz="1800" b="1" dirty="0">
                <a:solidFill>
                  <a:srgbClr val="003399"/>
                </a:solidFill>
                <a:highlight>
                  <a:srgbClr val="FFFF00"/>
                </a:highlight>
                <a:ea typeface="新細明體" panose="02020500000000000000" pitchFamily="18" charset="-120"/>
              </a:rPr>
              <a:t>創建社群上</a:t>
            </a:r>
            <a:r>
              <a:rPr lang="zh-TW" altLang="en-US" sz="2000" b="1" dirty="0">
                <a:solidFill>
                  <a:srgbClr val="003399"/>
                </a:solidFill>
                <a:ea typeface="新細明體" panose="02020500000000000000" pitchFamily="18" charset="-120"/>
              </a:rPr>
              <a:t>。</a:t>
            </a:r>
            <a:endParaRPr lang="en-US" altLang="zh-TW" sz="2000" b="1" dirty="0">
              <a:solidFill>
                <a:srgbClr val="003399"/>
              </a:solidFill>
              <a:ea typeface="新細明體" panose="02020500000000000000" pitchFamily="18" charset="-120"/>
            </a:endParaRPr>
          </a:p>
          <a:p>
            <a:pPr marL="0" indent="0">
              <a:buNone/>
              <a:defRPr/>
            </a:pPr>
            <a:endParaRPr lang="en-US" altLang="zh-TW" sz="2000" b="1" dirty="0">
              <a:solidFill>
                <a:srgbClr val="003399"/>
              </a:solidFill>
              <a:ea typeface="新細明體" panose="02020500000000000000" pitchFamily="18" charset="-120"/>
            </a:endParaRPr>
          </a:p>
          <a:p>
            <a:pPr marL="0" indent="0">
              <a:buNone/>
            </a:pPr>
            <a:r>
              <a:rPr lang="en-US" altLang="zh-TW" sz="1600" b="1" dirty="0">
                <a:solidFill>
                  <a:srgbClr val="003399"/>
                </a:solidFill>
                <a:ea typeface="新細明體" panose="02020500000000000000" pitchFamily="18" charset="-120"/>
              </a:rPr>
              <a:t>Puma </a:t>
            </a:r>
            <a:r>
              <a:rPr lang="zh-TW" altLang="en-US" sz="1600" b="1" dirty="0">
                <a:solidFill>
                  <a:srgbClr val="003399"/>
                </a:solidFill>
                <a:ea typeface="新細明體" panose="02020500000000000000" pitchFamily="18" charset="-120"/>
              </a:rPr>
              <a:t>在 </a:t>
            </a:r>
            <a:r>
              <a:rPr lang="en-US" altLang="zh-TW" sz="1600" b="1" dirty="0">
                <a:solidFill>
                  <a:srgbClr val="003399"/>
                </a:solidFill>
                <a:ea typeface="新細明體" panose="02020500000000000000" pitchFamily="18" charset="-120"/>
              </a:rPr>
              <a:t>2024 </a:t>
            </a:r>
            <a:r>
              <a:rPr lang="zh-TW" altLang="en-US" sz="1600" b="1" dirty="0">
                <a:solidFill>
                  <a:srgbClr val="003399"/>
                </a:solidFill>
                <a:ea typeface="新細明體" panose="02020500000000000000" pitchFamily="18" charset="-120"/>
              </a:rPr>
              <a:t>年的業績表現呈現出喜憂參半的局面。上半年，公司銷售額略有增長，第二季度銷售額同比增長 </a:t>
            </a:r>
            <a:r>
              <a:rPr lang="en-US" altLang="zh-TW" sz="1600" b="1" dirty="0">
                <a:solidFill>
                  <a:srgbClr val="003399"/>
                </a:solidFill>
                <a:ea typeface="新細明體" panose="02020500000000000000" pitchFamily="18" charset="-120"/>
              </a:rPr>
              <a:t>2.1%</a:t>
            </a:r>
            <a:r>
              <a:rPr lang="zh-TW" altLang="en-US" sz="1600" b="1" dirty="0">
                <a:solidFill>
                  <a:srgbClr val="003399"/>
                </a:solidFill>
                <a:ea typeface="新細明體" panose="02020500000000000000" pitchFamily="18" charset="-120"/>
              </a:rPr>
              <a:t>，達到 </a:t>
            </a:r>
            <a:r>
              <a:rPr lang="en-US" altLang="zh-TW" sz="1600" b="1" dirty="0">
                <a:solidFill>
                  <a:srgbClr val="003399"/>
                </a:solidFill>
                <a:ea typeface="新細明體" panose="02020500000000000000" pitchFamily="18" charset="-120"/>
              </a:rPr>
              <a:t>21.2 </a:t>
            </a:r>
            <a:r>
              <a:rPr lang="zh-TW" altLang="en-US" sz="1600" b="1" dirty="0">
                <a:solidFill>
                  <a:srgbClr val="003399"/>
                </a:solidFill>
                <a:ea typeface="新細明體" panose="02020500000000000000" pitchFamily="18" charset="-120"/>
              </a:rPr>
              <a:t>億歐元。</a:t>
            </a:r>
            <a:r>
              <a:rPr lang="zh-TW" altLang="en-US" sz="1600" b="1" dirty="0">
                <a:solidFill>
                  <a:srgbClr val="003399"/>
                </a:solidFill>
                <a:highlight>
                  <a:srgbClr val="FFFF00"/>
                </a:highlight>
                <a:ea typeface="新細明體" panose="02020500000000000000" pitchFamily="18" charset="-120"/>
              </a:rPr>
              <a:t>美洲地區</a:t>
            </a:r>
            <a:r>
              <a:rPr lang="zh-TW" altLang="en-US" sz="1600" b="1" dirty="0">
                <a:solidFill>
                  <a:srgbClr val="003399"/>
                </a:solidFill>
                <a:ea typeface="新細明體" panose="02020500000000000000" pitchFamily="18" charset="-120"/>
              </a:rPr>
              <a:t>的銷售增長最為顯著，達到 </a:t>
            </a:r>
            <a:r>
              <a:rPr lang="en-US" altLang="zh-TW" sz="1600" b="1" dirty="0">
                <a:solidFill>
                  <a:srgbClr val="003399"/>
                </a:solidFill>
                <a:ea typeface="新細明體" panose="02020500000000000000" pitchFamily="18" charset="-120"/>
              </a:rPr>
              <a:t>9%</a:t>
            </a:r>
            <a:r>
              <a:rPr lang="zh-TW" altLang="en-US" sz="1600" b="1" dirty="0">
                <a:solidFill>
                  <a:srgbClr val="003399"/>
                </a:solidFill>
                <a:ea typeface="新細明體" panose="02020500000000000000" pitchFamily="18" charset="-120"/>
              </a:rPr>
              <a:t>，亞太地區則增長了 </a:t>
            </a:r>
            <a:r>
              <a:rPr lang="en-US" altLang="zh-TW" sz="1600" b="1" dirty="0">
                <a:solidFill>
                  <a:srgbClr val="003399"/>
                </a:solidFill>
                <a:ea typeface="新細明體" panose="02020500000000000000" pitchFamily="18" charset="-120"/>
              </a:rPr>
              <a:t>1.9%</a:t>
            </a:r>
            <a:r>
              <a:rPr lang="zh-TW" altLang="en-US" sz="1600" b="1" dirty="0">
                <a:solidFill>
                  <a:srgbClr val="003399"/>
                </a:solidFill>
                <a:ea typeface="新細明體" panose="02020500000000000000" pitchFamily="18" charset="-120"/>
              </a:rPr>
              <a:t>。然而，由於去年基數較高，歐洲、中東和非洲地區的銷售額下降了 </a:t>
            </a:r>
            <a:r>
              <a:rPr lang="en-US" altLang="zh-TW" sz="1600" b="1" dirty="0">
                <a:solidFill>
                  <a:srgbClr val="003399"/>
                </a:solidFill>
                <a:ea typeface="新細明體" panose="02020500000000000000" pitchFamily="18" charset="-120"/>
              </a:rPr>
              <a:t>4.3%</a:t>
            </a:r>
            <a:r>
              <a:rPr lang="zh-TW" altLang="en-US" sz="1600" b="1" dirty="0">
                <a:solidFill>
                  <a:srgbClr val="003399"/>
                </a:solidFill>
                <a:ea typeface="新細明體" panose="02020500000000000000" pitchFamily="18" charset="-120"/>
              </a:rPr>
              <a:t>。</a:t>
            </a:r>
          </a:p>
          <a:p>
            <a:pPr marL="0" indent="0">
              <a:buNone/>
            </a:pPr>
            <a:br>
              <a:rPr lang="zh-TW" altLang="en-US" sz="1600" b="1" dirty="0">
                <a:solidFill>
                  <a:srgbClr val="003399"/>
                </a:solidFill>
                <a:ea typeface="新細明體" panose="02020500000000000000" pitchFamily="18" charset="-120"/>
              </a:rPr>
            </a:br>
            <a:r>
              <a:rPr lang="en-US" altLang="zh-TW" sz="1600" b="1" dirty="0">
                <a:solidFill>
                  <a:srgbClr val="003399"/>
                </a:solidFill>
                <a:ea typeface="新細明體" panose="02020500000000000000" pitchFamily="18" charset="-120"/>
              </a:rPr>
              <a:t>Puma </a:t>
            </a:r>
            <a:r>
              <a:rPr lang="zh-TW" altLang="en-US" sz="1600" b="1" dirty="0">
                <a:solidFill>
                  <a:srgbClr val="003399"/>
                </a:solidFill>
                <a:ea typeface="新細明體" panose="02020500000000000000" pitchFamily="18" charset="-120"/>
              </a:rPr>
              <a:t>的</a:t>
            </a:r>
            <a:r>
              <a:rPr lang="zh-TW" altLang="en-US" sz="1600" b="1" dirty="0">
                <a:solidFill>
                  <a:srgbClr val="003399"/>
                </a:solidFill>
                <a:highlight>
                  <a:srgbClr val="FFFF00"/>
                </a:highlight>
                <a:ea typeface="新細明體" panose="02020500000000000000" pitchFamily="18" charset="-120"/>
              </a:rPr>
              <a:t>直接面向消費者 </a:t>
            </a:r>
            <a:r>
              <a:rPr lang="en-US" altLang="zh-TW" sz="1600" b="1" dirty="0">
                <a:solidFill>
                  <a:srgbClr val="003399"/>
                </a:solidFill>
                <a:highlight>
                  <a:srgbClr val="FFFF00"/>
                </a:highlight>
                <a:ea typeface="新細明體" panose="02020500000000000000" pitchFamily="18" charset="-120"/>
              </a:rPr>
              <a:t>(DTC) </a:t>
            </a:r>
            <a:r>
              <a:rPr lang="zh-TW" altLang="en-US" sz="1600" b="1" dirty="0">
                <a:solidFill>
                  <a:srgbClr val="003399"/>
                </a:solidFill>
                <a:highlight>
                  <a:srgbClr val="FFFF00"/>
                </a:highlight>
                <a:ea typeface="新細明體" panose="02020500000000000000" pitchFamily="18" charset="-120"/>
              </a:rPr>
              <a:t>業務表現良好，增長了 </a:t>
            </a:r>
            <a:r>
              <a:rPr lang="en-US" altLang="zh-TW" sz="1600" b="1" dirty="0">
                <a:solidFill>
                  <a:srgbClr val="003399"/>
                </a:solidFill>
                <a:highlight>
                  <a:srgbClr val="FFFF00"/>
                </a:highlight>
                <a:ea typeface="新細明體" panose="02020500000000000000" pitchFamily="18" charset="-120"/>
              </a:rPr>
              <a:t>19.5%</a:t>
            </a:r>
            <a:r>
              <a:rPr lang="zh-TW" altLang="en-US" sz="1600" b="1" dirty="0">
                <a:solidFill>
                  <a:srgbClr val="003399"/>
                </a:solidFill>
                <a:highlight>
                  <a:srgbClr val="FFFF00"/>
                </a:highlight>
                <a:ea typeface="新細明體" panose="02020500000000000000" pitchFamily="18" charset="-120"/>
              </a:rPr>
              <a:t>，</a:t>
            </a:r>
            <a:r>
              <a:rPr lang="zh-TW" altLang="en-US" sz="1600" b="1" dirty="0">
                <a:solidFill>
                  <a:srgbClr val="003399"/>
                </a:solidFill>
                <a:ea typeface="新細明體" panose="02020500000000000000" pitchFamily="18" charset="-120"/>
              </a:rPr>
              <a:t>這得益於</a:t>
            </a:r>
            <a:r>
              <a:rPr lang="zh-TW" altLang="en-US" sz="1600" b="1" dirty="0">
                <a:solidFill>
                  <a:srgbClr val="003399"/>
                </a:solidFill>
                <a:highlight>
                  <a:srgbClr val="FFFF00"/>
                </a:highlight>
                <a:ea typeface="新細明體" panose="02020500000000000000" pitchFamily="18" charset="-120"/>
              </a:rPr>
              <a:t>電子商務的增長和實體店銷售的改善</a:t>
            </a:r>
            <a:r>
              <a:rPr lang="zh-TW" altLang="en-US" sz="1600" b="1" dirty="0">
                <a:solidFill>
                  <a:srgbClr val="003399"/>
                </a:solidFill>
                <a:ea typeface="新細明體" panose="02020500000000000000" pitchFamily="18" charset="-120"/>
              </a:rPr>
              <a:t>。然而，儘管在銷售方面有所增長，公司第二季度的淨收入下降了 </a:t>
            </a:r>
            <a:r>
              <a:rPr lang="en-US" altLang="zh-TW" sz="1600" b="1" dirty="0">
                <a:solidFill>
                  <a:srgbClr val="003399"/>
                </a:solidFill>
                <a:ea typeface="新細明體" panose="02020500000000000000" pitchFamily="18" charset="-120"/>
              </a:rPr>
              <a:t>23.8%</a:t>
            </a:r>
            <a:r>
              <a:rPr lang="zh-TW" altLang="en-US" sz="1600" b="1" dirty="0">
                <a:solidFill>
                  <a:srgbClr val="003399"/>
                </a:solidFill>
                <a:ea typeface="新細明體" panose="02020500000000000000" pitchFamily="18" charset="-120"/>
              </a:rPr>
              <a:t>，至 </a:t>
            </a:r>
            <a:r>
              <a:rPr lang="en-US" altLang="zh-TW" sz="1600" b="1" dirty="0">
                <a:solidFill>
                  <a:srgbClr val="003399"/>
                </a:solidFill>
                <a:ea typeface="新細明體" panose="02020500000000000000" pitchFamily="18" charset="-120"/>
              </a:rPr>
              <a:t>4190 </a:t>
            </a:r>
            <a:r>
              <a:rPr lang="zh-TW" altLang="en-US" sz="1600" b="1" dirty="0">
                <a:solidFill>
                  <a:srgbClr val="003399"/>
                </a:solidFill>
                <a:ea typeface="新細明體" panose="02020500000000000000" pitchFamily="18" charset="-120"/>
              </a:rPr>
              <a:t>萬歐元，主要原因是</a:t>
            </a:r>
            <a:r>
              <a:rPr lang="zh-TW" altLang="en-US" sz="1600" b="1" dirty="0">
                <a:solidFill>
                  <a:srgbClr val="003399"/>
                </a:solidFill>
                <a:highlight>
                  <a:srgbClr val="FFFF00"/>
                </a:highlight>
                <a:ea typeface="新細明體" panose="02020500000000000000" pitchFamily="18" charset="-120"/>
              </a:rPr>
              <a:t>貨幣相關損失和運營費用</a:t>
            </a:r>
            <a:r>
              <a:rPr lang="zh-TW" altLang="en-US" sz="1600" b="1" dirty="0">
                <a:solidFill>
                  <a:srgbClr val="003399"/>
                </a:solidFill>
                <a:ea typeface="新細明體" panose="02020500000000000000" pitchFamily="18" charset="-120"/>
              </a:rPr>
              <a:t>的增加。</a:t>
            </a:r>
          </a:p>
          <a:p>
            <a:pPr marL="0" indent="0">
              <a:buNone/>
            </a:pPr>
            <a:r>
              <a:rPr lang="en-US" altLang="zh-TW" sz="1600" b="1" dirty="0">
                <a:solidFill>
                  <a:srgbClr val="003399"/>
                </a:solidFill>
                <a:ea typeface="新細明體" panose="02020500000000000000" pitchFamily="18" charset="-120"/>
              </a:rPr>
              <a:t>Puma </a:t>
            </a:r>
            <a:r>
              <a:rPr lang="zh-TW" altLang="en-US" sz="1600" b="1" dirty="0">
                <a:solidFill>
                  <a:srgbClr val="003399"/>
                </a:solidFill>
                <a:ea typeface="新細明體" panose="02020500000000000000" pitchFamily="18" charset="-120"/>
              </a:rPr>
              <a:t>仍然</a:t>
            </a:r>
            <a:r>
              <a:rPr lang="zh-TW" altLang="en-US" sz="1600" b="1" dirty="0">
                <a:solidFill>
                  <a:srgbClr val="003399"/>
                </a:solidFill>
                <a:highlight>
                  <a:srgbClr val="FFFF00"/>
                </a:highlight>
                <a:ea typeface="新細明體" panose="02020500000000000000" pitchFamily="18" charset="-120"/>
              </a:rPr>
              <a:t>專注於創新、可持續性和戰略合作，這幫助其在運動風格和運動表現類別中保持了消費者的興趣​</a:t>
            </a:r>
            <a:r>
              <a:rPr lang="zh-TW" altLang="en-US" sz="1600" b="1" dirty="0">
                <a:solidFill>
                  <a:srgbClr val="003399"/>
                </a:solidFill>
                <a:ea typeface="新細明體" panose="02020500000000000000" pitchFamily="18" charset="-120"/>
              </a:rPr>
              <a:t> 。</a:t>
            </a:r>
            <a:endParaRPr lang="en-US" altLang="zh-TW" sz="1600" b="1" dirty="0">
              <a:solidFill>
                <a:srgbClr val="003399"/>
              </a:solidFill>
              <a:highlight>
                <a:srgbClr val="FFFF00"/>
              </a:highlight>
              <a:ea typeface="新細明體" panose="02020500000000000000" pitchFamily="18" charset="-120"/>
            </a:endParaRPr>
          </a:p>
        </p:txBody>
      </p:sp>
      <p:pic>
        <p:nvPicPr>
          <p:cNvPr id="14342" name="Picture 2" descr="品牌logo冷知識教學PUMA Jaguar... - 見見插畫jianjian Illustration | Facebook">
            <a:extLst>
              <a:ext uri="{FF2B5EF4-FFF2-40B4-BE49-F238E27FC236}">
                <a16:creationId xmlns:a16="http://schemas.microsoft.com/office/drawing/2014/main" id="{3DA2E8FB-EA44-35DD-5644-1F02A32AA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478" t="22098" r="5371" b="3349"/>
          <a:stretch>
            <a:fillRect/>
          </a:stretch>
        </p:blipFill>
        <p:spPr bwMode="auto">
          <a:xfrm>
            <a:off x="9916208" y="719678"/>
            <a:ext cx="1743752" cy="149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3823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8F33310-C2E0-833B-A133-66E70CE6B0C4}"/>
              </a:ext>
            </a:extLst>
          </p:cNvPr>
          <p:cNvSpPr>
            <a:spLocks noGrp="1" noChangeArrowheads="1"/>
          </p:cNvSpPr>
          <p:nvPr>
            <p:ph type="title"/>
          </p:nvPr>
        </p:nvSpPr>
        <p:spPr>
          <a:xfrm>
            <a:off x="1" y="0"/>
            <a:ext cx="12192000" cy="838200"/>
          </a:xfrm>
          <a:solidFill>
            <a:schemeClr val="tx2"/>
          </a:solidFill>
        </p:spPr>
        <p:txBody>
          <a:bodyPr/>
          <a:lstStyle/>
          <a:p>
            <a:pPr eaLnBrk="1" hangingPunct="1"/>
            <a:r>
              <a:rPr lang="en-US" altLang="zh-TW" sz="2600">
                <a:solidFill>
                  <a:schemeClr val="bg1"/>
                </a:solidFill>
                <a:ea typeface="新細明體" panose="02020500000000000000" pitchFamily="18" charset="-120"/>
              </a:rPr>
              <a:t> </a:t>
            </a:r>
            <a:endParaRPr lang="en-US" altLang="zh-TW" sz="2800">
              <a:solidFill>
                <a:schemeClr val="bg1"/>
              </a:solidFill>
              <a:ea typeface="華康中黑體" pitchFamily="49" charset="-120"/>
            </a:endParaRPr>
          </a:p>
        </p:txBody>
      </p:sp>
      <p:sp>
        <p:nvSpPr>
          <p:cNvPr id="14339" name="Rectangle 2">
            <a:extLst>
              <a:ext uri="{FF2B5EF4-FFF2-40B4-BE49-F238E27FC236}">
                <a16:creationId xmlns:a16="http://schemas.microsoft.com/office/drawing/2014/main" id="{4327098A-7031-4804-5D2D-7CC810380D3F}"/>
              </a:ext>
            </a:extLst>
          </p:cNvPr>
          <p:cNvSpPr txBox="1">
            <a:spLocks noChangeArrowheads="1"/>
          </p:cNvSpPr>
          <p:nvPr/>
        </p:nvSpPr>
        <p:spPr bwMode="auto">
          <a:xfrm>
            <a:off x="2133600" y="1"/>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7172" name="Rectangle 2">
            <a:extLst>
              <a:ext uri="{FF2B5EF4-FFF2-40B4-BE49-F238E27FC236}">
                <a16:creationId xmlns:a16="http://schemas.microsoft.com/office/drawing/2014/main" id="{92DA8728-AC8A-9D90-C02C-E2D8C4A9B3B6}"/>
              </a:ext>
            </a:extLst>
          </p:cNvPr>
          <p:cNvSpPr txBox="1">
            <a:spLocks noChangeArrowheads="1"/>
          </p:cNvSpPr>
          <p:nvPr/>
        </p:nvSpPr>
        <p:spPr bwMode="auto">
          <a:xfrm>
            <a:off x="65469" y="-53788"/>
            <a:ext cx="11741920" cy="954750"/>
          </a:xfrm>
          <a:prstGeom prst="rect">
            <a:avLst/>
          </a:prstGeom>
          <a:noFill/>
          <a:ln>
            <a:noFill/>
          </a:ln>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defRPr/>
            </a:pPr>
            <a:r>
              <a:rPr lang="zh-TW" altLang="zh-TW" sz="1800" b="1" dirty="0">
                <a:solidFill>
                  <a:srgbClr val="003399"/>
                </a:solidFill>
                <a:highlight>
                  <a:srgbClr val="FFFF00"/>
                </a:highlight>
                <a:latin typeface="Helvetica" panose="020B0604020202020204" pitchFamily="34" charset="0"/>
                <a:cs typeface="新細明體" panose="02020500000000000000" pitchFamily="18" charset="-120"/>
              </a:rPr>
              <a:t>社群媒體</a:t>
            </a:r>
            <a:r>
              <a:rPr lang="zh-TW" altLang="en-US" sz="1800" b="1" dirty="0">
                <a:solidFill>
                  <a:srgbClr val="003399"/>
                </a:solidFill>
                <a:highlight>
                  <a:srgbClr val="FFFF00"/>
                </a:highlight>
                <a:latin typeface="Helvetica" panose="020B0604020202020204" pitchFamily="34" charset="0"/>
              </a:rPr>
              <a:t>已成平台   </a:t>
            </a:r>
            <a:r>
              <a:rPr lang="en-US" altLang="zh-TW" sz="1800" b="1" dirty="0">
                <a:solidFill>
                  <a:schemeClr val="bg1"/>
                </a:solidFill>
                <a:latin typeface="Tahoma" panose="020B0604030504040204" pitchFamily="34" charset="0"/>
                <a:ea typeface="新細明體" panose="02020500000000000000" pitchFamily="18" charset="-120"/>
              </a:rPr>
              <a:t>Class Discussion:</a:t>
            </a:r>
          </a:p>
          <a:p>
            <a:pPr eaLnBrk="1" hangingPunct="1">
              <a:spcBef>
                <a:spcPct val="0"/>
              </a:spcBef>
              <a:buClrTx/>
              <a:buSzTx/>
              <a:buFontTx/>
              <a:buNone/>
              <a:defRPr/>
            </a:pPr>
            <a:r>
              <a:rPr lang="en-US" altLang="zh-TW" sz="2000" b="1" dirty="0">
                <a:solidFill>
                  <a:schemeClr val="bg1"/>
                </a:solidFill>
                <a:latin typeface="Tahoma" panose="020B0604030504040204" pitchFamily="34" charset="0"/>
                <a:ea typeface="新細明體" panose="02020500000000000000" pitchFamily="18" charset="-120"/>
              </a:rPr>
              <a:t>(0529.25)</a:t>
            </a:r>
            <a:r>
              <a:rPr lang="zh-TW" altLang="en-US" sz="2000" b="1" dirty="0">
                <a:solidFill>
                  <a:schemeClr val="bg1"/>
                </a:solidFill>
                <a:latin typeface="Tahoma" panose="020B0604030504040204" pitchFamily="34" charset="0"/>
                <a:ea typeface="新細明體" panose="02020500000000000000" pitchFamily="18" charset="-120"/>
              </a:rPr>
              <a:t> 傳美暫停留學生簽證</a:t>
            </a:r>
            <a:r>
              <a:rPr lang="zh-TW" altLang="en-US" sz="1800" b="1" dirty="0">
                <a:solidFill>
                  <a:schemeClr val="bg1"/>
                </a:solidFill>
                <a:latin typeface="Tahoma" panose="020B0604030504040204" pitchFamily="34" charset="0"/>
                <a:ea typeface="新細明體" panose="02020500000000000000" pitchFamily="18" charset="-120"/>
              </a:rPr>
              <a:t>面試 </a:t>
            </a:r>
            <a:r>
              <a:rPr lang="en-US" altLang="zh-TW" sz="1800" b="1" dirty="0">
                <a:solidFill>
                  <a:schemeClr val="bg1"/>
                </a:solidFill>
                <a:latin typeface="Tahoma" panose="020B0604030504040204" pitchFamily="34" charset="0"/>
                <a:ea typeface="新細明體" panose="02020500000000000000" pitchFamily="18" charset="-120"/>
              </a:rPr>
              <a:t>US halts student visa appointments and plans expanded social media vetting</a:t>
            </a:r>
            <a:r>
              <a:rPr lang="zh-TW" altLang="en-US" sz="1800" b="1" dirty="0">
                <a:solidFill>
                  <a:schemeClr val="bg1"/>
                </a:solidFill>
                <a:latin typeface="Tahoma" panose="020B0604030504040204" pitchFamily="34" charset="0"/>
                <a:ea typeface="新細明體" panose="02020500000000000000" pitchFamily="18" charset="-120"/>
              </a:rPr>
              <a:t>  </a:t>
            </a:r>
            <a:endParaRPr lang="en-US" altLang="zh-TW" sz="1800" b="1" dirty="0">
              <a:solidFill>
                <a:schemeClr val="bg1"/>
              </a:solidFill>
              <a:latin typeface="Tahoma" panose="020B0604030504040204" pitchFamily="34" charset="0"/>
              <a:ea typeface="新細明體" panose="02020500000000000000" pitchFamily="18" charset="-120"/>
            </a:endParaRPr>
          </a:p>
        </p:txBody>
      </p:sp>
      <p:sp>
        <p:nvSpPr>
          <p:cNvPr id="4" name="文字方塊 3">
            <a:extLst>
              <a:ext uri="{FF2B5EF4-FFF2-40B4-BE49-F238E27FC236}">
                <a16:creationId xmlns:a16="http://schemas.microsoft.com/office/drawing/2014/main" id="{2001DC58-8749-055A-54D4-63B1D6FB1306}"/>
              </a:ext>
            </a:extLst>
          </p:cNvPr>
          <p:cNvSpPr txBox="1"/>
          <p:nvPr/>
        </p:nvSpPr>
        <p:spPr>
          <a:xfrm>
            <a:off x="384611" y="896936"/>
            <a:ext cx="11422778" cy="5909310"/>
          </a:xfrm>
          <a:prstGeom prst="rect">
            <a:avLst/>
          </a:prstGeom>
          <a:noFill/>
        </p:spPr>
        <p:txBody>
          <a:bodyPr wrap="square" rtlCol="0">
            <a:spAutoFit/>
          </a:bodyPr>
          <a:lstStyle/>
          <a:p>
            <a:pPr>
              <a:buNone/>
            </a:pPr>
            <a:r>
              <a:rPr lang="zh-TW" altLang="en-US" dirty="0">
                <a:solidFill>
                  <a:srgbClr val="003399"/>
                </a:solidFill>
                <a:effectLst/>
              </a:rPr>
              <a:t> </a:t>
            </a:r>
            <a:r>
              <a:rPr lang="en-US" altLang="zh-TW" dirty="0">
                <a:effectLst/>
              </a:rPr>
              <a:t>US President Donald Trump's administration has ordered US embassies around the world to stop scheduling appointments for student visas as it prepares to expand social media vetting of such applicants.</a:t>
            </a:r>
            <a:endParaRPr lang="en-US" altLang="zh-TW" dirty="0">
              <a:solidFill>
                <a:srgbClr val="003399"/>
              </a:solidFill>
              <a:effectLst/>
            </a:endParaRPr>
          </a:p>
          <a:p>
            <a:pPr>
              <a:buNone/>
            </a:pPr>
            <a:endParaRPr lang="en-US" altLang="zh-TW" dirty="0">
              <a:solidFill>
                <a:srgbClr val="003399"/>
              </a:solidFill>
            </a:endParaRPr>
          </a:p>
          <a:p>
            <a:pPr>
              <a:buNone/>
            </a:pPr>
            <a:r>
              <a:rPr lang="zh-TW" altLang="en-US" dirty="0">
                <a:solidFill>
                  <a:srgbClr val="003399"/>
                </a:solidFill>
                <a:effectLst/>
              </a:rPr>
              <a:t>          美媒報導，川普政府考慮要求所有申請赴美留學的外國學生</a:t>
            </a:r>
            <a:r>
              <a:rPr lang="zh-TW" altLang="en-US" b="1" dirty="0">
                <a:solidFill>
                  <a:srgbClr val="003399"/>
                </a:solidFill>
                <a:effectLst/>
                <a:highlight>
                  <a:srgbClr val="FFFF00"/>
                </a:highlight>
              </a:rPr>
              <a:t>接受社群媒體審查，美國使領館並已暫停安排新的學生簽證申請面試</a:t>
            </a:r>
            <a:r>
              <a:rPr lang="zh-TW" altLang="en-US" dirty="0">
                <a:solidFill>
                  <a:srgbClr val="003399"/>
                </a:solidFill>
                <a:effectLst/>
              </a:rPr>
              <a:t>。但央視報導，美國駐中國大使館人員今天表示，目前沒有收到相關訊息，包括申請和面談在內的簽證辦理一切正常進行。</a:t>
            </a:r>
          </a:p>
          <a:p>
            <a:pPr>
              <a:buNone/>
            </a:pPr>
            <a:br>
              <a:rPr lang="zh-TW" altLang="en-US" dirty="0">
                <a:solidFill>
                  <a:srgbClr val="003399"/>
                </a:solidFill>
                <a:effectLst/>
              </a:rPr>
            </a:br>
            <a:endParaRPr lang="zh-TW" altLang="en-US" dirty="0">
              <a:solidFill>
                <a:srgbClr val="003399"/>
              </a:solidFill>
              <a:effectLst/>
            </a:endParaRPr>
          </a:p>
          <a:p>
            <a:pPr>
              <a:buNone/>
            </a:pPr>
            <a:r>
              <a:rPr lang="zh-TW" altLang="en-US" dirty="0">
                <a:solidFill>
                  <a:srgbClr val="003399"/>
                </a:solidFill>
                <a:effectLst/>
              </a:rPr>
              <a:t>         儘管近年來受美中關係緊張影響，</a:t>
            </a:r>
            <a:r>
              <a:rPr lang="zh-TW" altLang="en-US" b="1" dirty="0">
                <a:solidFill>
                  <a:srgbClr val="003399"/>
                </a:solidFill>
                <a:effectLst/>
                <a:highlight>
                  <a:srgbClr val="FFFF00"/>
                </a:highlight>
              </a:rPr>
              <a:t>中國留美學生人數呈現下降，但仍是美國境內外國留學生的大宗</a:t>
            </a:r>
            <a:r>
              <a:rPr lang="zh-TW" altLang="en-US" b="1" dirty="0">
                <a:solidFill>
                  <a:srgbClr val="003399"/>
                </a:solidFill>
                <a:effectLst/>
              </a:rPr>
              <a:t>。根據「</a:t>
            </a:r>
            <a:r>
              <a:rPr lang="en-US" altLang="zh-TW" b="1" dirty="0">
                <a:solidFill>
                  <a:srgbClr val="003399"/>
                </a:solidFill>
                <a:effectLst/>
              </a:rPr>
              <a:t>2024</a:t>
            </a:r>
            <a:r>
              <a:rPr lang="zh-TW" altLang="en-US" b="1" dirty="0">
                <a:solidFill>
                  <a:srgbClr val="003399"/>
                </a:solidFill>
                <a:effectLst/>
              </a:rPr>
              <a:t>美國門戶開放報告」顯示，</a:t>
            </a:r>
            <a:r>
              <a:rPr lang="en-US" altLang="zh-TW" b="1" dirty="0">
                <a:solidFill>
                  <a:srgbClr val="003399"/>
                </a:solidFill>
                <a:effectLst/>
              </a:rPr>
              <a:t>2023</a:t>
            </a:r>
            <a:r>
              <a:rPr lang="zh-TW" altLang="en-US" b="1" dirty="0">
                <a:solidFill>
                  <a:srgbClr val="003399"/>
                </a:solidFill>
                <a:effectLst/>
              </a:rPr>
              <a:t>至</a:t>
            </a:r>
            <a:r>
              <a:rPr lang="en-US" altLang="zh-TW" b="1" dirty="0">
                <a:solidFill>
                  <a:srgbClr val="003399"/>
                </a:solidFill>
                <a:effectLst/>
              </a:rPr>
              <a:t>2024</a:t>
            </a:r>
            <a:r>
              <a:rPr lang="zh-TW" altLang="en-US" b="1" dirty="0">
                <a:solidFill>
                  <a:srgbClr val="003399"/>
                </a:solidFill>
                <a:effectLst/>
              </a:rPr>
              <a:t>學年</a:t>
            </a:r>
            <a:r>
              <a:rPr lang="zh-TW" altLang="en-US" dirty="0">
                <a:solidFill>
                  <a:srgbClr val="003399"/>
                </a:solidFill>
                <a:effectLst/>
              </a:rPr>
              <a:t>，中國赴美國大學的留學生人數仍達</a:t>
            </a:r>
            <a:r>
              <a:rPr lang="en-US" altLang="zh-TW" dirty="0">
                <a:solidFill>
                  <a:srgbClr val="003399"/>
                </a:solidFill>
                <a:effectLst/>
              </a:rPr>
              <a:t>27.7</a:t>
            </a:r>
            <a:r>
              <a:rPr lang="zh-TW" altLang="en-US" dirty="0">
                <a:solidFill>
                  <a:srgbClr val="003399"/>
                </a:solidFill>
                <a:effectLst/>
              </a:rPr>
              <a:t>萬，雖較上一學年減少</a:t>
            </a:r>
            <a:r>
              <a:rPr lang="en-US" altLang="zh-TW" dirty="0">
                <a:solidFill>
                  <a:srgbClr val="003399"/>
                </a:solidFill>
                <a:effectLst/>
              </a:rPr>
              <a:t>4.2%</a:t>
            </a:r>
            <a:r>
              <a:rPr lang="zh-TW" altLang="en-US" dirty="0">
                <a:solidFill>
                  <a:srgbClr val="003399"/>
                </a:solidFill>
                <a:effectLst/>
              </a:rPr>
              <a:t>，但仍占美國大學外國留學生的約</a:t>
            </a:r>
            <a:r>
              <a:rPr lang="en-US" altLang="zh-TW" dirty="0">
                <a:solidFill>
                  <a:srgbClr val="003399"/>
                </a:solidFill>
                <a:effectLst/>
              </a:rPr>
              <a:t>1/4</a:t>
            </a:r>
            <a:r>
              <a:rPr lang="zh-TW" altLang="en-US" dirty="0">
                <a:solidFill>
                  <a:srgbClr val="003399"/>
                </a:solidFill>
                <a:effectLst/>
              </a:rPr>
              <a:t>。</a:t>
            </a:r>
            <a:endParaRPr lang="en-US" altLang="zh-TW" dirty="0">
              <a:solidFill>
                <a:srgbClr val="003399"/>
              </a:solidFill>
              <a:effectLst/>
            </a:endParaRPr>
          </a:p>
          <a:p>
            <a:pPr>
              <a:buNone/>
            </a:pPr>
            <a:endParaRPr lang="en-US" altLang="zh-TW" dirty="0">
              <a:solidFill>
                <a:srgbClr val="003399"/>
              </a:solidFill>
            </a:endParaRPr>
          </a:p>
          <a:p>
            <a:pPr>
              <a:buNone/>
            </a:pPr>
            <a:r>
              <a:rPr lang="zh-TW" altLang="en-US" dirty="0">
                <a:solidFill>
                  <a:srgbClr val="003399"/>
                </a:solidFill>
              </a:rPr>
              <a:t>        此舉正值美國總統川普升高對美國一些最負盛名大學的攻擊，其中包括</a:t>
            </a:r>
            <a:r>
              <a:rPr lang="zh-TW" altLang="en-US" b="1" dirty="0">
                <a:solidFill>
                  <a:srgbClr val="003399"/>
                </a:solidFill>
                <a:highlight>
                  <a:srgbClr val="FFFF00"/>
                </a:highlight>
              </a:rPr>
              <a:t>校方對外籍學生的管理方式。川普指責這些大學允許仇恨言論，未打擊反猶太主義。他最近取消了哈佛、哥倫比亞等校數十億美元聯邦補助</a:t>
            </a:r>
            <a:r>
              <a:rPr lang="zh-TW" altLang="en-US" dirty="0">
                <a:solidFill>
                  <a:srgbClr val="003399"/>
                </a:solidFill>
              </a:rPr>
              <a:t>，國土安全部更突然</a:t>
            </a:r>
            <a:r>
              <a:rPr lang="zh-TW" altLang="en-US" dirty="0">
                <a:solidFill>
                  <a:srgbClr val="003399"/>
                </a:solidFill>
                <a:highlight>
                  <a:srgbClr val="FFFF00"/>
                </a:highlight>
              </a:rPr>
              <a:t>廢除哈佛招收留學生的資格，後因法院命令暫緩實施</a:t>
            </a:r>
            <a:r>
              <a:rPr lang="zh-TW" altLang="en-US" dirty="0">
                <a:solidFill>
                  <a:srgbClr val="003399"/>
                </a:solidFill>
              </a:rPr>
              <a:t>。</a:t>
            </a:r>
          </a:p>
          <a:p>
            <a:pPr>
              <a:buNone/>
            </a:pPr>
            <a:br>
              <a:rPr lang="zh-TW" altLang="en-US" dirty="0">
                <a:solidFill>
                  <a:srgbClr val="003399"/>
                </a:solidFill>
              </a:rPr>
            </a:br>
            <a:r>
              <a:rPr lang="zh-TW" altLang="en-US" dirty="0">
                <a:solidFill>
                  <a:srgbClr val="003399"/>
                </a:solidFill>
              </a:rPr>
              <a:t>        川普政府並誓言對大學校園的調查將從常春藤盟校擴大到其他學校，包括加州大學系統在內。</a:t>
            </a:r>
            <a:r>
              <a:rPr lang="zh-TW" altLang="en-US" dirty="0">
                <a:solidFill>
                  <a:srgbClr val="003399"/>
                </a:solidFill>
                <a:highlight>
                  <a:srgbClr val="FFFF00"/>
                </a:highlight>
              </a:rPr>
              <a:t>美司法部反猶太主義工作組負責人</a:t>
            </a:r>
            <a:r>
              <a:rPr lang="en-US" altLang="zh-TW" dirty="0">
                <a:solidFill>
                  <a:srgbClr val="003399"/>
                </a:solidFill>
                <a:highlight>
                  <a:srgbClr val="FFFF00"/>
                </a:highlight>
              </a:rPr>
              <a:t>Leo Terrell</a:t>
            </a:r>
            <a:r>
              <a:rPr lang="zh-TW" altLang="en-US" dirty="0">
                <a:solidFill>
                  <a:srgbClr val="003399"/>
                </a:solidFill>
                <a:highlight>
                  <a:srgbClr val="FFFF00"/>
                </a:highlight>
              </a:rPr>
              <a:t>表示，加州大學系統應會面臨</a:t>
            </a:r>
            <a:r>
              <a:rPr lang="zh-TW" altLang="en-US" b="1" dirty="0">
                <a:solidFill>
                  <a:srgbClr val="003399"/>
                </a:solidFill>
                <a:highlight>
                  <a:srgbClr val="FFFF00"/>
                </a:highlight>
              </a:rPr>
              <a:t>「大量訴訟」</a:t>
            </a:r>
            <a:r>
              <a:rPr lang="zh-TW" altLang="en-US" dirty="0">
                <a:solidFill>
                  <a:srgbClr val="003399"/>
                </a:solidFill>
              </a:rPr>
              <a:t>，並補充說，「東岸、西岸、中西部」的大學也可能</a:t>
            </a:r>
            <a:r>
              <a:rPr lang="zh-TW" altLang="en-US" b="1" dirty="0">
                <a:solidFill>
                  <a:srgbClr val="003399"/>
                </a:solidFill>
                <a:highlight>
                  <a:srgbClr val="FFFF00"/>
                </a:highlight>
              </a:rPr>
              <a:t>面臨法律訴訟</a:t>
            </a:r>
            <a:r>
              <a:rPr lang="zh-TW" altLang="en-US" dirty="0">
                <a:solidFill>
                  <a:srgbClr val="003399"/>
                </a:solidFill>
              </a:rPr>
              <a:t>。</a:t>
            </a:r>
          </a:p>
          <a:p>
            <a:pPr>
              <a:buNone/>
            </a:pPr>
            <a:endParaRPr lang="zh-TW" altLang="en-US" dirty="0">
              <a:solidFill>
                <a:srgbClr val="003399"/>
              </a:solidFill>
            </a:endParaRPr>
          </a:p>
          <a:p>
            <a:pPr>
              <a:buNone/>
            </a:pPr>
            <a:r>
              <a:rPr lang="en-US" altLang="zh-TW" dirty="0">
                <a:solidFill>
                  <a:srgbClr val="003399"/>
                </a:solidFill>
              </a:rPr>
              <a:t> </a:t>
            </a:r>
            <a:endParaRPr lang="zh-TW" altLang="en-US" dirty="0">
              <a:solidFill>
                <a:srgbClr val="00339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7154AFCF-4E59-355C-24DD-A3964D80481C}"/>
              </a:ext>
            </a:extLst>
          </p:cNvPr>
          <p:cNvSpPr>
            <a:spLocks noGrp="1" noChangeArrowheads="1"/>
          </p:cNvSpPr>
          <p:nvPr>
            <p:ph type="body" idx="1"/>
          </p:nvPr>
        </p:nvSpPr>
        <p:spPr>
          <a:xfrm>
            <a:off x="330795" y="968177"/>
            <a:ext cx="11206782" cy="5898804"/>
          </a:xfrm>
        </p:spPr>
        <p:txBody>
          <a:bodyPr>
            <a:normAutofit/>
          </a:bodyPr>
          <a:lstStyle/>
          <a:p>
            <a:pPr>
              <a:lnSpc>
                <a:spcPct val="80000"/>
              </a:lnSpc>
              <a:tabLst>
                <a:tab pos="2778125" algn="l"/>
              </a:tabLst>
              <a:defRPr/>
            </a:pPr>
            <a:r>
              <a:rPr lang="zh-TW" altLang="en-US" sz="1800" b="1" dirty="0">
                <a:highlight>
                  <a:srgbClr val="FFFF00"/>
                </a:highlight>
                <a:ea typeface="新細明體" panose="02020500000000000000" pitchFamily="18" charset="-120"/>
              </a:rPr>
              <a:t> </a:t>
            </a:r>
            <a:endParaRPr lang="en-US" altLang="zh-TW" sz="1800" dirty="0">
              <a:ea typeface="新細明體" panose="02020500000000000000" pitchFamily="18" charset="-120"/>
            </a:endParaRPr>
          </a:p>
        </p:txBody>
      </p:sp>
      <p:sp>
        <p:nvSpPr>
          <p:cNvPr id="20483" name="Text Box 4">
            <a:extLst>
              <a:ext uri="{FF2B5EF4-FFF2-40B4-BE49-F238E27FC236}">
                <a16:creationId xmlns:a16="http://schemas.microsoft.com/office/drawing/2014/main" id="{1EA91F16-AE5F-E496-B4E9-DEA8C432033C}"/>
              </a:ext>
            </a:extLst>
          </p:cNvPr>
          <p:cNvSpPr txBox="1">
            <a:spLocks noChangeArrowheads="1"/>
          </p:cNvSpPr>
          <p:nvPr/>
        </p:nvSpPr>
        <p:spPr bwMode="auto">
          <a:xfrm>
            <a:off x="231354" y="260291"/>
            <a:ext cx="11821099" cy="707886"/>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zh-TW" sz="2000" b="1" dirty="0">
                <a:solidFill>
                  <a:srgbClr val="003399"/>
                </a:solidFill>
                <a:highlight>
                  <a:srgbClr val="FFFF00"/>
                </a:highlight>
                <a:latin typeface="Helvetica" panose="020B0604020202020204" pitchFamily="34" charset="0"/>
                <a:cs typeface="新細明體" panose="02020500000000000000" pitchFamily="18" charset="-120"/>
              </a:rPr>
              <a:t>社群媒體</a:t>
            </a:r>
            <a:r>
              <a:rPr lang="zh-TW" altLang="en-US" sz="2000" b="1" dirty="0">
                <a:solidFill>
                  <a:srgbClr val="003399"/>
                </a:solidFill>
                <a:highlight>
                  <a:srgbClr val="FFFF00"/>
                </a:highlight>
                <a:latin typeface="Helvetica" panose="020B0604020202020204" pitchFamily="34" charset="0"/>
              </a:rPr>
              <a:t>已成平台  </a:t>
            </a:r>
            <a:r>
              <a:rPr lang="en-US" altLang="zh-TW" sz="2000" b="1" dirty="0">
                <a:solidFill>
                  <a:schemeClr val="bg1"/>
                </a:solidFill>
                <a:latin typeface="Tahoma" panose="020B0604030504040204" pitchFamily="34" charset="0"/>
                <a:ea typeface="新細明體" panose="02020500000000000000" pitchFamily="18" charset="-120"/>
              </a:rPr>
              <a:t>(0529.25) </a:t>
            </a:r>
            <a:r>
              <a:rPr lang="zh-TW" altLang="en-US" sz="1400" b="0" i="0" dirty="0">
                <a:solidFill>
                  <a:srgbClr val="000000"/>
                </a:solidFill>
                <a:effectLst/>
                <a:latin typeface="Noto Sans TC" panose="020B0200000000000000" pitchFamily="34" charset="-120"/>
                <a:ea typeface="Noto Sans TC" panose="020B0200000000000000" pitchFamily="34" charset="-120"/>
              </a:rPr>
              <a:t>美</a:t>
            </a:r>
            <a:r>
              <a:rPr lang="zh-TW" altLang="en-US" sz="2000" b="1" dirty="0">
                <a:solidFill>
                  <a:schemeClr val="bg1"/>
                </a:solidFill>
                <a:latin typeface="Tahoma" panose="020B0604030504040204" pitchFamily="34" charset="0"/>
                <a:ea typeface="新細明體" panose="02020500000000000000" pitchFamily="18" charset="-120"/>
              </a:rPr>
              <a:t>暫停留學生簽證面談 擬擴大審查申請人社群媒體</a:t>
            </a:r>
            <a:r>
              <a:rPr lang="en-US" altLang="zh-TW" sz="2000" b="1" dirty="0">
                <a:solidFill>
                  <a:schemeClr val="bg1"/>
                </a:solidFill>
                <a:latin typeface="Tahoma" panose="020B0604030504040204" pitchFamily="34" charset="0"/>
                <a:ea typeface="新細明體" panose="02020500000000000000" pitchFamily="18" charset="-120"/>
              </a:rPr>
              <a:t>US halts student visa appointments and plans expanded social media vetting</a:t>
            </a:r>
            <a:endParaRPr lang="en-US" altLang="zh-TW" sz="1800" b="1" dirty="0">
              <a:solidFill>
                <a:schemeClr val="bg1"/>
              </a:solidFill>
              <a:latin typeface="Tahoma" panose="020B0604030504040204" pitchFamily="34" charset="0"/>
              <a:ea typeface="新細明體" panose="02020500000000000000" pitchFamily="18" charset="-120"/>
            </a:endParaRPr>
          </a:p>
        </p:txBody>
      </p:sp>
      <p:sp>
        <p:nvSpPr>
          <p:cNvPr id="20484" name="Rectangle 2">
            <a:extLst>
              <a:ext uri="{FF2B5EF4-FFF2-40B4-BE49-F238E27FC236}">
                <a16:creationId xmlns:a16="http://schemas.microsoft.com/office/drawing/2014/main" id="{0A90A581-4295-66CF-BD63-7C57109553F3}"/>
              </a:ext>
            </a:extLst>
          </p:cNvPr>
          <p:cNvSpPr>
            <a:spLocks noChangeArrowheads="1"/>
          </p:cNvSpPr>
          <p:nvPr/>
        </p:nvSpPr>
        <p:spPr bwMode="auto">
          <a:xfrm>
            <a:off x="-76200" y="534722"/>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2696" rIns="0" bIns="-12696" anchor="ct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zh-TW" sz="1800">
              <a:solidFill>
                <a:schemeClr val="tx1"/>
              </a:solidFill>
              <a:ea typeface="新細明體" panose="02020500000000000000" pitchFamily="18" charset="-120"/>
            </a:endParaRPr>
          </a:p>
        </p:txBody>
      </p:sp>
      <p:sp>
        <p:nvSpPr>
          <p:cNvPr id="4" name="文字方塊 3">
            <a:extLst>
              <a:ext uri="{FF2B5EF4-FFF2-40B4-BE49-F238E27FC236}">
                <a16:creationId xmlns:a16="http://schemas.microsoft.com/office/drawing/2014/main" id="{5AE7006A-4C02-231F-F52F-D1E1331B4EA5}"/>
              </a:ext>
            </a:extLst>
          </p:cNvPr>
          <p:cNvSpPr txBox="1"/>
          <p:nvPr/>
        </p:nvSpPr>
        <p:spPr>
          <a:xfrm>
            <a:off x="654423" y="2810530"/>
            <a:ext cx="10551459" cy="3631763"/>
          </a:xfrm>
          <a:prstGeom prst="rect">
            <a:avLst/>
          </a:prstGeom>
          <a:noFill/>
        </p:spPr>
        <p:txBody>
          <a:bodyPr wrap="square">
            <a:spAutoFit/>
          </a:bodyPr>
          <a:lstStyle/>
          <a:p>
            <a:r>
              <a:rPr lang="zh-TW" altLang="en-US" dirty="0">
                <a:solidFill>
                  <a:srgbClr val="7030A0"/>
                </a:solidFill>
                <a:effectLst/>
              </a:rPr>
              <a:t>         美國國務院廿七日以</a:t>
            </a:r>
            <a:r>
              <a:rPr lang="zh-TW" altLang="en-US" dirty="0">
                <a:solidFill>
                  <a:srgbClr val="7030A0"/>
                </a:solidFill>
                <a:effectLst/>
                <a:highlight>
                  <a:srgbClr val="FFFF00"/>
                </a:highlight>
              </a:rPr>
              <a:t>內部電文下令所有駐外使領館，即起暫停學生簽證、</a:t>
            </a:r>
            <a:r>
              <a:rPr lang="zh-TW" altLang="en-US" dirty="0">
                <a:solidFill>
                  <a:srgbClr val="7030A0"/>
                </a:solidFill>
                <a:effectLst/>
              </a:rPr>
              <a:t>交換學者簽證面談預約，準備實施新規定擴大審查簽證申請人的社群媒體使用狀況。</a:t>
            </a:r>
            <a:endParaRPr lang="en-US" altLang="zh-TW" dirty="0">
              <a:solidFill>
                <a:srgbClr val="7030A0"/>
              </a:solidFill>
              <a:effectLst/>
            </a:endParaRPr>
          </a:p>
          <a:p>
            <a:endParaRPr lang="en-US" altLang="zh-TW" dirty="0">
              <a:solidFill>
                <a:srgbClr val="7030A0"/>
              </a:solidFill>
            </a:endParaRPr>
          </a:p>
          <a:p>
            <a:pPr algn="just" latinLnBrk="1">
              <a:spcAft>
                <a:spcPts val="3000"/>
              </a:spcAft>
              <a:buNone/>
            </a:pPr>
            <a:r>
              <a:rPr lang="zh-TW" altLang="en-US" b="0" i="0" dirty="0">
                <a:solidFill>
                  <a:srgbClr val="7030A0"/>
                </a:solidFill>
                <a:effectLst/>
                <a:latin typeface="Noto Sans TC" panose="020B0200000000000000" pitchFamily="34" charset="-120"/>
                <a:ea typeface="Noto Sans TC" panose="020B0200000000000000" pitchFamily="34" charset="-120"/>
              </a:rPr>
              <a:t>         智庫「美國政策國家基金會」執行主任</a:t>
            </a:r>
            <a:r>
              <a:rPr lang="zh-TW" altLang="en-US" b="0" i="0" dirty="0">
                <a:solidFill>
                  <a:srgbClr val="7030A0"/>
                </a:solidFill>
                <a:effectLst/>
                <a:highlight>
                  <a:srgbClr val="FFFF00"/>
                </a:highlight>
                <a:latin typeface="Noto Sans TC" panose="020B0200000000000000" pitchFamily="34" charset="-120"/>
                <a:ea typeface="Noto Sans TC" panose="020B0200000000000000" pitchFamily="34" charset="-120"/>
              </a:rPr>
              <a:t>安德森</a:t>
            </a:r>
            <a:r>
              <a:rPr lang="zh-TW" altLang="en-US" b="0" i="0" dirty="0">
                <a:solidFill>
                  <a:srgbClr val="7030A0"/>
                </a:solidFill>
                <a:effectLst/>
                <a:latin typeface="Noto Sans TC" panose="020B0200000000000000" pitchFamily="34" charset="-120"/>
                <a:ea typeface="Noto Sans TC" panose="020B0200000000000000" pitchFamily="34" charset="-120"/>
              </a:rPr>
              <a:t>表示，</a:t>
            </a:r>
            <a:r>
              <a:rPr lang="zh-TW" altLang="en-US" dirty="0">
                <a:solidFill>
                  <a:srgbClr val="7030A0"/>
                </a:solidFill>
                <a:effectLst/>
              </a:rPr>
              <a:t>一旦川普</a:t>
            </a:r>
            <a:r>
              <a:rPr lang="zh-TW" altLang="en-US" b="0" i="0" dirty="0">
                <a:solidFill>
                  <a:srgbClr val="7030A0"/>
                </a:solidFill>
                <a:effectLst/>
                <a:latin typeface="Noto Sans TC" panose="020B0200000000000000" pitchFamily="34" charset="-120"/>
                <a:ea typeface="Noto Sans TC" panose="020B0200000000000000" pitchFamily="34" charset="-120"/>
              </a:rPr>
              <a:t>政府以社群發文為由拒發簽證，申請人恐怕很難翻案。安德森指出，這項指示凸顯美國當局有意</a:t>
            </a:r>
            <a:r>
              <a:rPr lang="zh-TW" altLang="en-US" b="0" i="0" dirty="0">
                <a:solidFill>
                  <a:srgbClr val="7030A0"/>
                </a:solidFill>
                <a:effectLst/>
                <a:highlight>
                  <a:srgbClr val="FFFF00"/>
                </a:highlight>
                <a:latin typeface="Noto Sans TC" panose="020B0200000000000000" pitchFamily="34" charset="-120"/>
                <a:ea typeface="Noto Sans TC" panose="020B0200000000000000" pitchFamily="34" charset="-120"/>
              </a:rPr>
              <a:t>阻擋與政府持不同觀點</a:t>
            </a:r>
            <a:r>
              <a:rPr lang="zh-TW" altLang="en-US" b="0" i="0" dirty="0">
                <a:solidFill>
                  <a:srgbClr val="7030A0"/>
                </a:solidFill>
                <a:effectLst/>
                <a:latin typeface="Noto Sans TC" panose="020B0200000000000000" pitchFamily="34" charset="-120"/>
                <a:ea typeface="Noto Sans TC" panose="020B0200000000000000" pitchFamily="34" charset="-120"/>
              </a:rPr>
              <a:t>的申請人入境。</a:t>
            </a:r>
          </a:p>
          <a:p>
            <a:pPr algn="just" latinLnBrk="1">
              <a:spcAft>
                <a:spcPts val="3000"/>
              </a:spcAft>
              <a:buNone/>
            </a:pPr>
            <a:r>
              <a:rPr lang="zh-TW" altLang="en-US" b="0" i="0" dirty="0">
                <a:solidFill>
                  <a:srgbClr val="7030A0"/>
                </a:solidFill>
                <a:effectLst/>
                <a:latin typeface="Noto Sans TC" panose="020B0200000000000000" pitchFamily="34" charset="-120"/>
                <a:ea typeface="Noto Sans TC" panose="020B0200000000000000" pitchFamily="34" charset="-120"/>
              </a:rPr>
              <a:t>        安德森表示：「</a:t>
            </a:r>
            <a:r>
              <a:rPr lang="zh-TW" altLang="en-US" b="0" i="0" dirty="0">
                <a:solidFill>
                  <a:srgbClr val="7030A0"/>
                </a:solidFill>
                <a:effectLst/>
                <a:highlight>
                  <a:srgbClr val="FFFF00"/>
                </a:highlight>
                <a:latin typeface="Noto Sans TC" panose="020B0200000000000000" pitchFamily="34" charset="-120"/>
                <a:ea typeface="Noto Sans TC" panose="020B0200000000000000" pitchFamily="34" charset="-120"/>
              </a:rPr>
              <a:t>領事官員擁有極大的裁量權</a:t>
            </a:r>
            <a:r>
              <a:rPr lang="zh-TW" altLang="en-US" b="0" i="0" dirty="0">
                <a:solidFill>
                  <a:srgbClr val="7030A0"/>
                </a:solidFill>
                <a:effectLst/>
                <a:latin typeface="Noto Sans TC" panose="020B0200000000000000" pitchFamily="34" charset="-120"/>
                <a:ea typeface="Noto Sans TC" panose="020B0200000000000000" pitchFamily="34" charset="-120"/>
              </a:rPr>
              <a:t>，如果他們將審查重點放在社群貼文，那</a:t>
            </a:r>
            <a:r>
              <a:rPr lang="zh-TW" altLang="en-US" b="0" i="0" dirty="0">
                <a:solidFill>
                  <a:srgbClr val="7030A0"/>
                </a:solidFill>
                <a:effectLst/>
                <a:highlight>
                  <a:srgbClr val="FFFF00"/>
                </a:highlight>
                <a:latin typeface="Noto Sans TC" panose="020B0200000000000000" pitchFamily="34" charset="-120"/>
                <a:ea typeface="Noto Sans TC" panose="020B0200000000000000" pitchFamily="34" charset="-120"/>
              </a:rPr>
              <a:t>申請人往往很難再有第二次機會</a:t>
            </a:r>
            <a:r>
              <a:rPr lang="zh-TW" altLang="en-US" b="0" i="0" dirty="0">
                <a:solidFill>
                  <a:srgbClr val="7030A0"/>
                </a:solidFill>
                <a:effectLst/>
                <a:latin typeface="Noto Sans TC" panose="020B0200000000000000" pitchFamily="34" charset="-120"/>
                <a:ea typeface="Noto Sans TC" panose="020B0200000000000000" pitchFamily="34" charset="-120"/>
              </a:rPr>
              <a:t>，因為他們甚至</a:t>
            </a:r>
            <a:r>
              <a:rPr lang="zh-TW" altLang="en-US" b="0" i="0" dirty="0">
                <a:solidFill>
                  <a:srgbClr val="7030A0"/>
                </a:solidFill>
                <a:effectLst/>
                <a:highlight>
                  <a:srgbClr val="FFFF00"/>
                </a:highlight>
                <a:latin typeface="Noto Sans TC" panose="020B0200000000000000" pitchFamily="34" charset="-120"/>
                <a:ea typeface="Noto Sans TC" panose="020B0200000000000000" pitchFamily="34" charset="-120"/>
              </a:rPr>
              <a:t>根本不知道自己為何</a:t>
            </a:r>
            <a:r>
              <a:rPr lang="zh-TW" altLang="en-US" b="0" i="0" dirty="0">
                <a:solidFill>
                  <a:srgbClr val="7030A0"/>
                </a:solidFill>
                <a:effectLst/>
                <a:latin typeface="Noto Sans TC" panose="020B0200000000000000" pitchFamily="34" charset="-120"/>
                <a:ea typeface="Noto Sans TC" panose="020B0200000000000000" pitchFamily="34" charset="-120"/>
              </a:rPr>
              <a:t>被拒簽。」</a:t>
            </a:r>
          </a:p>
          <a:p>
            <a:pPr algn="just" latinLnBrk="1">
              <a:spcAft>
                <a:spcPts val="3000"/>
              </a:spcAft>
            </a:pPr>
            <a:r>
              <a:rPr lang="zh-TW" altLang="en-US" b="0" i="0" dirty="0">
                <a:solidFill>
                  <a:srgbClr val="7030A0"/>
                </a:solidFill>
                <a:effectLst/>
                <a:latin typeface="Noto Sans TC" panose="020B0200000000000000" pitchFamily="34" charset="-120"/>
                <a:ea typeface="Noto Sans TC" panose="020B0200000000000000" pitchFamily="34" charset="-120"/>
              </a:rPr>
              <a:t>         川普政府官員先前表示，學生簽證持有人、綠卡持有人</a:t>
            </a:r>
            <a:r>
              <a:rPr lang="zh-TW" altLang="en-US" dirty="0">
                <a:solidFill>
                  <a:srgbClr val="7030A0"/>
                </a:solidFill>
                <a:effectLst/>
                <a:highlight>
                  <a:srgbClr val="FFFF00"/>
                </a:highlight>
              </a:rPr>
              <a:t>如果支持巴勒斯坦人</a:t>
            </a:r>
            <a:r>
              <a:rPr lang="zh-TW" altLang="en-US" b="0" i="0" dirty="0">
                <a:solidFill>
                  <a:srgbClr val="7030A0"/>
                </a:solidFill>
                <a:effectLst/>
                <a:highlight>
                  <a:srgbClr val="FFFF00"/>
                </a:highlight>
                <a:latin typeface="Noto Sans TC" panose="020B0200000000000000" pitchFamily="34" charset="-120"/>
                <a:ea typeface="Noto Sans TC" panose="020B0200000000000000" pitchFamily="34" charset="-120"/>
              </a:rPr>
              <a:t>或因加薩戰爭批評以色列，便可能遭到驅逐出境，因為這些行為威脅美國外交政策，這些外籍人士也可能是哈瑪斯組織的支持者。批評者說，川普政府打壓美國憲法保護的言論自由。</a:t>
            </a:r>
            <a:endParaRPr lang="zh-TW" altLang="en-US" dirty="0">
              <a:solidFill>
                <a:srgbClr val="7030A0"/>
              </a:solidFill>
            </a:endParaRPr>
          </a:p>
        </p:txBody>
      </p:sp>
      <p:pic>
        <p:nvPicPr>
          <p:cNvPr id="6" name="圖片 5">
            <a:extLst>
              <a:ext uri="{FF2B5EF4-FFF2-40B4-BE49-F238E27FC236}">
                <a16:creationId xmlns:a16="http://schemas.microsoft.com/office/drawing/2014/main" id="{60FDB2D2-0985-DA7D-E547-937A2A9967D9}"/>
              </a:ext>
            </a:extLst>
          </p:cNvPr>
          <p:cNvPicPr>
            <a:picLocks noChangeAspect="1"/>
          </p:cNvPicPr>
          <p:nvPr/>
        </p:nvPicPr>
        <p:blipFill>
          <a:blip r:embed="rId3"/>
          <a:stretch>
            <a:fillRect/>
          </a:stretch>
        </p:blipFill>
        <p:spPr>
          <a:xfrm>
            <a:off x="1034885" y="947991"/>
            <a:ext cx="3056966" cy="1710719"/>
          </a:xfrm>
          <a:prstGeom prst="rect">
            <a:avLst/>
          </a:prstGeom>
        </p:spPr>
      </p:pic>
      <p:sp>
        <p:nvSpPr>
          <p:cNvPr id="7" name="文字方塊 6">
            <a:extLst>
              <a:ext uri="{FF2B5EF4-FFF2-40B4-BE49-F238E27FC236}">
                <a16:creationId xmlns:a16="http://schemas.microsoft.com/office/drawing/2014/main" id="{6E9FAD25-999D-8F4E-1994-288A76EECE83}"/>
              </a:ext>
            </a:extLst>
          </p:cNvPr>
          <p:cNvSpPr txBox="1"/>
          <p:nvPr/>
        </p:nvSpPr>
        <p:spPr>
          <a:xfrm>
            <a:off x="4202711" y="1894684"/>
            <a:ext cx="7268858" cy="584775"/>
          </a:xfrm>
          <a:prstGeom prst="rect">
            <a:avLst/>
          </a:prstGeom>
          <a:noFill/>
        </p:spPr>
        <p:txBody>
          <a:bodyPr wrap="square" rtlCol="0">
            <a:spAutoFit/>
          </a:bodyPr>
          <a:lstStyle/>
          <a:p>
            <a:r>
              <a:rPr lang="en-US" altLang="zh-TW" sz="1600" b="0" i="0" dirty="0">
                <a:solidFill>
                  <a:srgbClr val="7030A0"/>
                </a:solidFill>
                <a:effectLst/>
                <a:latin typeface="BBC Reith Serif"/>
              </a:rPr>
              <a:t>On Tuesday, Harvard University students held a protest in support of international students</a:t>
            </a:r>
            <a:endParaRPr lang="zh-TW" altLang="en-US" sz="1600" dirty="0">
              <a:solidFill>
                <a:srgbClr val="7030A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C4987B8E-C4D8-03B2-F2ED-26AF29C9C367}"/>
              </a:ext>
            </a:extLst>
          </p:cNvPr>
          <p:cNvSpPr txBox="1">
            <a:spLocks noChangeArrowheads="1"/>
          </p:cNvSpPr>
          <p:nvPr/>
        </p:nvSpPr>
        <p:spPr bwMode="auto">
          <a:xfrm>
            <a:off x="2133600" y="1"/>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16388" name="Rectangle 2">
            <a:extLst>
              <a:ext uri="{FF2B5EF4-FFF2-40B4-BE49-F238E27FC236}">
                <a16:creationId xmlns:a16="http://schemas.microsoft.com/office/drawing/2014/main" id="{AA02D27C-0D90-7678-6895-8198E36F8C4D}"/>
              </a:ext>
            </a:extLst>
          </p:cNvPr>
          <p:cNvSpPr txBox="1">
            <a:spLocks noChangeArrowheads="1"/>
          </p:cNvSpPr>
          <p:nvPr/>
        </p:nvSpPr>
        <p:spPr bwMode="auto">
          <a:xfrm>
            <a:off x="367753" y="61913"/>
            <a:ext cx="1022404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ea typeface="新細明體" panose="02020500000000000000" pitchFamily="18" charset="-120"/>
              </a:rPr>
              <a:t>以跑鞋為例   </a:t>
            </a:r>
            <a:r>
              <a:rPr lang="en-US" altLang="zh-TW" sz="2000" b="1" dirty="0">
                <a:solidFill>
                  <a:schemeClr val="bg1"/>
                </a:solidFill>
                <a:latin typeface="Tahoma" panose="020B0604030504040204" pitchFamily="34" charset="0"/>
                <a:ea typeface="新細明體" panose="02020500000000000000" pitchFamily="18" charset="-120"/>
              </a:rPr>
              <a:t>Class Discussion:</a:t>
            </a: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Puma</a:t>
            </a:r>
            <a:r>
              <a:rPr lang="zh-TW" altLang="en-US" sz="2400" b="1" dirty="0">
                <a:solidFill>
                  <a:schemeClr val="bg1"/>
                </a:solidFill>
                <a:latin typeface="Tahoma" panose="020B0604030504040204" pitchFamily="34" charset="0"/>
                <a:ea typeface="新細明體" panose="02020500000000000000" pitchFamily="18" charset="-120"/>
              </a:rPr>
              <a:t>的對照組，強敵環伺如 </a:t>
            </a:r>
            <a:r>
              <a:rPr lang="en-US" altLang="zh-TW" sz="2400" b="1" dirty="0">
                <a:solidFill>
                  <a:schemeClr val="bg1"/>
                </a:solidFill>
                <a:latin typeface="Tahoma" panose="020B0604030504040204" pitchFamily="34" charset="0"/>
                <a:ea typeface="新細明體" panose="02020500000000000000" pitchFamily="18" charset="-120"/>
              </a:rPr>
              <a:t>Zappos</a:t>
            </a:r>
            <a:endParaRPr lang="en-US" altLang="zh-TW" sz="2400" b="1" dirty="0">
              <a:solidFill>
                <a:schemeClr val="bg1"/>
              </a:solidFill>
              <a:latin typeface="Georgia" panose="02040502050405020303" pitchFamily="18" charset="0"/>
              <a:ea typeface="新細明體" panose="02020500000000000000" pitchFamily="18" charset="-120"/>
            </a:endParaRPr>
          </a:p>
        </p:txBody>
      </p:sp>
      <p:pic>
        <p:nvPicPr>
          <p:cNvPr id="16389" name="Picture 2">
            <a:extLst>
              <a:ext uri="{FF2B5EF4-FFF2-40B4-BE49-F238E27FC236}">
                <a16:creationId xmlns:a16="http://schemas.microsoft.com/office/drawing/2014/main" id="{543AD77D-7028-2424-5B6D-168B95AAF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53" y="1379017"/>
            <a:ext cx="1542955" cy="116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文字方塊 7">
            <a:extLst>
              <a:ext uri="{FF2B5EF4-FFF2-40B4-BE49-F238E27FC236}">
                <a16:creationId xmlns:a16="http://schemas.microsoft.com/office/drawing/2014/main" id="{459E611F-86A1-B93E-718A-704E58B16C4B}"/>
              </a:ext>
            </a:extLst>
          </p:cNvPr>
          <p:cNvSpPr txBox="1">
            <a:spLocks noChangeArrowheads="1"/>
          </p:cNvSpPr>
          <p:nvPr/>
        </p:nvSpPr>
        <p:spPr bwMode="auto">
          <a:xfrm>
            <a:off x="1910708" y="1117875"/>
            <a:ext cx="9772385" cy="5140049"/>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      創立於 </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1999 </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年，</a:t>
            </a:r>
            <a:r>
              <a:rPr lang="zh-TW" altLang="en-US" sz="1600" dirty="0">
                <a:solidFill>
                  <a:srgbClr val="003399"/>
                </a:solidFill>
                <a:latin typeface="Tahoma" panose="020B0604030504040204" pitchFamily="34" charset="0"/>
                <a:ea typeface="新細明體" panose="02020500000000000000" pitchFamily="18" charset="-120"/>
              </a:rPr>
              <a:t>也就是 </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Web 1.0</a:t>
            </a:r>
            <a:r>
              <a:rPr lang="en-US" altLang="zh-TW" sz="1600" dirty="0">
                <a:solidFill>
                  <a:srgbClr val="003399"/>
                </a:solidFill>
                <a:latin typeface="Tahoma" panose="020B0604030504040204" pitchFamily="34" charset="0"/>
                <a:ea typeface="新細明體" panose="02020500000000000000" pitchFamily="18" charset="-120"/>
              </a:rPr>
              <a:t> </a:t>
            </a:r>
            <a:r>
              <a:rPr lang="zh-TW" altLang="en-US" sz="1600" dirty="0">
                <a:solidFill>
                  <a:srgbClr val="003399"/>
                </a:solidFill>
                <a:latin typeface="Tahoma" panose="020B0604030504040204" pitchFamily="34" charset="0"/>
                <a:ea typeface="新細明體" panose="02020500000000000000" pitchFamily="18" charset="-120"/>
              </a:rPr>
              <a:t>的全盛期，</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Zappos(</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捷步</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a:t>
            </a:r>
            <a:r>
              <a:rPr lang="zh-TW" altLang="en-US" sz="1600" dirty="0">
                <a:solidFill>
                  <a:srgbClr val="003399"/>
                </a:solidFill>
                <a:latin typeface="Tahoma" panose="020B0604030504040204" pitchFamily="34" charset="0"/>
                <a:ea typeface="新細明體" panose="02020500000000000000" pitchFamily="18" charset="-120"/>
              </a:rPr>
              <a:t>並沒有和他的諸多「同學」一樣變成</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泡沫</a:t>
            </a:r>
            <a:r>
              <a:rPr lang="zh-TW" altLang="en-US" sz="1600" dirty="0">
                <a:solidFill>
                  <a:srgbClr val="003399"/>
                </a:solidFill>
                <a:latin typeface="Tahoma" panose="020B0604030504040204" pitchFamily="34" charset="0"/>
                <a:ea typeface="新細明體" panose="02020500000000000000" pitchFamily="18" charset="-120"/>
              </a:rPr>
              <a:t>。</a:t>
            </a:r>
            <a:endParaRPr lang="en-US" altLang="zh-TW" sz="1600" dirty="0">
              <a:solidFill>
                <a:srgbClr val="003399"/>
              </a:solidFill>
              <a:highlight>
                <a:srgbClr val="FFFF00"/>
              </a:highlight>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600"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en-US" altLang="zh-TW" sz="1600" dirty="0">
                <a:solidFill>
                  <a:srgbClr val="003399"/>
                </a:solidFill>
                <a:latin typeface="Tahoma" panose="020B0604030504040204" pitchFamily="34" charset="0"/>
                <a:ea typeface="新細明體" panose="02020500000000000000" pitchFamily="18" charset="-120"/>
              </a:rPr>
              <a:t>      </a:t>
            </a:r>
            <a:r>
              <a:rPr lang="zh-TW" altLang="en-US" sz="1600" dirty="0">
                <a:solidFill>
                  <a:srgbClr val="003399"/>
                </a:solidFill>
                <a:latin typeface="Tahoma" panose="020B0604030504040204" pitchFamily="34" charset="0"/>
                <a:ea typeface="新細明體" panose="02020500000000000000" pitchFamily="18" charset="-120"/>
              </a:rPr>
              <a:t> </a:t>
            </a:r>
            <a:r>
              <a:rPr lang="en-US" altLang="zh-TW" sz="1600" dirty="0">
                <a:solidFill>
                  <a:srgbClr val="003399"/>
                </a:solidFill>
                <a:latin typeface="Tahoma" panose="020B0604030504040204" pitchFamily="34" charset="0"/>
                <a:ea typeface="新細明體" panose="02020500000000000000" pitchFamily="18" charset="-120"/>
              </a:rPr>
              <a:t>Zappos </a:t>
            </a:r>
            <a:r>
              <a:rPr lang="zh-TW" altLang="en-US" sz="1600" dirty="0">
                <a:solidFill>
                  <a:srgbClr val="003399"/>
                </a:solidFill>
                <a:latin typeface="Tahoma" panose="020B0604030504040204" pitchFamily="34" charset="0"/>
                <a:ea typeface="新細明體" panose="02020500000000000000" pitchFamily="18" charset="-120"/>
              </a:rPr>
              <a:t>是一家有趣的公司。作為一家</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垂直電商公司</a:t>
            </a:r>
            <a:r>
              <a:rPr lang="zh-TW" altLang="en-US" sz="1600" dirty="0">
                <a:solidFill>
                  <a:srgbClr val="003399"/>
                </a:solidFill>
                <a:latin typeface="Tahoma" panose="020B0604030504040204" pitchFamily="34" charset="0"/>
                <a:ea typeface="新細明體" panose="02020500000000000000" pitchFamily="18" charset="-120"/>
              </a:rPr>
              <a:t>，</a:t>
            </a:r>
            <a:r>
              <a:rPr lang="en-US" altLang="zh-TW" sz="1600" dirty="0">
                <a:solidFill>
                  <a:srgbClr val="003399"/>
                </a:solidFill>
                <a:latin typeface="Tahoma" panose="020B0604030504040204" pitchFamily="34" charset="0"/>
                <a:ea typeface="新細明體" panose="02020500000000000000" pitchFamily="18" charset="-120"/>
              </a:rPr>
              <a:t>Zappos </a:t>
            </a:r>
            <a:r>
              <a:rPr lang="zh-TW" altLang="en-US" sz="1600" dirty="0">
                <a:solidFill>
                  <a:srgbClr val="003399"/>
                </a:solidFill>
                <a:latin typeface="Tahoma" panose="020B0604030504040204" pitchFamily="34" charset="0"/>
                <a:ea typeface="新細明體" panose="02020500000000000000" pitchFamily="18" charset="-120"/>
              </a:rPr>
              <a:t>已經是網上</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賣鞋的最大網站</a:t>
            </a:r>
            <a:r>
              <a:rPr lang="zh-TW" altLang="en-US" sz="1600" dirty="0">
                <a:solidFill>
                  <a:srgbClr val="003399"/>
                </a:solidFill>
                <a:latin typeface="Tahoma" panose="020B0604030504040204" pitchFamily="34" charset="0"/>
                <a:ea typeface="新細明體" panose="02020500000000000000" pitchFamily="18" charset="-120"/>
              </a:rPr>
              <a:t>，超過了亞馬遜（</a:t>
            </a:r>
            <a:r>
              <a:rPr lang="en-US" altLang="zh-TW" sz="1600" dirty="0">
                <a:solidFill>
                  <a:srgbClr val="003399"/>
                </a:solidFill>
                <a:latin typeface="Tahoma" panose="020B0604030504040204" pitchFamily="34" charset="0"/>
                <a:ea typeface="新細明體" panose="02020500000000000000" pitchFamily="18" charset="-120"/>
              </a:rPr>
              <a:t>2009 </a:t>
            </a:r>
            <a:r>
              <a:rPr lang="zh-TW" altLang="en-US" sz="1600" dirty="0">
                <a:solidFill>
                  <a:srgbClr val="003399"/>
                </a:solidFill>
                <a:latin typeface="Tahoma" panose="020B0604030504040204" pitchFamily="34" charset="0"/>
                <a:ea typeface="新細明體" panose="02020500000000000000" pitchFamily="18" charset="-120"/>
              </a:rPr>
              <a:t>年 </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Zappos </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被亞馬遜以 </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12 </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億美元收購</a:t>
            </a:r>
            <a:r>
              <a:rPr lang="zh-TW" altLang="en-US" sz="1600" dirty="0">
                <a:solidFill>
                  <a:srgbClr val="003399"/>
                </a:solidFill>
                <a:latin typeface="Tahoma" panose="020B0604030504040204" pitchFamily="34" charset="0"/>
                <a:ea typeface="新細明體" panose="02020500000000000000" pitchFamily="18" charset="-120"/>
              </a:rPr>
              <a:t>， 當時碰到的</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現金流</a:t>
            </a:r>
            <a:r>
              <a:rPr lang="zh-TW" altLang="en-US" sz="1600" dirty="0">
                <a:solidFill>
                  <a:srgbClr val="003399"/>
                </a:solidFill>
                <a:latin typeface="Tahoma" panose="020B0604030504040204" pitchFamily="34" charset="0"/>
                <a:ea typeface="新細明體" panose="02020500000000000000" pitchFamily="18" charset="-120"/>
              </a:rPr>
              <a:t>危機，加上在</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投資人</a:t>
            </a:r>
            <a:r>
              <a:rPr lang="zh-TW" altLang="en-US" sz="1600" dirty="0">
                <a:solidFill>
                  <a:srgbClr val="003399"/>
                </a:solidFill>
                <a:latin typeface="Tahoma" panose="020B0604030504040204" pitchFamily="34" charset="0"/>
                <a:ea typeface="新細明體" panose="02020500000000000000" pitchFamily="18" charset="-120"/>
              </a:rPr>
              <a:t>的支持下）儘管被收購，</a:t>
            </a:r>
            <a:r>
              <a:rPr lang="en-US" altLang="zh-TW" sz="1600" dirty="0">
                <a:solidFill>
                  <a:srgbClr val="003399"/>
                </a:solidFill>
                <a:latin typeface="Tahoma" panose="020B0604030504040204" pitchFamily="34" charset="0"/>
                <a:ea typeface="新細明體" panose="02020500000000000000" pitchFamily="18" charset="-120"/>
              </a:rPr>
              <a:t>Zappos </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保持了其品牌獨立性，</a:t>
            </a:r>
            <a:r>
              <a:rPr lang="zh-TW" altLang="en-US" sz="1600" dirty="0">
                <a:solidFill>
                  <a:srgbClr val="003399"/>
                </a:solidFill>
                <a:latin typeface="Tahoma" panose="020B0604030504040204" pitchFamily="34" charset="0"/>
                <a:ea typeface="新細明體" panose="02020500000000000000" pitchFamily="18" charset="-120"/>
              </a:rPr>
              <a:t>並繼續按照自己的方式經營。</a:t>
            </a:r>
            <a:endParaRPr lang="en-US" altLang="zh-TW" sz="1600"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600"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600"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zh-TW" altLang="en-US" sz="1600" dirty="0">
                <a:solidFill>
                  <a:srgbClr val="003399"/>
                </a:solidFill>
                <a:latin typeface="Tahoma" panose="020B0604030504040204" pitchFamily="34" charset="0"/>
                <a:ea typeface="新細明體" panose="02020500000000000000" pitchFamily="18" charset="-120"/>
              </a:rPr>
              <a:t>      不過和大多數創業公司不同，這家成立於 </a:t>
            </a:r>
            <a:r>
              <a:rPr lang="en-US" altLang="zh-TW" sz="1600" dirty="0">
                <a:solidFill>
                  <a:srgbClr val="003399"/>
                </a:solidFill>
                <a:latin typeface="Tahoma" panose="020B0604030504040204" pitchFamily="34" charset="0"/>
                <a:ea typeface="新細明體" panose="02020500000000000000" pitchFamily="18" charset="-120"/>
              </a:rPr>
              <a:t>1999 </a:t>
            </a:r>
            <a:r>
              <a:rPr lang="zh-TW" altLang="en-US" sz="1600" dirty="0">
                <a:solidFill>
                  <a:srgbClr val="003399"/>
                </a:solidFill>
                <a:latin typeface="Tahoma" panose="020B0604030504040204" pitchFamily="34" charset="0"/>
                <a:ea typeface="新細明體" panose="02020500000000000000" pitchFamily="18" charset="-120"/>
              </a:rPr>
              <a:t>年的網路公司，有趣的地方在於其獨特的</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企業文化</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注</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1)</a:t>
            </a:r>
            <a:r>
              <a:rPr lang="zh-TW" altLang="en-US" sz="1600" dirty="0">
                <a:solidFill>
                  <a:srgbClr val="003399"/>
                </a:solidFill>
                <a:latin typeface="Tahoma" panose="020B0604030504040204" pitchFamily="34" charset="0"/>
                <a:ea typeface="新細明體" panose="02020500000000000000" pitchFamily="18" charset="-120"/>
              </a:rPr>
              <a:t>和創始人</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謝家華</a:t>
            </a:r>
            <a:r>
              <a:rPr lang="zh-TW" altLang="en-US" sz="1600" dirty="0">
                <a:solidFill>
                  <a:srgbClr val="003399"/>
                </a:solidFill>
                <a:latin typeface="Tahoma" panose="020B0604030504040204" pitchFamily="34" charset="0"/>
                <a:ea typeface="新細明體" panose="02020500000000000000" pitchFamily="18" charset="-120"/>
              </a:rPr>
              <a:t> </a:t>
            </a:r>
            <a:r>
              <a:rPr lang="en-US" altLang="zh-TW" sz="1600" dirty="0">
                <a:solidFill>
                  <a:srgbClr val="003399"/>
                </a:solidFill>
                <a:latin typeface="Tahoma" panose="020B0604030504040204" pitchFamily="34" charset="0"/>
                <a:ea typeface="新細明體" panose="02020500000000000000" pitchFamily="18" charset="-120"/>
              </a:rPr>
              <a:t>(Tony Hsieh) (2) </a:t>
            </a:r>
            <a:r>
              <a:rPr lang="zh-TW" altLang="en-US" sz="1600" dirty="0">
                <a:solidFill>
                  <a:srgbClr val="003399"/>
                </a:solidFill>
                <a:latin typeface="Tahoma" panose="020B0604030504040204" pitchFamily="34" charset="0"/>
                <a:ea typeface="新細明體" panose="02020500000000000000" pitchFamily="18" charset="-120"/>
              </a:rPr>
              <a:t>的</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管理方式</a:t>
            </a:r>
            <a:r>
              <a:rPr lang="zh-TW" altLang="en-US" sz="1600" dirty="0">
                <a:solidFill>
                  <a:srgbClr val="003399"/>
                </a:solidFill>
                <a:latin typeface="Tahoma" panose="020B0604030504040204" pitchFamily="34" charset="0"/>
                <a:ea typeface="新細明體" panose="02020500000000000000" pitchFamily="18" charset="-120"/>
              </a:rPr>
              <a:t>。</a:t>
            </a:r>
            <a:endParaRPr lang="en-US" altLang="zh-TW" sz="1600"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600"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en-US" altLang="zh-TW" sz="1600" dirty="0">
                <a:solidFill>
                  <a:srgbClr val="003399"/>
                </a:solidFill>
                <a:latin typeface="Tahoma" panose="020B0604030504040204" pitchFamily="34" charset="0"/>
                <a:ea typeface="新細明體" panose="02020500000000000000" pitchFamily="18" charset="-120"/>
              </a:rPr>
              <a:t>2014 </a:t>
            </a:r>
            <a:r>
              <a:rPr lang="zh-TW" altLang="en-US" sz="1600" dirty="0">
                <a:solidFill>
                  <a:srgbClr val="003399"/>
                </a:solidFill>
                <a:latin typeface="Tahoma" panose="020B0604030504040204" pitchFamily="34" charset="0"/>
                <a:ea typeface="新細明體" panose="02020500000000000000" pitchFamily="18" charset="-120"/>
              </a:rPr>
              <a:t>年底，</a:t>
            </a:r>
            <a:r>
              <a:rPr lang="en-US" altLang="zh-TW" sz="1600" dirty="0">
                <a:solidFill>
                  <a:srgbClr val="003399"/>
                </a:solidFill>
                <a:latin typeface="Tahoma" panose="020B0604030504040204" pitchFamily="34" charset="0"/>
                <a:ea typeface="新細明體" panose="02020500000000000000" pitchFamily="18" charset="-120"/>
              </a:rPr>
              <a:t>Zappos </a:t>
            </a:r>
            <a:r>
              <a:rPr lang="zh-TW" altLang="en-US" sz="1600" dirty="0">
                <a:solidFill>
                  <a:srgbClr val="003399"/>
                </a:solidFill>
                <a:latin typeface="Tahoma" panose="020B0604030504040204" pitchFamily="34" charset="0"/>
                <a:ea typeface="新細明體" panose="02020500000000000000" pitchFamily="18" charset="-120"/>
              </a:rPr>
              <a:t>推出了一項更</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具有爭議</a:t>
            </a:r>
            <a:r>
              <a:rPr lang="zh-TW" altLang="en-US" sz="1600" dirty="0">
                <a:solidFill>
                  <a:srgbClr val="003399"/>
                </a:solidFill>
                <a:latin typeface="Tahoma" panose="020B0604030504040204" pitchFamily="34" charset="0"/>
                <a:ea typeface="新細明體" panose="02020500000000000000" pitchFamily="18" charset="-120"/>
              </a:rPr>
              <a:t>的計畫：</a:t>
            </a:r>
            <a:endParaRPr lang="en-US" altLang="zh-TW" sz="1600"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600"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zh-TW" altLang="en-US" sz="1600" dirty="0">
                <a:solidFill>
                  <a:srgbClr val="003399"/>
                </a:solidFill>
                <a:latin typeface="Tahoma" panose="020B0604030504040204" pitchFamily="34" charset="0"/>
                <a:ea typeface="新細明體" panose="02020500000000000000" pitchFamily="18" charset="-120"/>
              </a:rPr>
              <a:t>       </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無領導管理方式</a:t>
            </a:r>
            <a:r>
              <a:rPr lang="zh-TW" altLang="en-US" sz="1600" dirty="0">
                <a:solidFill>
                  <a:srgbClr val="003399"/>
                </a:solidFill>
                <a:latin typeface="Tahoma" panose="020B0604030504040204" pitchFamily="34" charset="0"/>
                <a:ea typeface="新細明體" panose="02020500000000000000" pitchFamily="18" charset="-120"/>
              </a:rPr>
              <a:t>（</a:t>
            </a:r>
            <a:r>
              <a:rPr lang="en-US" altLang="zh-TW" sz="1600" dirty="0" err="1">
                <a:solidFill>
                  <a:srgbClr val="003399"/>
                </a:solidFill>
                <a:highlight>
                  <a:srgbClr val="FFFF00"/>
                </a:highlight>
                <a:latin typeface="Tahoma" panose="020B0604030504040204" pitchFamily="34" charset="0"/>
                <a:ea typeface="新細明體" panose="02020500000000000000" pitchFamily="18" charset="-120"/>
              </a:rPr>
              <a:t>Hola</a:t>
            </a:r>
            <a:r>
              <a:rPr lang="en-US" altLang="zh-TW" sz="1600" dirty="0" err="1">
                <a:solidFill>
                  <a:srgbClr val="003399"/>
                </a:solidFill>
                <a:latin typeface="Tahoma" panose="020B0604030504040204" pitchFamily="34" charset="0"/>
                <a:ea typeface="新細明體" panose="02020500000000000000" pitchFamily="18" charset="-120"/>
              </a:rPr>
              <a:t>cracy</a:t>
            </a:r>
            <a:r>
              <a:rPr lang="zh-TW" altLang="en-US" sz="1600" dirty="0">
                <a:solidFill>
                  <a:srgbClr val="003399"/>
                </a:solidFill>
                <a:latin typeface="Tahoma" panose="020B0604030504040204" pitchFamily="34" charset="0"/>
                <a:ea typeface="新細明體" panose="02020500000000000000" pitchFamily="18" charset="-120"/>
              </a:rPr>
              <a:t>），即</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取消傳統職位頭銜，員工不對主管彙報。而是會組成小組，向小組裡其他人彙報工作</a:t>
            </a:r>
            <a:r>
              <a:rPr lang="zh-TW" altLang="en-US" sz="1600" dirty="0">
                <a:solidFill>
                  <a:schemeClr val="accent6"/>
                </a:solidFill>
                <a:highlight>
                  <a:srgbClr val="FFFF00"/>
                </a:highlight>
                <a:latin typeface="Tahoma" panose="020B0604030504040204" pitchFamily="34" charset="0"/>
                <a:ea typeface="新細明體" panose="02020500000000000000" pitchFamily="18" charset="-120"/>
              </a:rPr>
              <a:t>。</a:t>
            </a:r>
            <a:endParaRPr lang="en-US" altLang="zh-TW" sz="1600" dirty="0">
              <a:solidFill>
                <a:schemeClr val="accent6"/>
              </a:solidFill>
              <a:highlight>
                <a:srgbClr val="FFFF00"/>
              </a:highlight>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600" dirty="0">
              <a:solidFill>
                <a:schemeClr val="accent6"/>
              </a:solidFill>
              <a:highlight>
                <a:srgbClr val="FFFF00"/>
              </a:highlight>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600" dirty="0">
              <a:solidFill>
                <a:schemeClr val="accent6"/>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en-US" altLang="zh-TW" sz="1400" dirty="0">
                <a:solidFill>
                  <a:srgbClr val="003399"/>
                </a:solidFill>
                <a:highlight>
                  <a:srgbClr val="FFFF00"/>
                </a:highlight>
                <a:latin typeface="Tahoma" panose="020B0604030504040204" pitchFamily="34" charset="0"/>
                <a:ea typeface="新細明體" panose="02020500000000000000" pitchFamily="18" charset="-120"/>
              </a:rPr>
              <a:t>(</a:t>
            </a:r>
            <a:r>
              <a:rPr lang="zh-TW" altLang="en-US" sz="1400" dirty="0">
                <a:solidFill>
                  <a:srgbClr val="003399"/>
                </a:solidFill>
                <a:highlight>
                  <a:srgbClr val="FFFF00"/>
                </a:highlight>
                <a:latin typeface="Tahoma" panose="020B0604030504040204" pitchFamily="34" charset="0"/>
                <a:ea typeface="新細明體" panose="02020500000000000000" pitchFamily="18" charset="-120"/>
              </a:rPr>
              <a:t>注</a:t>
            </a:r>
            <a:r>
              <a:rPr lang="en-US" altLang="zh-TW" sz="1400" dirty="0">
                <a:solidFill>
                  <a:srgbClr val="003399"/>
                </a:solidFill>
                <a:highlight>
                  <a:srgbClr val="FFFF00"/>
                </a:highlight>
                <a:latin typeface="Tahoma" panose="020B0604030504040204" pitchFamily="34" charset="0"/>
                <a:ea typeface="新細明體" panose="02020500000000000000" pitchFamily="18" charset="-120"/>
              </a:rPr>
              <a:t>1) </a:t>
            </a:r>
            <a:r>
              <a:rPr lang="zh-TW" altLang="en-US" sz="1600" dirty="0">
                <a:effectLst/>
              </a:rPr>
              <a:t>搞</a:t>
            </a:r>
            <a:r>
              <a:rPr lang="zh-TW" altLang="en-US" sz="1600" dirty="0">
                <a:solidFill>
                  <a:srgbClr val="FF0000"/>
                </a:solidFill>
                <a:effectLst/>
              </a:rPr>
              <a:t>好文化就對了</a:t>
            </a:r>
            <a:r>
              <a:rPr lang="zh-TW" altLang="en-US" sz="1600" dirty="0">
                <a:effectLst/>
              </a:rPr>
              <a:t>！ 買一雙鞋，寄三雙不同尺寸給你試穿，另兩雙可以退回。寄貨、退換貨，全都免運費。對貨品不滿意，三百六十五天內皆可退貨（免運費）。</a:t>
            </a:r>
            <a:endParaRPr lang="en-US" altLang="zh-TW" sz="1600" dirty="0">
              <a:effectLst/>
            </a:endParaRPr>
          </a:p>
          <a:p>
            <a:pPr eaLnBrk="1" hangingPunct="1">
              <a:spcBef>
                <a:spcPct val="0"/>
              </a:spcBef>
              <a:buClrTx/>
              <a:buSzTx/>
              <a:buFontTx/>
              <a:buNone/>
              <a:defRPr/>
            </a:pPr>
            <a:endParaRPr lang="en-US" altLang="zh-TW" sz="1600" dirty="0">
              <a:effectLst/>
            </a:endParaRPr>
          </a:p>
          <a:p>
            <a:pPr>
              <a:spcBef>
                <a:spcPct val="0"/>
              </a:spcBef>
              <a:buClrTx/>
              <a:buSzTx/>
              <a:buNone/>
              <a:defRPr/>
            </a:pPr>
            <a:r>
              <a:rPr lang="en-US" altLang="zh-TW" sz="1600" dirty="0">
                <a:solidFill>
                  <a:srgbClr val="003399"/>
                </a:solidFill>
                <a:highlight>
                  <a:srgbClr val="FFFF00"/>
                </a:highlight>
                <a:latin typeface="Tahoma" panose="020B0604030504040204" pitchFamily="34" charset="0"/>
              </a:rPr>
              <a:t>(</a:t>
            </a:r>
            <a:r>
              <a:rPr lang="zh-TW" altLang="en-US" sz="1600" dirty="0">
                <a:solidFill>
                  <a:srgbClr val="003399"/>
                </a:solidFill>
                <a:highlight>
                  <a:srgbClr val="FFFF00"/>
                </a:highlight>
                <a:latin typeface="Tahoma" panose="020B0604030504040204" pitchFamily="34" charset="0"/>
              </a:rPr>
              <a:t>注</a:t>
            </a:r>
            <a:r>
              <a:rPr lang="en-US" altLang="zh-TW" sz="1600" dirty="0">
                <a:solidFill>
                  <a:srgbClr val="003399"/>
                </a:solidFill>
                <a:highlight>
                  <a:srgbClr val="FFFF00"/>
                </a:highlight>
                <a:latin typeface="Tahoma" panose="020B0604030504040204" pitchFamily="34" charset="0"/>
              </a:rPr>
              <a:t>2)</a:t>
            </a:r>
            <a:r>
              <a:rPr lang="zh-TW" altLang="en-US" sz="1600" dirty="0">
                <a:solidFill>
                  <a:srgbClr val="003399"/>
                </a:solidFill>
                <a:highlight>
                  <a:srgbClr val="FFFF00"/>
                </a:highlight>
                <a:latin typeface="Tahoma" panose="020B0604030504040204" pitchFamily="34" charset="0"/>
              </a:rPr>
              <a:t>謝家華 </a:t>
            </a:r>
            <a:r>
              <a:rPr lang="en-US" altLang="zh-TW" sz="1600" dirty="0">
                <a:solidFill>
                  <a:srgbClr val="003399"/>
                </a:solidFill>
                <a:highlight>
                  <a:srgbClr val="FFFF00"/>
                </a:highlight>
                <a:latin typeface="Tahoma" panose="020B0604030504040204" pitchFamily="34" charset="0"/>
              </a:rPr>
              <a:t>(Tony Hsieh)</a:t>
            </a:r>
            <a:r>
              <a:rPr lang="zh-TW" altLang="en-US" sz="1600" dirty="0"/>
              <a:t>父母均為臺灣籍美國移民， 從哈佛大學</a:t>
            </a:r>
            <a:r>
              <a:rPr lang="zh-TW" altLang="en-US" sz="1600" dirty="0">
                <a:highlight>
                  <a:srgbClr val="FFFF00"/>
                </a:highlight>
              </a:rPr>
              <a:t>資訊工程系</a:t>
            </a:r>
            <a:r>
              <a:rPr lang="zh-TW" altLang="en-US" sz="1600" dirty="0"/>
              <a:t>畢業後，自行創業。</a:t>
            </a:r>
          </a:p>
        </p:txBody>
      </p:sp>
      <p:pic>
        <p:nvPicPr>
          <p:cNvPr id="16391" name="Picture 3">
            <a:extLst>
              <a:ext uri="{FF2B5EF4-FFF2-40B4-BE49-F238E27FC236}">
                <a16:creationId xmlns:a16="http://schemas.microsoft.com/office/drawing/2014/main" id="{E0992EB4-52FB-8491-C4CC-778AEB30A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753" y="2839812"/>
            <a:ext cx="1311896" cy="197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75B91DD7-486E-1E97-CAD0-4582AF38CCCC}"/>
              </a:ext>
            </a:extLst>
          </p:cNvPr>
          <p:cNvSpPr>
            <a:spLocks noGrp="1" noChangeArrowheads="1"/>
          </p:cNvSpPr>
          <p:nvPr>
            <p:ph type="title"/>
          </p:nvPr>
        </p:nvSpPr>
        <p:spPr>
          <a:xfrm>
            <a:off x="0" y="42863"/>
            <a:ext cx="12020365" cy="781235"/>
          </a:xfrm>
          <a:solidFill>
            <a:srgbClr val="08045C"/>
          </a:solidFill>
        </p:spPr>
        <p:txBody>
          <a:bodyPr>
            <a:normAutofit/>
          </a:bodyPr>
          <a:lstStyle/>
          <a:p>
            <a:pPr algn="ctr">
              <a:defRPr/>
            </a:pPr>
            <a:r>
              <a:rPr lang="en-US" altLang="zh-TW" sz="2000" dirty="0">
                <a:solidFill>
                  <a:schemeClr val="bg1"/>
                </a:solidFill>
                <a:ea typeface="新細明體" panose="02020500000000000000" pitchFamily="18" charset="-120"/>
              </a:rPr>
              <a:t>Class Discussion:           </a:t>
            </a:r>
            <a:r>
              <a:rPr lang="zh-TW" altLang="en-US" sz="2000" dirty="0">
                <a:solidFill>
                  <a:schemeClr val="bg1"/>
                </a:solidFill>
              </a:rPr>
              <a:t>以跑鞋為例   </a:t>
            </a:r>
            <a:r>
              <a:rPr lang="en-US" altLang="zh-TW" sz="2000" dirty="0">
                <a:solidFill>
                  <a:schemeClr val="bg1"/>
                </a:solidFill>
                <a:ea typeface="新細明體" panose="02020500000000000000" pitchFamily="18" charset="-120"/>
              </a:rPr>
              <a:t>Puma</a:t>
            </a:r>
            <a:r>
              <a:rPr lang="zh-TW" altLang="en-US" sz="2000" dirty="0">
                <a:solidFill>
                  <a:schemeClr val="bg1"/>
                </a:solidFill>
                <a:ea typeface="新細明體" panose="02020500000000000000" pitchFamily="18" charset="-120"/>
              </a:rPr>
              <a:t>的對照組，強敵環伺。   </a:t>
            </a:r>
            <a:r>
              <a:rPr lang="en-US" altLang="zh-TW" sz="2000" dirty="0">
                <a:solidFill>
                  <a:schemeClr val="bg1"/>
                </a:solidFill>
                <a:ea typeface="新細明體" panose="02020500000000000000" pitchFamily="18" charset="-120"/>
              </a:rPr>
              <a:t>Zappos</a:t>
            </a:r>
            <a:r>
              <a:rPr lang="zh-TW" altLang="en-US" sz="2000" dirty="0">
                <a:solidFill>
                  <a:schemeClr val="bg1"/>
                </a:solidFill>
              </a:rPr>
              <a:t>如何勝出</a:t>
            </a:r>
            <a:endParaRPr lang="en-US" altLang="zh-TW" sz="2400" dirty="0">
              <a:solidFill>
                <a:schemeClr val="bg1"/>
              </a:solidFill>
              <a:highlight>
                <a:srgbClr val="FFFF00"/>
              </a:highlight>
              <a:ea typeface="新細明體" panose="02020500000000000000" pitchFamily="18" charset="-12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13FA90-6654-222B-D3EB-B23BCABED44F}"/>
              </a:ext>
            </a:extLst>
          </p:cNvPr>
          <p:cNvSpPr>
            <a:spLocks noGrp="1" noChangeArrowheads="1"/>
          </p:cNvSpPr>
          <p:nvPr>
            <p:ph type="title"/>
          </p:nvPr>
        </p:nvSpPr>
        <p:spPr>
          <a:xfrm>
            <a:off x="0" y="0"/>
            <a:ext cx="12020365" cy="781235"/>
          </a:xfrm>
          <a:solidFill>
            <a:srgbClr val="08045C"/>
          </a:solidFill>
        </p:spPr>
        <p:txBody>
          <a:bodyPr>
            <a:normAutofit/>
          </a:bodyPr>
          <a:lstStyle/>
          <a:p>
            <a:pPr algn="ctr" eaLnBrk="1" hangingPunct="1">
              <a:defRPr/>
            </a:pPr>
            <a:r>
              <a:rPr lang="zh-TW" altLang="en-US" sz="2000" dirty="0">
                <a:solidFill>
                  <a:schemeClr val="bg1"/>
                </a:solidFill>
                <a:ea typeface="新細明體" panose="02020500000000000000" pitchFamily="18" charset="-120"/>
              </a:rPr>
              <a:t>跑鞋市場兵家必爭 性能外觀俱佳才能突破重圍！ 品牌競爭分析  </a:t>
            </a:r>
            <a:r>
              <a:rPr lang="zh-TW" altLang="en-US" sz="2000" dirty="0">
                <a:solidFill>
                  <a:srgbClr val="FF0000"/>
                </a:solidFill>
                <a:highlight>
                  <a:srgbClr val="FFFF00"/>
                </a:highlight>
                <a:ea typeface="新細明體" panose="02020500000000000000" pitchFamily="18" charset="-120"/>
              </a:rPr>
              <a:t>賣產品 </a:t>
            </a:r>
            <a:r>
              <a:rPr lang="en-US" altLang="zh-TW" sz="2000" dirty="0">
                <a:solidFill>
                  <a:srgbClr val="FF0000"/>
                </a:solidFill>
                <a:highlight>
                  <a:srgbClr val="FFFF00"/>
                </a:highlight>
                <a:ea typeface="新細明體" panose="02020500000000000000" pitchFamily="18" charset="-120"/>
              </a:rPr>
              <a:t>+</a:t>
            </a:r>
            <a:r>
              <a:rPr lang="zh-TW" altLang="en-US" sz="2000" dirty="0">
                <a:solidFill>
                  <a:srgbClr val="FF0000"/>
                </a:solidFill>
                <a:highlight>
                  <a:srgbClr val="FFFF00"/>
                </a:highlight>
                <a:ea typeface="新細明體" panose="02020500000000000000" pitchFamily="18" charset="-120"/>
              </a:rPr>
              <a:t> </a:t>
            </a:r>
            <a:r>
              <a:rPr lang="zh-TW" altLang="en-US" sz="2000" dirty="0">
                <a:effectLst/>
                <a:highlight>
                  <a:srgbClr val="FFFF00"/>
                </a:highlight>
              </a:rPr>
              <a:t>透過社群操作創造鞋款曝光</a:t>
            </a:r>
            <a:endParaRPr lang="en-US" altLang="zh-TW" sz="2400" dirty="0">
              <a:solidFill>
                <a:schemeClr val="bg1"/>
              </a:solidFill>
              <a:highlight>
                <a:srgbClr val="FFFF00"/>
              </a:highlight>
              <a:ea typeface="新細明體" panose="02020500000000000000" pitchFamily="18" charset="-120"/>
            </a:endParaRPr>
          </a:p>
        </p:txBody>
      </p:sp>
      <p:pic>
        <p:nvPicPr>
          <p:cNvPr id="4" name="Picture 2">
            <a:extLst>
              <a:ext uri="{FF2B5EF4-FFF2-40B4-BE49-F238E27FC236}">
                <a16:creationId xmlns:a16="http://schemas.microsoft.com/office/drawing/2014/main" id="{C5E75B4F-1D6A-2407-DB1D-A8022705A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47" y="558460"/>
            <a:ext cx="5169635" cy="2954078"/>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FC53E62-868A-E692-266D-FE1A82ABD640}"/>
              </a:ext>
            </a:extLst>
          </p:cNvPr>
          <p:cNvSpPr txBox="1"/>
          <p:nvPr/>
        </p:nvSpPr>
        <p:spPr>
          <a:xfrm>
            <a:off x="111498" y="3036585"/>
            <a:ext cx="11362713" cy="1523494"/>
          </a:xfrm>
          <a:prstGeom prst="rect">
            <a:avLst/>
          </a:prstGeom>
          <a:noFill/>
        </p:spPr>
        <p:txBody>
          <a:bodyPr wrap="square" rtlCol="0">
            <a:spAutoFit/>
          </a:bodyPr>
          <a:lstStyle/>
          <a:p>
            <a:endParaRPr lang="en-US" altLang="zh-TW" sz="1500" b="0" i="0" dirty="0">
              <a:solidFill>
                <a:srgbClr val="000000"/>
              </a:solidFill>
              <a:effectLst/>
              <a:latin typeface="Noto Sans TC"/>
            </a:endParaRPr>
          </a:p>
          <a:p>
            <a:endParaRPr lang="en-US" altLang="zh-TW" sz="1500" dirty="0">
              <a:solidFill>
                <a:srgbClr val="000000"/>
              </a:solidFill>
              <a:latin typeface="Noto Sans TC"/>
            </a:endParaRPr>
          </a:p>
          <a:p>
            <a:endParaRPr lang="en-US" altLang="zh-TW" sz="1500" b="0" i="0" dirty="0">
              <a:solidFill>
                <a:srgbClr val="000000"/>
              </a:solidFill>
              <a:effectLst/>
              <a:latin typeface="Noto Sans TC"/>
            </a:endParaRPr>
          </a:p>
          <a:p>
            <a:r>
              <a:rPr lang="zh-TW" altLang="en-US" sz="1500" b="0" i="0" dirty="0">
                <a:solidFill>
                  <a:srgbClr val="000000"/>
                </a:solidFill>
                <a:effectLst/>
                <a:latin typeface="Noto Sans TC"/>
              </a:rPr>
              <a:t>          </a:t>
            </a:r>
            <a:r>
              <a:rPr lang="zh-TW" altLang="en-US" sz="1600" b="0" i="0" dirty="0">
                <a:solidFill>
                  <a:srgbClr val="000000"/>
                </a:solidFill>
                <a:effectLst/>
                <a:latin typeface="Noto Sans TC"/>
              </a:rPr>
              <a:t>根據體育署最新統計，台灣人</a:t>
            </a:r>
            <a:r>
              <a:rPr lang="zh-TW" altLang="en-US" sz="1600" b="0" i="0" dirty="0">
                <a:solidFill>
                  <a:srgbClr val="000000"/>
                </a:solidFill>
                <a:effectLst/>
                <a:highlight>
                  <a:srgbClr val="FFFF00"/>
                </a:highlight>
                <a:latin typeface="Noto Sans TC"/>
              </a:rPr>
              <a:t>運動消費行為</a:t>
            </a:r>
            <a:r>
              <a:rPr lang="zh-TW" altLang="en-US" sz="1600" b="0" i="0" dirty="0">
                <a:solidFill>
                  <a:srgbClr val="000000"/>
                </a:solidFill>
                <a:effectLst/>
                <a:latin typeface="Noto Sans TC"/>
              </a:rPr>
              <a:t>當中以</a:t>
            </a:r>
            <a:r>
              <a:rPr lang="zh-TW" altLang="en-US" sz="1600" b="0" i="0" dirty="0">
                <a:solidFill>
                  <a:srgbClr val="000000"/>
                </a:solidFill>
                <a:effectLst/>
                <a:highlight>
                  <a:srgbClr val="FFFF00"/>
                </a:highlight>
                <a:latin typeface="Noto Sans TC"/>
              </a:rPr>
              <a:t>運動裝備的消費支出最高（</a:t>
            </a:r>
            <a:r>
              <a:rPr lang="en-US" altLang="zh-TW" sz="1600" b="0" i="0" dirty="0">
                <a:solidFill>
                  <a:srgbClr val="000000"/>
                </a:solidFill>
                <a:effectLst/>
                <a:highlight>
                  <a:srgbClr val="FFFF00"/>
                </a:highlight>
                <a:latin typeface="Noto Sans TC"/>
              </a:rPr>
              <a:t>604</a:t>
            </a:r>
            <a:r>
              <a:rPr lang="zh-TW" altLang="en-US" sz="1600" b="0" i="0" dirty="0">
                <a:solidFill>
                  <a:srgbClr val="000000"/>
                </a:solidFill>
                <a:effectLst/>
                <a:highlight>
                  <a:srgbClr val="FFFF00"/>
                </a:highlight>
                <a:latin typeface="Noto Sans TC"/>
              </a:rPr>
              <a:t>億元商機），</a:t>
            </a:r>
            <a:r>
              <a:rPr lang="zh-TW" altLang="en-US" sz="1600" b="0" i="0" dirty="0">
                <a:solidFill>
                  <a:srgbClr val="000000"/>
                </a:solidFill>
                <a:effectLst/>
                <a:latin typeface="Noto Sans TC"/>
              </a:rPr>
              <a:t>當中運動鞋類佔裝備</a:t>
            </a:r>
            <a:r>
              <a:rPr lang="en-US" altLang="zh-TW" sz="1600" b="0" i="0" dirty="0">
                <a:solidFill>
                  <a:srgbClr val="000000"/>
                </a:solidFill>
                <a:effectLst/>
                <a:latin typeface="Noto Sans TC"/>
              </a:rPr>
              <a:t>20%</a:t>
            </a:r>
            <a:r>
              <a:rPr lang="zh-TW" altLang="en-US" sz="1600" b="0" i="0" dirty="0">
                <a:solidFill>
                  <a:srgbClr val="000000"/>
                </a:solidFill>
                <a:effectLst/>
                <a:latin typeface="Noto Sans TC"/>
              </a:rPr>
              <a:t>的消費額，國民規律運動人口比例也在近十年間持續提升，並且在</a:t>
            </a:r>
            <a:r>
              <a:rPr lang="en-US" altLang="zh-TW" sz="1600" b="0" i="0" dirty="0">
                <a:solidFill>
                  <a:srgbClr val="000000"/>
                </a:solidFill>
                <a:effectLst/>
                <a:highlight>
                  <a:srgbClr val="FFFF00"/>
                </a:highlight>
                <a:latin typeface="Noto Sans TC"/>
              </a:rPr>
              <a:t>108</a:t>
            </a:r>
            <a:r>
              <a:rPr lang="zh-TW" altLang="en-US" sz="1600" b="0" i="0" dirty="0">
                <a:solidFill>
                  <a:srgbClr val="000000"/>
                </a:solidFill>
                <a:effectLst/>
                <a:highlight>
                  <a:srgbClr val="FFFF00"/>
                </a:highlight>
                <a:latin typeface="Noto Sans TC"/>
              </a:rPr>
              <a:t>年達到</a:t>
            </a:r>
            <a:r>
              <a:rPr lang="en-US" altLang="zh-TW" sz="1600" b="0" i="0" dirty="0">
                <a:solidFill>
                  <a:srgbClr val="000000"/>
                </a:solidFill>
                <a:effectLst/>
                <a:highlight>
                  <a:srgbClr val="FFFF00"/>
                </a:highlight>
                <a:latin typeface="Noto Sans TC"/>
              </a:rPr>
              <a:t>33.6%</a:t>
            </a:r>
            <a:r>
              <a:rPr lang="zh-TW" altLang="en-US" sz="1600" b="0" i="0" dirty="0">
                <a:solidFill>
                  <a:srgbClr val="000000"/>
                </a:solidFill>
                <a:effectLst/>
                <a:highlight>
                  <a:srgbClr val="FFFF00"/>
                </a:highlight>
                <a:latin typeface="Noto Sans TC"/>
              </a:rPr>
              <a:t>，在龐大的運動鞋市場中，究竟現今消費者最關注什麼類型的運動鞋？</a:t>
            </a:r>
            <a:r>
              <a:rPr lang="zh-TW" altLang="en-US" sz="1600" b="0" i="0" dirty="0">
                <a:solidFill>
                  <a:srgbClr val="000000"/>
                </a:solidFill>
                <a:effectLst/>
                <a:latin typeface="Noto Sans TC"/>
              </a:rPr>
              <a:t>在挑選上受到什麼因素影響？又有哪些是消費者運動鞋最喜愛的品牌呢？</a:t>
            </a:r>
            <a:endParaRPr lang="zh-TW" altLang="en-US" sz="1500" dirty="0"/>
          </a:p>
        </p:txBody>
      </p:sp>
      <p:sp>
        <p:nvSpPr>
          <p:cNvPr id="6" name="文字方塊 5">
            <a:extLst>
              <a:ext uri="{FF2B5EF4-FFF2-40B4-BE49-F238E27FC236}">
                <a16:creationId xmlns:a16="http://schemas.microsoft.com/office/drawing/2014/main" id="{8A8E6CF3-9FA0-D1B5-36CD-0CA764F2F895}"/>
              </a:ext>
            </a:extLst>
          </p:cNvPr>
          <p:cNvSpPr txBox="1"/>
          <p:nvPr/>
        </p:nvSpPr>
        <p:spPr>
          <a:xfrm>
            <a:off x="177905" y="4561982"/>
            <a:ext cx="11460721" cy="2062103"/>
          </a:xfrm>
          <a:prstGeom prst="rect">
            <a:avLst/>
          </a:prstGeom>
          <a:noFill/>
        </p:spPr>
        <p:txBody>
          <a:bodyPr wrap="square" rtlCol="0">
            <a:spAutoFit/>
          </a:bodyPr>
          <a:lstStyle/>
          <a:p>
            <a:r>
              <a:rPr lang="zh-TW" altLang="en-US" sz="1600" b="1" i="0" dirty="0">
                <a:solidFill>
                  <a:srgbClr val="0066CC"/>
                </a:solidFill>
                <a:effectLst/>
                <a:latin typeface="Noto Sans TC"/>
              </a:rPr>
              <a:t>運動鞋系列Ｘ品牌聲量分析：跑鞋市場競爭激烈 籃球鞋市場則以</a:t>
            </a:r>
            <a:r>
              <a:rPr lang="en-US" altLang="zh-TW" sz="1600" b="1" i="0" dirty="0">
                <a:solidFill>
                  <a:srgbClr val="0066CC"/>
                </a:solidFill>
                <a:effectLst/>
                <a:latin typeface="Noto Sans TC"/>
              </a:rPr>
              <a:t>Nike</a:t>
            </a:r>
            <a:r>
              <a:rPr lang="zh-TW" altLang="en-US" sz="1600" b="1" i="0" dirty="0">
                <a:solidFill>
                  <a:srgbClr val="0066CC"/>
                </a:solidFill>
                <a:effectLst/>
                <a:latin typeface="Noto Sans TC"/>
              </a:rPr>
              <a:t>獨大</a:t>
            </a:r>
            <a:endParaRPr lang="en-US" altLang="zh-TW" sz="1600" b="1" i="0" dirty="0">
              <a:solidFill>
                <a:srgbClr val="0066CC"/>
              </a:solidFill>
              <a:effectLst/>
              <a:latin typeface="Noto Sans TC"/>
            </a:endParaRPr>
          </a:p>
          <a:p>
            <a:r>
              <a:rPr lang="zh-TW" altLang="en-US" sz="1500" dirty="0">
                <a:effectLst/>
              </a:rPr>
              <a:t>        </a:t>
            </a:r>
            <a:r>
              <a:rPr lang="zh-TW" altLang="en-US" sz="1600" dirty="0">
                <a:effectLst/>
              </a:rPr>
              <a:t>透過</a:t>
            </a:r>
            <a:r>
              <a:rPr lang="en-US" altLang="zh-TW" sz="1600" dirty="0" err="1">
                <a:effectLst/>
              </a:rPr>
              <a:t>i</a:t>
            </a:r>
            <a:r>
              <a:rPr lang="en-US" altLang="zh-TW" sz="1600" dirty="0">
                <a:effectLst/>
              </a:rPr>
              <a:t>-Buzz VOC+</a:t>
            </a:r>
            <a:r>
              <a:rPr lang="zh-TW" altLang="en-US" sz="1600" dirty="0">
                <a:effectLst/>
              </a:rPr>
              <a:t>獨家的</a:t>
            </a:r>
            <a:r>
              <a:rPr lang="zh-TW" altLang="en-US" sz="1600" dirty="0">
                <a:effectLst/>
                <a:highlight>
                  <a:srgbClr val="FFFF00"/>
                </a:highlight>
              </a:rPr>
              <a:t>三層級分析發現</a:t>
            </a:r>
            <a:r>
              <a:rPr lang="zh-TW" altLang="en-US" sz="1600" dirty="0">
                <a:solidFill>
                  <a:srgbClr val="FF0000"/>
                </a:solidFill>
                <a:effectLst/>
                <a:highlight>
                  <a:srgbClr val="FFFF00"/>
                </a:highlight>
              </a:rPr>
              <a:t>「跑鞋、籃球鞋」為台灣市場最受討論的鞋款類別</a:t>
            </a:r>
            <a:r>
              <a:rPr lang="zh-TW" altLang="en-US" sz="1600" dirty="0">
                <a:effectLst/>
              </a:rPr>
              <a:t>，而</a:t>
            </a:r>
            <a:r>
              <a:rPr lang="zh-TW" altLang="en-US" sz="1600" dirty="0">
                <a:effectLst/>
                <a:highlight>
                  <a:srgbClr val="FFFF00"/>
                </a:highlight>
              </a:rPr>
              <a:t>兩個市場的品牌競爭</a:t>
            </a:r>
            <a:r>
              <a:rPr lang="zh-TW" altLang="en-US" sz="1600" dirty="0">
                <a:effectLst/>
              </a:rPr>
              <a:t>關係相當不同，</a:t>
            </a:r>
            <a:r>
              <a:rPr lang="zh-TW" altLang="en-US" sz="1600" dirty="0">
                <a:effectLst/>
                <a:highlight>
                  <a:srgbClr val="FFFF00"/>
                </a:highlight>
              </a:rPr>
              <a:t>跑鞋市場</a:t>
            </a:r>
            <a:r>
              <a:rPr lang="zh-TW" altLang="en-US" sz="1600" dirty="0">
                <a:effectLst/>
              </a:rPr>
              <a:t>中品牌競爭相當激烈，</a:t>
            </a:r>
            <a:r>
              <a:rPr lang="en-US" altLang="zh-TW" sz="1600" dirty="0">
                <a:effectLst/>
                <a:highlight>
                  <a:srgbClr val="FFFF00"/>
                </a:highlight>
              </a:rPr>
              <a:t>13</a:t>
            </a:r>
            <a:r>
              <a:rPr lang="zh-TW" altLang="en-US" sz="1600" dirty="0">
                <a:effectLst/>
                <a:highlight>
                  <a:srgbClr val="FFFF00"/>
                </a:highlight>
              </a:rPr>
              <a:t>個品牌在跑鞋系列討論露出，而</a:t>
            </a:r>
            <a:r>
              <a:rPr lang="zh-TW" altLang="en-US" sz="1600" dirty="0">
                <a:solidFill>
                  <a:srgbClr val="FF0000"/>
                </a:solidFill>
                <a:effectLst/>
                <a:highlight>
                  <a:srgbClr val="FFFF00"/>
                </a:highlight>
              </a:rPr>
              <a:t>籃球鞋市場卻只有</a:t>
            </a:r>
            <a:r>
              <a:rPr lang="en-US" altLang="zh-TW" sz="1600" dirty="0">
                <a:solidFill>
                  <a:srgbClr val="FF0000"/>
                </a:solidFill>
                <a:effectLst/>
                <a:highlight>
                  <a:srgbClr val="FFFF00"/>
                </a:highlight>
              </a:rPr>
              <a:t>Nike</a:t>
            </a:r>
            <a:r>
              <a:rPr lang="zh-TW" altLang="en-US" sz="1600" dirty="0">
                <a:solidFill>
                  <a:srgbClr val="FF0000"/>
                </a:solidFill>
                <a:effectLst/>
                <a:highlight>
                  <a:srgbClr val="FFFF00"/>
                </a:highlight>
              </a:rPr>
              <a:t>一家品牌獨大</a:t>
            </a:r>
            <a:r>
              <a:rPr lang="zh-TW" altLang="en-US" sz="1600" dirty="0">
                <a:effectLst/>
                <a:highlight>
                  <a:srgbClr val="FFFF00"/>
                </a:highlight>
              </a:rPr>
              <a:t>，各品牌要想在籃球鞋市場與</a:t>
            </a:r>
            <a:r>
              <a:rPr lang="en-US" altLang="zh-TW" sz="1600" dirty="0">
                <a:effectLst/>
                <a:highlight>
                  <a:srgbClr val="FFFF00"/>
                </a:highlight>
              </a:rPr>
              <a:t>Nike</a:t>
            </a:r>
            <a:r>
              <a:rPr lang="zh-TW" altLang="en-US" sz="1600" dirty="0">
                <a:effectLst/>
                <a:highlight>
                  <a:srgbClr val="FFFF00"/>
                </a:highlight>
              </a:rPr>
              <a:t>競爭</a:t>
            </a:r>
            <a:r>
              <a:rPr lang="zh-TW" altLang="en-US" sz="1600" dirty="0">
                <a:effectLst/>
              </a:rPr>
              <a:t>恐怕相當困難。</a:t>
            </a:r>
          </a:p>
          <a:p>
            <a:r>
              <a:rPr lang="zh-TW" altLang="en-US" sz="1600" dirty="0">
                <a:effectLst/>
              </a:rPr>
              <a:t>       但</a:t>
            </a:r>
            <a:r>
              <a:rPr lang="zh-TW" altLang="en-US" sz="1600" dirty="0">
                <a:effectLst/>
                <a:highlight>
                  <a:srgbClr val="FFFF00"/>
                </a:highlight>
              </a:rPr>
              <a:t>跑鞋市場</a:t>
            </a:r>
            <a:r>
              <a:rPr lang="zh-TW" altLang="en-US" sz="1600" dirty="0">
                <a:effectLst/>
              </a:rPr>
              <a:t>就全然不同了，</a:t>
            </a:r>
            <a:r>
              <a:rPr lang="zh-TW" altLang="en-US" sz="1600" dirty="0">
                <a:effectLst/>
                <a:highlight>
                  <a:srgbClr val="FFFF00"/>
                </a:highlight>
              </a:rPr>
              <a:t>同處領先群的品牌有</a:t>
            </a:r>
            <a:r>
              <a:rPr lang="en-US" altLang="zh-TW" sz="1600" dirty="0">
                <a:effectLst/>
                <a:highlight>
                  <a:srgbClr val="FFFF00"/>
                </a:highlight>
              </a:rPr>
              <a:t>New Balance</a:t>
            </a:r>
            <a:r>
              <a:rPr lang="zh-TW" altLang="en-US" sz="1600" dirty="0">
                <a:effectLst/>
                <a:highlight>
                  <a:srgbClr val="FFFF00"/>
                </a:highlight>
              </a:rPr>
              <a:t>、</a:t>
            </a:r>
            <a:r>
              <a:rPr lang="en-US" altLang="zh-TW" sz="1600" dirty="0">
                <a:effectLst/>
                <a:highlight>
                  <a:srgbClr val="FFFF00"/>
                </a:highlight>
              </a:rPr>
              <a:t>Nike</a:t>
            </a:r>
            <a:r>
              <a:rPr lang="zh-TW" altLang="en-US" sz="1600" dirty="0">
                <a:effectLst/>
                <a:highlight>
                  <a:srgbClr val="FFFF00"/>
                </a:highlight>
              </a:rPr>
              <a:t>和</a:t>
            </a:r>
            <a:r>
              <a:rPr lang="en-US" altLang="zh-TW" sz="1600" dirty="0">
                <a:effectLst/>
                <a:highlight>
                  <a:srgbClr val="FFFF00"/>
                </a:highlight>
              </a:rPr>
              <a:t>ADIDS</a:t>
            </a:r>
            <a:r>
              <a:rPr lang="zh-TW" altLang="en-US" sz="1600" dirty="0">
                <a:effectLst/>
                <a:highlight>
                  <a:srgbClr val="FFFF00"/>
                </a:highlight>
              </a:rPr>
              <a:t>，緊追在後的還有</a:t>
            </a:r>
            <a:r>
              <a:rPr lang="en-US" altLang="zh-TW" sz="1600" dirty="0">
                <a:effectLst/>
                <a:highlight>
                  <a:srgbClr val="FFFF00"/>
                </a:highlight>
              </a:rPr>
              <a:t>ASICS</a:t>
            </a:r>
            <a:r>
              <a:rPr lang="zh-TW" altLang="en-US" sz="1600" dirty="0">
                <a:effectLst/>
                <a:highlight>
                  <a:srgbClr val="FFFF00"/>
                </a:highlight>
              </a:rPr>
              <a:t>和</a:t>
            </a:r>
            <a:r>
              <a:rPr lang="en-US" altLang="zh-TW" sz="1600" dirty="0">
                <a:effectLst/>
                <a:highlight>
                  <a:srgbClr val="FFFF00"/>
                </a:highlight>
              </a:rPr>
              <a:t>Reebok</a:t>
            </a:r>
            <a:r>
              <a:rPr lang="zh-TW" altLang="en-US" sz="1600" dirty="0">
                <a:effectLst/>
                <a:highlight>
                  <a:srgbClr val="FFFF00"/>
                </a:highlight>
              </a:rPr>
              <a:t>，後頭也有</a:t>
            </a:r>
            <a:r>
              <a:rPr lang="en-US" altLang="zh-TW" sz="1600" dirty="0">
                <a:effectLst/>
                <a:highlight>
                  <a:srgbClr val="FFFF00"/>
                </a:highlight>
              </a:rPr>
              <a:t>Under </a:t>
            </a:r>
            <a:r>
              <a:rPr lang="en-US" altLang="zh-TW" sz="1600" dirty="0" err="1">
                <a:effectLst/>
                <a:highlight>
                  <a:srgbClr val="FFFF00"/>
                </a:highlight>
              </a:rPr>
              <a:t>Armour</a:t>
            </a:r>
            <a:r>
              <a:rPr lang="zh-TW" altLang="en-US" sz="1600" dirty="0">
                <a:effectLst/>
                <a:highlight>
                  <a:srgbClr val="FFFF00"/>
                </a:highlight>
              </a:rPr>
              <a:t>、</a:t>
            </a:r>
            <a:r>
              <a:rPr lang="en-US" altLang="zh-TW" sz="1600" dirty="0">
                <a:effectLst/>
                <a:highlight>
                  <a:srgbClr val="FFFF00"/>
                </a:highlight>
              </a:rPr>
              <a:t>PUMA</a:t>
            </a:r>
            <a:r>
              <a:rPr lang="zh-TW" altLang="en-US" sz="1600" dirty="0">
                <a:effectLst/>
                <a:highlight>
                  <a:srgbClr val="FFFF00"/>
                </a:highlight>
              </a:rPr>
              <a:t>和</a:t>
            </a:r>
            <a:r>
              <a:rPr lang="en-US" altLang="zh-TW" sz="1600" dirty="0">
                <a:effectLst/>
                <a:highlight>
                  <a:srgbClr val="FFFF00"/>
                </a:highlight>
              </a:rPr>
              <a:t>Skechers</a:t>
            </a:r>
            <a:r>
              <a:rPr lang="zh-TW" altLang="en-US" sz="1600" dirty="0">
                <a:effectLst/>
                <a:highlight>
                  <a:srgbClr val="FFFF00"/>
                </a:highlight>
              </a:rPr>
              <a:t>等共</a:t>
            </a:r>
            <a:r>
              <a:rPr lang="en-US" altLang="zh-TW" sz="1600" dirty="0">
                <a:solidFill>
                  <a:srgbClr val="FF0000"/>
                </a:solidFill>
                <a:effectLst/>
                <a:highlight>
                  <a:srgbClr val="FFFF00"/>
                </a:highlight>
              </a:rPr>
              <a:t>13</a:t>
            </a:r>
            <a:r>
              <a:rPr lang="zh-TW" altLang="en-US" sz="1600" dirty="0">
                <a:solidFill>
                  <a:srgbClr val="FF0000"/>
                </a:solidFill>
                <a:effectLst/>
                <a:highlight>
                  <a:srgbClr val="FFFF00"/>
                </a:highlight>
              </a:rPr>
              <a:t>個品牌上榜</a:t>
            </a:r>
            <a:r>
              <a:rPr lang="zh-TW" altLang="en-US" sz="1600" dirty="0">
                <a:effectLst/>
                <a:highlight>
                  <a:srgbClr val="FFFF00"/>
                </a:highlight>
              </a:rPr>
              <a:t>，</a:t>
            </a:r>
            <a:r>
              <a:rPr lang="zh-TW" altLang="en-US" sz="1600" dirty="0">
                <a:effectLst/>
              </a:rPr>
              <a:t>跑鞋市場現況可說是兵家必爭，尤其是</a:t>
            </a:r>
            <a:r>
              <a:rPr lang="zh-TW" altLang="en-US" sz="1600" dirty="0">
                <a:effectLst/>
                <a:highlight>
                  <a:srgbClr val="FFFF00"/>
                </a:highlight>
              </a:rPr>
              <a:t>前頭品牌持續透過社群操作</a:t>
            </a:r>
            <a:r>
              <a:rPr lang="zh-TW" altLang="en-US" sz="1600" dirty="0">
                <a:effectLst/>
              </a:rPr>
              <a:t>（抽獎活動、新品開箱影片）</a:t>
            </a:r>
            <a:r>
              <a:rPr lang="zh-TW" altLang="en-US" sz="1600" dirty="0">
                <a:effectLst/>
                <a:highlight>
                  <a:srgbClr val="FFFF00"/>
                </a:highlight>
              </a:rPr>
              <a:t>創造鞋款曝光，對於網路社群消費者相當重視</a:t>
            </a:r>
            <a:r>
              <a:rPr lang="zh-TW" altLang="en-US" sz="1600" dirty="0">
                <a:effectLst/>
              </a:rPr>
              <a:t>。究竟前頭品牌是如何創造如此高的聲量，後頭品牌該怎麼追上呢？各品牌實際的表現狀況 </a:t>
            </a:r>
            <a:r>
              <a:rPr lang="en-US" altLang="zh-TW" sz="1600" dirty="0" err="1">
                <a:effectLst/>
              </a:rPr>
              <a:t>i</a:t>
            </a:r>
            <a:r>
              <a:rPr lang="en-US" altLang="zh-TW" sz="1600" dirty="0">
                <a:effectLst/>
              </a:rPr>
              <a:t>-Buzz</a:t>
            </a:r>
            <a:r>
              <a:rPr lang="zh-TW" altLang="en-US" sz="1600" dirty="0">
                <a:effectLst/>
                <a:highlight>
                  <a:srgbClr val="FFFF00"/>
                </a:highlight>
              </a:rPr>
              <a:t>透過品牌聲譽定位分析</a:t>
            </a:r>
            <a:r>
              <a:rPr lang="zh-TW" altLang="en-US" sz="1600" dirty="0">
                <a:effectLst/>
              </a:rPr>
              <a:t>看出端倪。</a:t>
            </a:r>
            <a:endParaRPr lang="zh-TW" alt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13FA90-6654-222B-D3EB-B23BCABED44F}"/>
              </a:ext>
            </a:extLst>
          </p:cNvPr>
          <p:cNvSpPr>
            <a:spLocks noGrp="1" noChangeArrowheads="1"/>
          </p:cNvSpPr>
          <p:nvPr>
            <p:ph type="title"/>
          </p:nvPr>
        </p:nvSpPr>
        <p:spPr>
          <a:xfrm>
            <a:off x="0" y="0"/>
            <a:ext cx="11823192" cy="874095"/>
          </a:xfrm>
          <a:solidFill>
            <a:srgbClr val="08045C"/>
          </a:solidFill>
        </p:spPr>
        <p:txBody>
          <a:bodyPr>
            <a:normAutofit/>
          </a:bodyPr>
          <a:lstStyle/>
          <a:p>
            <a:pPr algn="ctr" eaLnBrk="1" hangingPunct="1">
              <a:defRPr/>
            </a:pPr>
            <a:r>
              <a:rPr lang="zh-TW" altLang="en-US" sz="2000" dirty="0">
                <a:solidFill>
                  <a:schemeClr val="bg1"/>
                </a:solidFill>
                <a:ea typeface="新細明體" panose="02020500000000000000" pitchFamily="18" charset="-120"/>
              </a:rPr>
              <a:t>跑鞋市場兵家必爭 性能外觀俱佳才能突破重圍！ 品牌競爭分析</a:t>
            </a:r>
            <a:r>
              <a:rPr lang="zh-TW" altLang="en-US" sz="2000" dirty="0">
                <a:solidFill>
                  <a:srgbClr val="FF0000"/>
                </a:solidFill>
                <a:highlight>
                  <a:srgbClr val="FFFF00"/>
                </a:highlight>
                <a:ea typeface="新細明體" panose="02020500000000000000" pitchFamily="18" charset="-120"/>
              </a:rPr>
              <a:t>賣產品 </a:t>
            </a:r>
            <a:r>
              <a:rPr lang="en-US" altLang="zh-TW" sz="2000" dirty="0">
                <a:solidFill>
                  <a:srgbClr val="FF0000"/>
                </a:solidFill>
                <a:highlight>
                  <a:srgbClr val="FFFF00"/>
                </a:highlight>
                <a:ea typeface="新細明體" panose="02020500000000000000" pitchFamily="18" charset="-120"/>
              </a:rPr>
              <a:t>+</a:t>
            </a:r>
            <a:r>
              <a:rPr lang="zh-TW" altLang="en-US" sz="2000" dirty="0">
                <a:solidFill>
                  <a:srgbClr val="FF0000"/>
                </a:solidFill>
                <a:highlight>
                  <a:srgbClr val="FFFF00"/>
                </a:highlight>
                <a:ea typeface="新細明體" panose="02020500000000000000" pitchFamily="18" charset="-120"/>
              </a:rPr>
              <a:t> </a:t>
            </a:r>
            <a:r>
              <a:rPr lang="zh-TW" altLang="en-US" sz="2000" dirty="0">
                <a:effectLst/>
                <a:highlight>
                  <a:srgbClr val="FFFF00"/>
                </a:highlight>
              </a:rPr>
              <a:t>透過社群操作創造鞋款曝光</a:t>
            </a:r>
            <a:r>
              <a:rPr lang="zh-TW" altLang="en-US" sz="1800" dirty="0">
                <a:solidFill>
                  <a:srgbClr val="FF0000"/>
                </a:solidFill>
                <a:highlight>
                  <a:srgbClr val="FFFF00"/>
                </a:highlight>
                <a:ea typeface="新細明體" panose="02020500000000000000" pitchFamily="18" charset="-120"/>
              </a:rPr>
              <a:t> </a:t>
            </a:r>
            <a:endParaRPr lang="en-US" altLang="zh-TW" sz="1800" dirty="0">
              <a:solidFill>
                <a:schemeClr val="bg1"/>
              </a:solidFill>
              <a:highlight>
                <a:srgbClr val="FFFF00"/>
              </a:highlight>
              <a:ea typeface="新細明體" panose="02020500000000000000" pitchFamily="18" charset="-120"/>
            </a:endParaRPr>
          </a:p>
        </p:txBody>
      </p:sp>
      <p:sp>
        <p:nvSpPr>
          <p:cNvPr id="7" name="文字方塊 6">
            <a:extLst>
              <a:ext uri="{FF2B5EF4-FFF2-40B4-BE49-F238E27FC236}">
                <a16:creationId xmlns:a16="http://schemas.microsoft.com/office/drawing/2014/main" id="{41286021-DDAA-936E-DDE5-1F90DBDE3AA7}"/>
              </a:ext>
            </a:extLst>
          </p:cNvPr>
          <p:cNvSpPr txBox="1"/>
          <p:nvPr/>
        </p:nvSpPr>
        <p:spPr>
          <a:xfrm>
            <a:off x="363984" y="1154097"/>
            <a:ext cx="11141476" cy="5755422"/>
          </a:xfrm>
          <a:prstGeom prst="rect">
            <a:avLst/>
          </a:prstGeom>
          <a:noFill/>
        </p:spPr>
        <p:txBody>
          <a:bodyPr wrap="square" rtlCol="0">
            <a:spAutoFit/>
          </a:bodyPr>
          <a:lstStyle/>
          <a:p>
            <a:endParaRPr lang="en-US" altLang="zh-TW" sz="1400" dirty="0">
              <a:effectLst/>
            </a:endParaRPr>
          </a:p>
          <a:p>
            <a:endParaRPr lang="en-US" altLang="zh-TW" sz="1400" dirty="0"/>
          </a:p>
          <a:p>
            <a:endParaRPr lang="en-US" altLang="zh-TW" sz="1400" dirty="0">
              <a:effectLst/>
            </a:endParaRPr>
          </a:p>
          <a:p>
            <a:endParaRPr lang="en-US" altLang="zh-TW" sz="1400" dirty="0"/>
          </a:p>
          <a:p>
            <a:endParaRPr lang="en-US" altLang="zh-TW" sz="1400" dirty="0">
              <a:effectLst/>
            </a:endParaRPr>
          </a:p>
          <a:p>
            <a:endParaRPr lang="en-US" altLang="zh-TW" sz="1400" dirty="0"/>
          </a:p>
          <a:p>
            <a:endParaRPr lang="en-US" altLang="zh-TW" sz="1400" dirty="0">
              <a:effectLst/>
            </a:endParaRPr>
          </a:p>
          <a:p>
            <a:endParaRPr lang="en-US" altLang="zh-TW" sz="1400" dirty="0"/>
          </a:p>
          <a:p>
            <a:endParaRPr lang="en-US" altLang="zh-TW" sz="1400" dirty="0">
              <a:effectLst/>
            </a:endParaRPr>
          </a:p>
          <a:p>
            <a:endParaRPr lang="en-US" altLang="zh-TW" sz="1400" dirty="0"/>
          </a:p>
          <a:p>
            <a:endParaRPr lang="en-US" altLang="zh-TW" sz="1400" dirty="0">
              <a:effectLst/>
            </a:endParaRPr>
          </a:p>
          <a:p>
            <a:endParaRPr lang="en-US" altLang="zh-TW" sz="1400" dirty="0"/>
          </a:p>
          <a:p>
            <a:endParaRPr lang="en-US" altLang="zh-TW" sz="1400" dirty="0">
              <a:effectLst/>
            </a:endParaRPr>
          </a:p>
          <a:p>
            <a:endParaRPr lang="en-US" altLang="zh-TW" sz="1400" dirty="0"/>
          </a:p>
          <a:p>
            <a:r>
              <a:rPr lang="zh-TW" altLang="en-US" sz="1600" b="1" dirty="0">
                <a:solidFill>
                  <a:srgbClr val="0066CC"/>
                </a:solidFill>
                <a:latin typeface="Noto Sans TC"/>
              </a:rPr>
              <a:t>品牌聲譽定位分析：</a:t>
            </a:r>
            <a:r>
              <a:rPr lang="en-US" altLang="zh-TW" sz="1600" b="1" dirty="0">
                <a:solidFill>
                  <a:srgbClr val="0066CC"/>
                </a:solidFill>
                <a:latin typeface="Noto Sans TC"/>
              </a:rPr>
              <a:t>NB</a:t>
            </a:r>
            <a:r>
              <a:rPr lang="zh-TW" altLang="en-US" sz="1600" b="1" dirty="0">
                <a:solidFill>
                  <a:srgbClr val="0066CC"/>
                </a:solidFill>
                <a:latin typeface="Noto Sans TC"/>
              </a:rPr>
              <a:t>聲譽俱佳 </a:t>
            </a:r>
            <a:r>
              <a:rPr lang="en-US" altLang="zh-TW" sz="1600" b="1" dirty="0">
                <a:solidFill>
                  <a:srgbClr val="0066CC"/>
                </a:solidFill>
                <a:highlight>
                  <a:srgbClr val="FFFF00"/>
                </a:highlight>
                <a:latin typeface="Noto Sans TC"/>
              </a:rPr>
              <a:t>ASICS</a:t>
            </a:r>
            <a:r>
              <a:rPr lang="zh-TW" altLang="en-US" sz="1600" b="1" dirty="0">
                <a:solidFill>
                  <a:srgbClr val="0066CC"/>
                </a:solidFill>
                <a:highlight>
                  <a:srgbClr val="FFFF00"/>
                </a:highlight>
                <a:latin typeface="Noto Sans TC"/>
              </a:rPr>
              <a:t>和</a:t>
            </a:r>
            <a:r>
              <a:rPr lang="en-US" altLang="zh-TW" sz="1600" b="1" dirty="0">
                <a:solidFill>
                  <a:srgbClr val="0066CC"/>
                </a:solidFill>
                <a:highlight>
                  <a:srgbClr val="FFFF00"/>
                </a:highlight>
                <a:latin typeface="Noto Sans TC"/>
              </a:rPr>
              <a:t>Reebok</a:t>
            </a:r>
            <a:r>
              <a:rPr lang="zh-TW" altLang="en-US" sz="1600" b="1" dirty="0">
                <a:solidFill>
                  <a:srgbClr val="0066CC"/>
                </a:solidFill>
                <a:latin typeface="Noto Sans TC"/>
              </a:rPr>
              <a:t>等後段品牌聲量落差大</a:t>
            </a:r>
          </a:p>
          <a:p>
            <a:br>
              <a:rPr lang="zh-TW" altLang="en-US" sz="1400" dirty="0">
                <a:effectLst/>
              </a:rPr>
            </a:br>
            <a:r>
              <a:rPr lang="zh-TW" altLang="en-US" sz="1400" dirty="0">
                <a:effectLst/>
              </a:rPr>
              <a:t>        </a:t>
            </a:r>
            <a:r>
              <a:rPr lang="zh-TW" altLang="en-US" sz="1600" dirty="0">
                <a:effectLst/>
              </a:rPr>
              <a:t>透過</a:t>
            </a:r>
            <a:r>
              <a:rPr lang="en-US" altLang="zh-TW" sz="1600" dirty="0" err="1">
                <a:effectLst/>
              </a:rPr>
              <a:t>i</a:t>
            </a:r>
            <a:r>
              <a:rPr lang="en-US" altLang="zh-TW" sz="1600" dirty="0">
                <a:effectLst/>
              </a:rPr>
              <a:t>-Buzz VOC+</a:t>
            </a:r>
            <a:r>
              <a:rPr lang="zh-TW" altLang="en-US" sz="1600" dirty="0">
                <a:effectLst/>
                <a:highlight>
                  <a:srgbClr val="FFFF00"/>
                </a:highlight>
              </a:rPr>
              <a:t>產業口碑數據庫</a:t>
            </a:r>
            <a:r>
              <a:rPr lang="zh-TW" altLang="en-US" sz="1600" dirty="0">
                <a:effectLst/>
              </a:rPr>
              <a:t>檢視</a:t>
            </a:r>
            <a:r>
              <a:rPr lang="zh-TW" altLang="en-US" sz="1600" dirty="0">
                <a:effectLst/>
                <a:highlight>
                  <a:srgbClr val="FFFF00"/>
                </a:highlight>
              </a:rPr>
              <a:t>跑鞋品牌聲譽定位發現，</a:t>
            </a:r>
            <a:r>
              <a:rPr lang="en-US" altLang="zh-TW" sz="1600" dirty="0">
                <a:effectLst/>
                <a:highlight>
                  <a:srgbClr val="FFFF00"/>
                </a:highlight>
              </a:rPr>
              <a:t>New Balance</a:t>
            </a:r>
            <a:r>
              <a:rPr lang="zh-TW" altLang="en-US" sz="1600" dirty="0">
                <a:effectLst/>
                <a:highlight>
                  <a:srgbClr val="FFFF00"/>
                </a:highlight>
              </a:rPr>
              <a:t>、</a:t>
            </a:r>
            <a:r>
              <a:rPr lang="en-US" altLang="zh-TW" sz="1600" dirty="0">
                <a:effectLst/>
                <a:highlight>
                  <a:srgbClr val="FFFF00"/>
                </a:highlight>
              </a:rPr>
              <a:t>Nike</a:t>
            </a:r>
            <a:r>
              <a:rPr lang="zh-TW" altLang="en-US" sz="1600" dirty="0">
                <a:effectLst/>
                <a:highlight>
                  <a:srgbClr val="FFFF00"/>
                </a:highlight>
              </a:rPr>
              <a:t>、</a:t>
            </a:r>
            <a:r>
              <a:rPr lang="en-US" altLang="zh-TW" sz="1600" dirty="0">
                <a:effectLst/>
                <a:highlight>
                  <a:srgbClr val="FFFF00"/>
                </a:highlight>
              </a:rPr>
              <a:t>Adidas</a:t>
            </a:r>
            <a:r>
              <a:rPr lang="zh-TW" altLang="en-US" sz="1600" dirty="0">
                <a:effectLst/>
                <a:highlight>
                  <a:srgbClr val="FFFF00"/>
                </a:highlight>
              </a:rPr>
              <a:t>三大品牌在聲量上遠遠領先他牌</a:t>
            </a:r>
            <a:r>
              <a:rPr lang="zh-TW" altLang="en-US" sz="1600" dirty="0">
                <a:effectLst/>
              </a:rPr>
              <a:t>，</a:t>
            </a:r>
            <a:r>
              <a:rPr lang="en-US" altLang="zh-TW" sz="1600" dirty="0">
                <a:solidFill>
                  <a:srgbClr val="003399"/>
                </a:solidFill>
                <a:effectLst/>
              </a:rPr>
              <a:t>NB</a:t>
            </a:r>
            <a:r>
              <a:rPr lang="zh-TW" altLang="en-US" sz="1600" dirty="0">
                <a:solidFill>
                  <a:srgbClr val="003399"/>
                </a:solidFill>
                <a:effectLst/>
              </a:rPr>
              <a:t>透過限定色與</a:t>
            </a:r>
            <a:r>
              <a:rPr lang="zh-TW" altLang="en-US" sz="1600" dirty="0">
                <a:effectLst/>
                <a:highlight>
                  <a:srgbClr val="FFFF00"/>
                </a:highlight>
              </a:rPr>
              <a:t>大量的穿搭文帶動高曝光度</a:t>
            </a:r>
            <a:r>
              <a:rPr lang="zh-TW" altLang="en-US" sz="1600" dirty="0">
                <a:effectLst/>
              </a:rPr>
              <a:t>；</a:t>
            </a:r>
            <a:r>
              <a:rPr lang="en-US" altLang="zh-TW" sz="1600" dirty="0">
                <a:effectLst/>
              </a:rPr>
              <a:t>Nike</a:t>
            </a:r>
            <a:r>
              <a:rPr lang="zh-TW" altLang="en-US" sz="1600" dirty="0">
                <a:effectLst/>
              </a:rPr>
              <a:t>與</a:t>
            </a:r>
            <a:r>
              <a:rPr lang="en-US" altLang="zh-TW" sz="1600" dirty="0">
                <a:effectLst/>
              </a:rPr>
              <a:t>Adidas</a:t>
            </a:r>
            <a:r>
              <a:rPr lang="zh-TW" altLang="en-US" sz="1600" dirty="0">
                <a:effectLst/>
              </a:rPr>
              <a:t>則經常以挑選請益、跑鞋科技等</a:t>
            </a:r>
            <a:r>
              <a:rPr lang="zh-TW" altLang="en-US" sz="1600" dirty="0">
                <a:effectLst/>
                <a:highlight>
                  <a:srgbClr val="FFFF00"/>
                </a:highlight>
              </a:rPr>
              <a:t>議題</a:t>
            </a:r>
            <a:r>
              <a:rPr lang="zh-TW" altLang="en-US" sz="1600" dirty="0">
                <a:effectLst/>
              </a:rPr>
              <a:t>刺激討論。此外</a:t>
            </a:r>
            <a:r>
              <a:rPr lang="en-US" altLang="zh-TW" sz="1600" dirty="0">
                <a:effectLst/>
              </a:rPr>
              <a:t>NB</a:t>
            </a:r>
            <a:r>
              <a:rPr lang="zh-TW" altLang="en-US" sz="1600" dirty="0">
                <a:effectLst/>
              </a:rPr>
              <a:t>掌握好搭配、修飾腿型的穿搭需求，並兼顧寬腳消費者對舒適度的追求贏得好感。</a:t>
            </a:r>
            <a:r>
              <a:rPr lang="en-US" altLang="zh-TW" sz="1600" dirty="0">
                <a:effectLst/>
              </a:rPr>
              <a:t>Nike</a:t>
            </a:r>
            <a:r>
              <a:rPr lang="zh-TW" altLang="en-US" sz="1600" dirty="0">
                <a:effectLst/>
              </a:rPr>
              <a:t>在跑鞋心得中有零星網友反饋鞋底薄久穿不舒適；</a:t>
            </a:r>
            <a:r>
              <a:rPr lang="en-US" altLang="zh-TW" sz="1600" dirty="0">
                <a:effectLst/>
                <a:highlight>
                  <a:srgbClr val="FFFF00"/>
                </a:highlight>
              </a:rPr>
              <a:t>Adidas</a:t>
            </a:r>
            <a:r>
              <a:rPr lang="zh-TW" altLang="en-US" sz="1600" dirty="0">
                <a:effectLst/>
                <a:highlight>
                  <a:srgbClr val="FFFF00"/>
                </a:highlight>
              </a:rPr>
              <a:t>則有不耐磨</a:t>
            </a:r>
            <a:r>
              <a:rPr lang="zh-TW" altLang="en-US" sz="1600" dirty="0">
                <a:effectLst/>
              </a:rPr>
              <a:t>的負面評價。</a:t>
            </a:r>
          </a:p>
          <a:p>
            <a:br>
              <a:rPr lang="zh-TW" altLang="en-US" sz="1600" dirty="0">
                <a:effectLst/>
              </a:rPr>
            </a:br>
            <a:r>
              <a:rPr lang="zh-TW" altLang="en-US" sz="1600" dirty="0">
                <a:effectLst/>
              </a:rPr>
              <a:t>        </a:t>
            </a:r>
            <a:r>
              <a:rPr lang="en-US" altLang="zh-TW" sz="1600" dirty="0">
                <a:effectLst/>
              </a:rPr>
              <a:t>Reebok</a:t>
            </a:r>
            <a:r>
              <a:rPr lang="zh-TW" altLang="en-US" sz="1600" dirty="0">
                <a:effectLst/>
              </a:rPr>
              <a:t>、</a:t>
            </a:r>
            <a:r>
              <a:rPr lang="en-US" altLang="zh-TW" sz="1600" dirty="0">
                <a:effectLst/>
              </a:rPr>
              <a:t>ASICS</a:t>
            </a:r>
            <a:r>
              <a:rPr lang="zh-TW" altLang="en-US" sz="1600" dirty="0">
                <a:effectLst/>
              </a:rPr>
              <a:t>、</a:t>
            </a:r>
            <a:r>
              <a:rPr lang="en-US" altLang="zh-TW" sz="1600" dirty="0">
                <a:effectLst/>
              </a:rPr>
              <a:t>Skechers</a:t>
            </a:r>
            <a:r>
              <a:rPr lang="zh-TW" altLang="en-US" sz="1600" dirty="0">
                <a:solidFill>
                  <a:srgbClr val="003399"/>
                </a:solidFill>
                <a:effectLst/>
              </a:rPr>
              <a:t>等落在</a:t>
            </a:r>
            <a:r>
              <a:rPr lang="zh-TW" altLang="en-US" sz="1600" dirty="0">
                <a:solidFill>
                  <a:srgbClr val="003399"/>
                </a:solidFill>
                <a:effectLst/>
                <a:highlight>
                  <a:srgbClr val="FFFF00"/>
                </a:highlight>
              </a:rPr>
              <a:t>左側</a:t>
            </a:r>
            <a:r>
              <a:rPr lang="zh-TW" altLang="en-US" sz="1600" dirty="0">
                <a:solidFill>
                  <a:srgbClr val="003399"/>
                </a:solidFill>
                <a:effectLst/>
              </a:rPr>
              <a:t>的品牌，</a:t>
            </a:r>
            <a:r>
              <a:rPr lang="zh-TW" altLang="en-US" sz="1600" dirty="0">
                <a:solidFill>
                  <a:srgbClr val="003399"/>
                </a:solidFill>
                <a:effectLst/>
                <a:highlight>
                  <a:srgbClr val="FFFF00"/>
                </a:highlight>
              </a:rPr>
              <a:t>首要任務是提升討論量，多透過聯名、優惠情報等行銷活動刺激聲量</a:t>
            </a:r>
            <a:r>
              <a:rPr lang="zh-TW" altLang="en-US" sz="1600" dirty="0">
                <a:effectLst/>
              </a:rPr>
              <a:t>，對產品的實質討論比例較三大主流品牌低。</a:t>
            </a:r>
            <a:r>
              <a:rPr lang="en-US" altLang="zh-TW" sz="1600" dirty="0">
                <a:effectLst/>
                <a:highlight>
                  <a:srgbClr val="FFFF00"/>
                </a:highlight>
              </a:rPr>
              <a:t>Reebok</a:t>
            </a:r>
            <a:r>
              <a:rPr lang="zh-TW" altLang="en-US" sz="1600" dirty="0">
                <a:effectLst/>
                <a:highlight>
                  <a:srgbClr val="FFFF00"/>
                </a:highlight>
              </a:rPr>
              <a:t>雖以正面討論居多，但多來自刺客教條的聯名抽獎活動</a:t>
            </a:r>
            <a:r>
              <a:rPr lang="zh-TW" altLang="en-US" sz="1600" dirty="0">
                <a:effectLst/>
              </a:rPr>
              <a:t>。而</a:t>
            </a:r>
            <a:r>
              <a:rPr lang="en-US" altLang="zh-TW" sz="1600" dirty="0">
                <a:effectLst/>
                <a:highlight>
                  <a:srgbClr val="FFFF00"/>
                </a:highlight>
              </a:rPr>
              <a:t>ASICS</a:t>
            </a:r>
            <a:r>
              <a:rPr lang="zh-TW" altLang="en-US" sz="1600" dirty="0">
                <a:effectLst/>
                <a:highlight>
                  <a:srgbClr val="FFFF00"/>
                </a:highlight>
              </a:rPr>
              <a:t>的寬楦頭</a:t>
            </a:r>
            <a:r>
              <a:rPr lang="zh-TW" altLang="en-US" sz="1600" dirty="0">
                <a:effectLst/>
              </a:rPr>
              <a:t>設計</a:t>
            </a:r>
            <a:r>
              <a:rPr lang="zh-TW" altLang="en-US" sz="1600" dirty="0">
                <a:effectLst/>
                <a:highlight>
                  <a:srgbClr val="FFFF00"/>
                </a:highlight>
              </a:rPr>
              <a:t>雖貼合亞洲消費者對舒適度的需求</a:t>
            </a:r>
            <a:r>
              <a:rPr lang="zh-TW" altLang="en-US" sz="1600" dirty="0">
                <a:effectLst/>
              </a:rPr>
              <a:t>，卻因</a:t>
            </a:r>
            <a:r>
              <a:rPr lang="zh-TW" altLang="en-US" sz="1600" dirty="0">
                <a:effectLst/>
                <a:highlight>
                  <a:srgbClr val="FFFF00"/>
                </a:highlight>
              </a:rPr>
              <a:t>設計風格過時、老氣而逐漸被淘汰</a:t>
            </a:r>
            <a:r>
              <a:rPr lang="zh-TW" altLang="en-US" sz="1600" dirty="0">
                <a:effectLst/>
              </a:rPr>
              <a:t>。</a:t>
            </a:r>
            <a:endParaRPr lang="zh-TW" altLang="en-US" sz="1600" dirty="0"/>
          </a:p>
        </p:txBody>
      </p:sp>
      <p:pic>
        <p:nvPicPr>
          <p:cNvPr id="8" name="Picture 4">
            <a:extLst>
              <a:ext uri="{FF2B5EF4-FFF2-40B4-BE49-F238E27FC236}">
                <a16:creationId xmlns:a16="http://schemas.microsoft.com/office/drawing/2014/main" id="{11F8FB6B-3F0C-3E14-13DA-B0CE99DD5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55" y="556857"/>
            <a:ext cx="6342921" cy="3624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046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13FA90-6654-222B-D3EB-B23BCABED44F}"/>
              </a:ext>
            </a:extLst>
          </p:cNvPr>
          <p:cNvSpPr>
            <a:spLocks noGrp="1" noChangeArrowheads="1"/>
          </p:cNvSpPr>
          <p:nvPr>
            <p:ph type="title"/>
          </p:nvPr>
        </p:nvSpPr>
        <p:spPr>
          <a:xfrm>
            <a:off x="157162" y="219077"/>
            <a:ext cx="11877675" cy="790574"/>
          </a:xfrm>
          <a:solidFill>
            <a:srgbClr val="08045C"/>
          </a:solidFill>
        </p:spPr>
        <p:txBody>
          <a:bodyPr>
            <a:normAutofit fontScale="90000"/>
          </a:bodyPr>
          <a:lstStyle/>
          <a:p>
            <a:pPr algn="ctr">
              <a:defRPr/>
            </a:pPr>
            <a:r>
              <a:rPr lang="en-US" altLang="zh-TW" sz="28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5th Edition  2012 </a:t>
            </a:r>
            <a:r>
              <a:rPr lang="zh-TW" altLang="en-US" sz="24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a:t>
            </a:r>
            <a:r>
              <a:rPr lang="zh-TW" altLang="en-US" sz="2400" dirty="0">
                <a:solidFill>
                  <a:schemeClr val="bg1"/>
                </a:solidFill>
                <a:ea typeface="新細明體" panose="02020500000000000000" pitchFamily="18" charset="-120"/>
              </a:rPr>
              <a:t> </a:t>
            </a:r>
            <a:r>
              <a:rPr lang="en-US" altLang="zh-TW" sz="2400" dirty="0" err="1">
                <a:solidFill>
                  <a:schemeClr val="bg1"/>
                </a:solidFill>
                <a:ea typeface="新細明體" panose="02020500000000000000" pitchFamily="18" charset="-120"/>
              </a:rPr>
              <a:t>MySpace</a:t>
            </a:r>
            <a:r>
              <a:rPr lang="en-US" altLang="zh-TW" sz="2400" dirty="0">
                <a:solidFill>
                  <a:schemeClr val="bg1"/>
                </a:solidFill>
                <a:ea typeface="新細明體" panose="02020500000000000000" pitchFamily="18" charset="-120"/>
              </a:rPr>
              <a:t> and Facebook: It’s All About You</a:t>
            </a:r>
            <a:r>
              <a:rPr lang="zh-TW" altLang="en-US" sz="24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 </a:t>
            </a:r>
            <a:r>
              <a:rPr lang="zh-TW" altLang="en-US" sz="24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「你」的世界</a:t>
            </a:r>
            <a:r>
              <a:rPr lang="en-US" altLang="zh-TW" sz="2400" dirty="0">
                <a:solidFill>
                  <a:schemeClr val="bg1"/>
                </a:solidFill>
                <a:ea typeface="新細明體" panose="02020500000000000000" pitchFamily="18" charset="-120"/>
              </a:rPr>
              <a:t>: </a:t>
            </a:r>
            <a:r>
              <a:rPr lang="zh-TW" altLang="en-US" sz="2400" dirty="0">
                <a:solidFill>
                  <a:schemeClr val="bg1"/>
                </a:solidFill>
                <a:ea typeface="新細明體" panose="02020500000000000000" pitchFamily="18" charset="-120"/>
              </a:rPr>
              <a:t> </a:t>
            </a:r>
            <a:r>
              <a:rPr lang="en-US" altLang="zh-TW" sz="2400" dirty="0" err="1">
                <a:solidFill>
                  <a:schemeClr val="bg1"/>
                </a:solidFill>
                <a:ea typeface="新細明體" panose="02020500000000000000" pitchFamily="18" charset="-120"/>
              </a:rPr>
              <a:t>MySpace</a:t>
            </a:r>
            <a:r>
              <a:rPr lang="en-US" altLang="zh-TW" sz="2400" dirty="0">
                <a:solidFill>
                  <a:schemeClr val="bg1"/>
                </a:solidFill>
                <a:ea typeface="新細明體" panose="02020500000000000000" pitchFamily="18" charset="-120"/>
              </a:rPr>
              <a:t> and Facebook</a:t>
            </a:r>
            <a:r>
              <a:rPr lang="zh-TW" altLang="en-US" sz="24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Class Discussion </a:t>
            </a:r>
            <a:r>
              <a:rPr lang="zh-TW" altLang="en-US" sz="2000" dirty="0">
                <a:solidFill>
                  <a:srgbClr val="FF0000"/>
                </a:solidFill>
                <a:highlight>
                  <a:srgbClr val="FFFF00"/>
                </a:highlight>
                <a:ea typeface="新細明體" panose="02020500000000000000" pitchFamily="18" charset="-120"/>
              </a:rPr>
              <a:t>從賣無形的服務 到 成為</a:t>
            </a:r>
            <a:r>
              <a:rPr lang="zh-TW" altLang="en-US" sz="2000" dirty="0">
                <a:solidFill>
                  <a:srgbClr val="FF0000"/>
                </a:solidFill>
                <a:highlight>
                  <a:srgbClr val="FFFF00"/>
                </a:highlight>
              </a:rPr>
              <a:t>平台</a:t>
            </a:r>
            <a:r>
              <a:rPr lang="zh-TW" altLang="en-US" sz="2000" dirty="0">
                <a:solidFill>
                  <a:srgbClr val="FF0000"/>
                </a:solidFill>
                <a:highlight>
                  <a:srgbClr val="FFFF00"/>
                </a:highlight>
                <a:ea typeface="新細明體" panose="02020500000000000000" pitchFamily="18" charset="-120"/>
              </a:rPr>
              <a:t>之路</a:t>
            </a:r>
            <a:endParaRPr lang="en-US" altLang="zh-TW" sz="2000" dirty="0">
              <a:solidFill>
                <a:srgbClr val="FF0000"/>
              </a:solidFill>
              <a:highlight>
                <a:srgbClr val="FFFF00"/>
              </a:highlight>
              <a:ea typeface="新細明體" panose="02020500000000000000" pitchFamily="18" charset="-120"/>
            </a:endParaRPr>
          </a:p>
        </p:txBody>
      </p:sp>
      <p:sp>
        <p:nvSpPr>
          <p:cNvPr id="17411" name="Rectangle 3">
            <a:extLst>
              <a:ext uri="{FF2B5EF4-FFF2-40B4-BE49-F238E27FC236}">
                <a16:creationId xmlns:a16="http://schemas.microsoft.com/office/drawing/2014/main" id="{05847528-4FBE-5262-2A66-1A6FA772877F}"/>
              </a:ext>
            </a:extLst>
          </p:cNvPr>
          <p:cNvSpPr>
            <a:spLocks noGrp="1" noChangeArrowheads="1"/>
          </p:cNvSpPr>
          <p:nvPr>
            <p:ph idx="1"/>
          </p:nvPr>
        </p:nvSpPr>
        <p:spPr>
          <a:xfrm>
            <a:off x="669471" y="1295400"/>
            <a:ext cx="10678886" cy="3368040"/>
          </a:xfrm>
        </p:spPr>
        <p:txBody>
          <a:bodyPr>
            <a:normAutofit/>
          </a:bodyPr>
          <a:lstStyle/>
          <a:p>
            <a:pPr>
              <a:spcAft>
                <a:spcPts val="1200"/>
              </a:spcAft>
              <a:defRPr/>
            </a:pPr>
            <a:r>
              <a:rPr lang="en-US" altLang="zh-TW" sz="2400" dirty="0">
                <a:ea typeface="新細明體" panose="02020500000000000000" pitchFamily="18" charset="-120"/>
              </a:rPr>
              <a:t>What was the idea behind </a:t>
            </a:r>
            <a:r>
              <a:rPr lang="en-US" altLang="zh-TW" sz="2400" dirty="0">
                <a:highlight>
                  <a:srgbClr val="FFFF00"/>
                </a:highlight>
                <a:ea typeface="新細明體" panose="02020500000000000000" pitchFamily="18" charset="-120"/>
              </a:rPr>
              <a:t>the creation of </a:t>
            </a:r>
            <a:r>
              <a:rPr lang="en-US" altLang="zh-TW" sz="2400" dirty="0" err="1">
                <a:solidFill>
                  <a:srgbClr val="C00000"/>
                </a:solidFill>
                <a:highlight>
                  <a:srgbClr val="FFFF00"/>
                </a:highlight>
                <a:ea typeface="新細明體" panose="02020500000000000000" pitchFamily="18" charset="-120"/>
              </a:rPr>
              <a:t>MySpace</a:t>
            </a:r>
            <a:r>
              <a:rPr lang="en-US" altLang="zh-TW" sz="2400"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a:t>
            </a:r>
            <a:r>
              <a:rPr lang="zh-TW" altLang="en-US" sz="1800" b="1" dirty="0">
                <a:solidFill>
                  <a:srgbClr val="003399"/>
                </a:solidFill>
                <a:ea typeface="新細明體" panose="02020500000000000000" pitchFamily="18" charset="-120"/>
              </a:rPr>
              <a:t>建立 </a:t>
            </a:r>
            <a:r>
              <a:rPr lang="en-US" altLang="zh-TW" sz="1800" b="1" dirty="0" err="1">
                <a:solidFill>
                  <a:srgbClr val="003399"/>
                </a:solidFill>
                <a:ea typeface="新細明體" panose="02020500000000000000" pitchFamily="18" charset="-120"/>
              </a:rPr>
              <a:t>MySpace</a:t>
            </a:r>
            <a:r>
              <a:rPr lang="zh-TW" altLang="en-US" sz="1800" b="1" dirty="0">
                <a:solidFill>
                  <a:srgbClr val="003399"/>
                </a:solidFill>
                <a:ea typeface="新細明體" panose="02020500000000000000" pitchFamily="18" charset="-120"/>
              </a:rPr>
              <a:t>背後的想法是什麼？</a:t>
            </a:r>
            <a:r>
              <a:rPr lang="en-US" altLang="zh-TW" sz="1800" b="1" dirty="0">
                <a:solidFill>
                  <a:srgbClr val="003399"/>
                </a:solidFill>
                <a:ea typeface="新細明體" panose="02020500000000000000" pitchFamily="18" charset="-120"/>
              </a:rPr>
              <a:t>)</a:t>
            </a:r>
          </a:p>
          <a:p>
            <a:pPr>
              <a:spcAft>
                <a:spcPts val="1200"/>
              </a:spcAft>
              <a:defRPr/>
            </a:pPr>
            <a:r>
              <a:rPr lang="en-US" altLang="zh-TW" sz="2400" dirty="0">
                <a:ea typeface="新細明體" panose="02020500000000000000" pitchFamily="18" charset="-120"/>
              </a:rPr>
              <a:t>How is Facebook different from </a:t>
            </a:r>
            <a:r>
              <a:rPr lang="en-US" altLang="zh-TW" sz="2400" dirty="0" err="1">
                <a:ea typeface="新細明體" panose="02020500000000000000" pitchFamily="18" charset="-120"/>
              </a:rPr>
              <a:t>MySpace</a:t>
            </a:r>
            <a:r>
              <a:rPr lang="en-US" altLang="zh-TW" sz="2400" dirty="0">
                <a:ea typeface="新細明體" panose="02020500000000000000" pitchFamily="18" charset="-120"/>
              </a:rPr>
              <a:t>?</a:t>
            </a:r>
          </a:p>
          <a:p>
            <a:pPr marL="0" indent="0">
              <a:spcAft>
                <a:spcPts val="1200"/>
              </a:spcAft>
              <a:buNone/>
              <a:defRPr/>
            </a:pPr>
            <a:r>
              <a:rPr lang="en-US" altLang="zh-TW" sz="2400"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(Facebook </a:t>
            </a:r>
            <a:r>
              <a:rPr lang="zh-TW" altLang="en-US" sz="1800" b="1" dirty="0">
                <a:solidFill>
                  <a:srgbClr val="003399"/>
                </a:solidFill>
                <a:ea typeface="新細明體" panose="02020500000000000000" pitchFamily="18" charset="-120"/>
              </a:rPr>
              <a:t>與 </a:t>
            </a:r>
            <a:r>
              <a:rPr lang="en-US" altLang="zh-TW" sz="1800" b="1" dirty="0" err="1">
                <a:solidFill>
                  <a:srgbClr val="003399"/>
                </a:solidFill>
                <a:ea typeface="新細明體" panose="02020500000000000000" pitchFamily="18" charset="-120"/>
              </a:rPr>
              <a:t>MySpace</a:t>
            </a:r>
            <a:r>
              <a:rPr lang="zh-TW" altLang="en-US" sz="1800" b="1" dirty="0">
                <a:solidFill>
                  <a:srgbClr val="003399"/>
                </a:solidFill>
                <a:ea typeface="新細明體" panose="02020500000000000000" pitchFamily="18" charset="-120"/>
              </a:rPr>
              <a:t>有什麼不同</a:t>
            </a:r>
            <a:r>
              <a:rPr lang="en-US" altLang="zh-TW" sz="1800" b="1" dirty="0">
                <a:solidFill>
                  <a:srgbClr val="003399"/>
                </a:solidFill>
                <a:ea typeface="新細明體" panose="02020500000000000000" pitchFamily="18" charset="-120"/>
              </a:rPr>
              <a:t>)</a:t>
            </a:r>
          </a:p>
          <a:p>
            <a:pPr>
              <a:spcAft>
                <a:spcPts val="1200"/>
              </a:spcAft>
              <a:defRPr/>
            </a:pPr>
            <a:r>
              <a:rPr lang="en-US" altLang="zh-TW" sz="2400" dirty="0">
                <a:ea typeface="新細明體" panose="02020500000000000000" pitchFamily="18" charset="-120"/>
              </a:rPr>
              <a:t>Have you used </a:t>
            </a:r>
            <a:r>
              <a:rPr lang="en-US" altLang="zh-TW" sz="2400" dirty="0" err="1">
                <a:ea typeface="新細明體" panose="02020500000000000000" pitchFamily="18" charset="-120"/>
              </a:rPr>
              <a:t>MySpace</a:t>
            </a:r>
            <a:r>
              <a:rPr lang="en-US" altLang="zh-TW" sz="2400" dirty="0">
                <a:ea typeface="新細明體" panose="02020500000000000000" pitchFamily="18" charset="-120"/>
              </a:rPr>
              <a:t> or Facebook, and if so, how often? What was your experience</a:t>
            </a:r>
            <a:r>
              <a:rPr lang="en-US" altLang="zh-TW" sz="1800" b="1" dirty="0">
                <a:ea typeface="新細明體" panose="02020500000000000000" pitchFamily="18" charset="-120"/>
              </a:rPr>
              <a:t>?  </a:t>
            </a:r>
          </a:p>
          <a:p>
            <a:pPr marL="0" indent="0">
              <a:spcAft>
                <a:spcPts val="1200"/>
              </a:spcAft>
              <a:buNone/>
              <a:defRPr/>
            </a:pP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你曾用過 </a:t>
            </a:r>
            <a:r>
              <a:rPr lang="en-US" altLang="zh-TW" sz="2000" b="1" dirty="0" err="1">
                <a:solidFill>
                  <a:srgbClr val="003399"/>
                </a:solidFill>
                <a:ea typeface="新細明體" panose="02020500000000000000" pitchFamily="18" charset="-120"/>
              </a:rPr>
              <a:t>MySpace</a:t>
            </a:r>
            <a:r>
              <a:rPr lang="en-US" altLang="zh-TW" sz="2000" b="1" dirty="0">
                <a:solidFill>
                  <a:srgbClr val="003399"/>
                </a:solidFill>
                <a:ea typeface="新細明體" panose="02020500000000000000" pitchFamily="18" charset="-120"/>
              </a:rPr>
              <a:t> </a:t>
            </a:r>
            <a:r>
              <a:rPr lang="zh-TW" altLang="en-US" sz="2000" b="1" dirty="0">
                <a:solidFill>
                  <a:srgbClr val="003399"/>
                </a:solidFill>
                <a:ea typeface="新細明體" panose="02020500000000000000" pitchFamily="18" charset="-120"/>
              </a:rPr>
              <a:t>或 </a:t>
            </a:r>
            <a:r>
              <a:rPr lang="en-US" altLang="zh-TW" sz="2000" b="1" dirty="0">
                <a:solidFill>
                  <a:srgbClr val="003399"/>
                </a:solidFill>
                <a:ea typeface="新細明體" panose="02020500000000000000" pitchFamily="18" charset="-120"/>
              </a:rPr>
              <a:t>Facebook </a:t>
            </a:r>
            <a:r>
              <a:rPr lang="zh-TW" altLang="en-US" sz="2000" b="1" dirty="0">
                <a:solidFill>
                  <a:srgbClr val="003399"/>
                </a:solidFill>
                <a:ea typeface="新細明體" panose="02020500000000000000" pitchFamily="18" charset="-120"/>
              </a:rPr>
              <a:t>嗎？如果有，使用的</a:t>
            </a:r>
            <a:r>
              <a:rPr lang="zh-TW" altLang="en-US" sz="2000" b="1" dirty="0">
                <a:solidFill>
                  <a:srgbClr val="003399"/>
                </a:solidFill>
                <a:highlight>
                  <a:srgbClr val="FFFF00"/>
                </a:highlight>
                <a:ea typeface="新細明體" panose="02020500000000000000" pitchFamily="18" charset="-120"/>
              </a:rPr>
              <a:t>頻率與使用的經驗</a:t>
            </a:r>
            <a:r>
              <a:rPr lang="zh-TW" altLang="en-US" sz="2000" b="1" dirty="0">
                <a:solidFill>
                  <a:srgbClr val="003399"/>
                </a:solidFill>
                <a:ea typeface="新細明體" panose="02020500000000000000" pitchFamily="18" charset="-120"/>
              </a:rPr>
              <a:t>為何呢？</a:t>
            </a:r>
            <a:r>
              <a:rPr lang="en-US" altLang="zh-TW" sz="2000" b="1" dirty="0">
                <a:solidFill>
                  <a:srgbClr val="003399"/>
                </a:solidFill>
                <a:ea typeface="新細明體" panose="02020500000000000000" pitchFamily="18" charset="-120"/>
              </a:rPr>
              <a:t> )</a:t>
            </a:r>
            <a:endParaRPr lang="en-US" altLang="zh-TW" sz="1800" b="1" dirty="0">
              <a:solidFill>
                <a:srgbClr val="003399"/>
              </a:solidFill>
              <a:ea typeface="新細明體" panose="02020500000000000000" pitchFamily="18" charset="-120"/>
            </a:endParaRPr>
          </a:p>
        </p:txBody>
      </p:sp>
    </p:spTree>
    <p:extLst>
      <p:ext uri="{BB962C8B-B14F-4D97-AF65-F5344CB8AC3E}">
        <p14:creationId xmlns:p14="http://schemas.microsoft.com/office/powerpoint/2010/main" val="4080848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3F7B7-F0F6-2AE7-6273-EF1282BB92C7}"/>
            </a:ext>
          </a:extLst>
        </p:cNvPr>
        <p:cNvGrpSpPr/>
        <p:nvPr/>
      </p:nvGrpSpPr>
      <p:grpSpPr>
        <a:xfrm>
          <a:off x="0" y="0"/>
          <a:ext cx="0" cy="0"/>
          <a:chOff x="0" y="0"/>
          <a:chExt cx="0" cy="0"/>
        </a:xfrm>
      </p:grpSpPr>
      <p:sp>
        <p:nvSpPr>
          <p:cNvPr id="19458" name="Rectangle 3">
            <a:extLst>
              <a:ext uri="{FF2B5EF4-FFF2-40B4-BE49-F238E27FC236}">
                <a16:creationId xmlns:a16="http://schemas.microsoft.com/office/drawing/2014/main" id="{9F8CD488-9C53-EF28-0521-4AC9837034F2}"/>
              </a:ext>
            </a:extLst>
          </p:cNvPr>
          <p:cNvSpPr>
            <a:spLocks noGrp="1" noChangeArrowheads="1"/>
          </p:cNvSpPr>
          <p:nvPr>
            <p:ph type="body" idx="1"/>
          </p:nvPr>
        </p:nvSpPr>
        <p:spPr>
          <a:xfrm>
            <a:off x="408438" y="786082"/>
            <a:ext cx="11206782" cy="5898804"/>
          </a:xfrm>
        </p:spPr>
        <p:txBody>
          <a:bodyPr>
            <a:normAutofit/>
          </a:bodyPr>
          <a:lstStyle/>
          <a:p>
            <a:pPr>
              <a:lnSpc>
                <a:spcPct val="80000"/>
              </a:lnSpc>
              <a:tabLst>
                <a:tab pos="2778125" algn="l"/>
              </a:tabLst>
              <a:defRPr/>
            </a:pPr>
            <a:r>
              <a:rPr lang="en-US" altLang="zh-TW" sz="1800" b="1" dirty="0" err="1">
                <a:highlight>
                  <a:srgbClr val="FFFF00"/>
                </a:highlight>
                <a:ea typeface="新細明體" panose="02020500000000000000" pitchFamily="18" charset="-120"/>
              </a:rPr>
              <a:t>MySpace</a:t>
            </a:r>
            <a:r>
              <a:rPr lang="en-US" altLang="zh-TW" sz="1800" b="1" dirty="0">
                <a:ea typeface="新細明體" panose="02020500000000000000" pitchFamily="18" charset="-120"/>
              </a:rPr>
              <a:t> and Facebook, along with other “ social “ sites such as YouTube, Photobucket , and Second Life , exemplify </a:t>
            </a:r>
            <a:r>
              <a:rPr lang="en-US" altLang="zh-TW" sz="1800" b="1" dirty="0">
                <a:solidFill>
                  <a:schemeClr val="hlink"/>
                </a:solidFill>
                <a:ea typeface="新細明體" panose="02020500000000000000" pitchFamily="18" charset="-120"/>
              </a:rPr>
              <a:t>the new face of e-commerce</a:t>
            </a:r>
            <a:r>
              <a:rPr lang="en-US" altLang="zh-TW" sz="1800" b="1" dirty="0">
                <a:ea typeface="新細明體" panose="02020500000000000000" pitchFamily="18" charset="-120"/>
              </a:rPr>
              <a:t> in the 21st century. When we </a:t>
            </a:r>
            <a:r>
              <a:rPr lang="en-US" altLang="zh-TW" sz="1800" b="1" dirty="0">
                <a:solidFill>
                  <a:schemeClr val="hlink"/>
                </a:solidFill>
                <a:ea typeface="新細明體" panose="02020500000000000000" pitchFamily="18" charset="-120"/>
              </a:rPr>
              <a:t>think of e-commerce we tend to think of selling things on line</a:t>
            </a:r>
            <a:r>
              <a:rPr lang="en-US" altLang="zh-TW" sz="1800" b="1" dirty="0">
                <a:ea typeface="新細明體" panose="02020500000000000000" pitchFamily="18" charset="-120"/>
              </a:rPr>
              <a:t>, a </a:t>
            </a:r>
            <a:r>
              <a:rPr lang="en-US" altLang="zh-TW" sz="1800" b="1" dirty="0">
                <a:solidFill>
                  <a:schemeClr val="hlink"/>
                </a:solidFill>
                <a:ea typeface="新細明體" panose="02020500000000000000" pitchFamily="18" charset="-120"/>
              </a:rPr>
              <a:t>retail model</a:t>
            </a:r>
            <a:r>
              <a:rPr lang="en-US" altLang="zh-TW" sz="1800" b="1" dirty="0">
                <a:ea typeface="新細明體" panose="02020500000000000000" pitchFamily="18" charset="-120"/>
              </a:rPr>
              <a:t> based </a:t>
            </a:r>
            <a:r>
              <a:rPr lang="en-US" altLang="zh-TW" sz="1800" b="1" dirty="0">
                <a:solidFill>
                  <a:schemeClr val="hlink"/>
                </a:solidFill>
                <a:ea typeface="新細明體" panose="02020500000000000000" pitchFamily="18" charset="-120"/>
              </a:rPr>
              <a:t>on selling physical </a:t>
            </a:r>
            <a:r>
              <a:rPr lang="en-US" altLang="zh-TW" sz="1800" b="1" dirty="0">
                <a:solidFill>
                  <a:schemeClr val="hlink"/>
                </a:solidFill>
                <a:highlight>
                  <a:srgbClr val="00FF00"/>
                </a:highlight>
                <a:ea typeface="新細明體" panose="02020500000000000000" pitchFamily="18" charset="-120"/>
              </a:rPr>
              <a:t>products</a:t>
            </a:r>
            <a:r>
              <a:rPr lang="en-US" altLang="zh-TW" sz="1800" b="1" dirty="0">
                <a:ea typeface="新細明體" panose="02020500000000000000" pitchFamily="18" charset="-120"/>
              </a:rPr>
              <a:t>. </a:t>
            </a:r>
          </a:p>
          <a:p>
            <a:pPr>
              <a:lnSpc>
                <a:spcPct val="80000"/>
              </a:lnSpc>
              <a:buNone/>
              <a:tabLst>
                <a:tab pos="2778125" algn="l"/>
              </a:tabLst>
              <a:defRPr/>
            </a:pPr>
            <a:r>
              <a:rPr lang="zh-TW" altLang="en-US" sz="1800" b="1" dirty="0">
                <a:ea typeface="新細明體" panose="02020500000000000000" pitchFamily="18" charset="-120"/>
              </a:rPr>
              <a:t>    </a:t>
            </a:r>
            <a:r>
              <a:rPr lang="en-US" altLang="zh-TW" sz="1800" b="1" dirty="0">
                <a:ea typeface="新細明體" panose="02020500000000000000" pitchFamily="18" charset="-120"/>
              </a:rPr>
              <a:t> </a:t>
            </a:r>
          </a:p>
          <a:p>
            <a:pPr>
              <a:lnSpc>
                <a:spcPct val="80000"/>
              </a:lnSpc>
              <a:buNone/>
              <a:tabLst>
                <a:tab pos="2778125" algn="l"/>
              </a:tabLst>
              <a:defRPr/>
            </a:pPr>
            <a:r>
              <a:rPr lang="en-US" altLang="zh-TW" sz="1800" b="1" dirty="0">
                <a:ea typeface="新細明體" panose="02020500000000000000" pitchFamily="18" charset="-120"/>
              </a:rPr>
              <a:t>    </a:t>
            </a:r>
            <a:r>
              <a:rPr lang="en-US" altLang="zh-TW" sz="1800" dirty="0">
                <a:solidFill>
                  <a:srgbClr val="C00000"/>
                </a:solidFill>
                <a:ea typeface="新細明體" panose="02020500000000000000" pitchFamily="18" charset="-120"/>
              </a:rPr>
              <a:t> </a:t>
            </a:r>
            <a:r>
              <a:rPr lang="en-US" altLang="zh-TW" sz="1800" b="1" dirty="0" err="1">
                <a:solidFill>
                  <a:srgbClr val="003399"/>
                </a:solidFill>
                <a:ea typeface="新細明體" panose="02020500000000000000" pitchFamily="18" charset="-120"/>
              </a:rPr>
              <a:t>MySpace</a:t>
            </a:r>
            <a:r>
              <a:rPr lang="en-US" altLang="zh-TW" sz="1800" b="1" dirty="0">
                <a:solidFill>
                  <a:srgbClr val="003399"/>
                </a:solidFill>
                <a:ea typeface="新細明體" panose="02020500000000000000" pitchFamily="18" charset="-120"/>
              </a:rPr>
              <a:t> and Facebook</a:t>
            </a:r>
            <a:r>
              <a:rPr lang="zh-TW" altLang="en-US" sz="1800" b="1" dirty="0">
                <a:solidFill>
                  <a:srgbClr val="003399"/>
                </a:solidFill>
                <a:ea typeface="新細明體" panose="02020500000000000000" pitchFamily="18" charset="-120"/>
              </a:rPr>
              <a:t>作為 </a:t>
            </a:r>
            <a:r>
              <a:rPr lang="en-US" altLang="zh-TW" sz="1800" b="1" dirty="0">
                <a:solidFill>
                  <a:srgbClr val="003399"/>
                </a:solidFill>
                <a:highlight>
                  <a:srgbClr val="FFFF00"/>
                </a:highlight>
                <a:ea typeface="新細明體" panose="02020500000000000000" pitchFamily="18" charset="-120"/>
              </a:rPr>
              <a:t>21</a:t>
            </a:r>
            <a:r>
              <a:rPr lang="zh-TW" altLang="en-US" sz="1800" b="1" dirty="0">
                <a:solidFill>
                  <a:srgbClr val="003399"/>
                </a:solidFill>
                <a:highlight>
                  <a:srgbClr val="FFFF00"/>
                </a:highlight>
                <a:ea typeface="新細明體" panose="02020500000000000000" pitchFamily="18" charset="-120"/>
              </a:rPr>
              <a:t>世紀電子商務的新面貌的例子</a:t>
            </a:r>
            <a:r>
              <a:rPr lang="zh-TW" altLang="en-US" sz="1800" b="1" dirty="0">
                <a:solidFill>
                  <a:srgbClr val="003399"/>
                </a:solidFill>
                <a:highlight>
                  <a:srgbClr val="FFFF00"/>
                </a:highlight>
                <a:latin typeface="Tahoma" panose="020B0604030504040204" pitchFamily="34" charset="0"/>
                <a:ea typeface="新細明體" panose="02020500000000000000" pitchFamily="18" charset="-120"/>
              </a:rPr>
              <a:t>，</a:t>
            </a:r>
            <a:r>
              <a:rPr lang="zh-TW" altLang="en-US" sz="1800" b="1" dirty="0">
                <a:solidFill>
                  <a:srgbClr val="003399"/>
                </a:solidFill>
                <a:highlight>
                  <a:srgbClr val="FFFF00"/>
                </a:highlight>
                <a:ea typeface="新細明體" panose="02020500000000000000" pitchFamily="18" charset="-120"/>
              </a:rPr>
              <a:t> </a:t>
            </a:r>
            <a:r>
              <a:rPr lang="zh-TW" altLang="en-US" sz="1800" b="1" dirty="0">
                <a:solidFill>
                  <a:srgbClr val="003399"/>
                </a:solidFill>
                <a:ea typeface="新細明體" panose="02020500000000000000" pitchFamily="18" charset="-120"/>
              </a:rPr>
              <a:t>當我們想到</a:t>
            </a:r>
            <a:r>
              <a:rPr lang="zh-TW" altLang="en-US" sz="1800" b="1" dirty="0">
                <a:solidFill>
                  <a:srgbClr val="003399"/>
                </a:solidFill>
                <a:highlight>
                  <a:srgbClr val="FFFF00"/>
                </a:highlight>
                <a:ea typeface="新細明體" panose="02020500000000000000" pitchFamily="18" charset="-120"/>
              </a:rPr>
              <a:t>電子商務</a:t>
            </a:r>
            <a:r>
              <a:rPr lang="zh-TW" altLang="en-US" sz="1800" b="1" dirty="0">
                <a:solidFill>
                  <a:srgbClr val="003399"/>
                </a:solidFill>
                <a:latin typeface="Tahoma" panose="020B0604030504040204" pitchFamily="34" charset="0"/>
                <a:ea typeface="新細明體" panose="02020500000000000000" pitchFamily="18" charset="-120"/>
              </a:rPr>
              <a:t>，</a:t>
            </a:r>
            <a:r>
              <a:rPr lang="zh-TW" altLang="en-US" sz="1800" b="1" dirty="0">
                <a:solidFill>
                  <a:srgbClr val="003399"/>
                </a:solidFill>
                <a:ea typeface="新細明體" panose="02020500000000000000" pitchFamily="18" charset="-120"/>
              </a:rPr>
              <a:t>我們傾向於</a:t>
            </a:r>
            <a:r>
              <a:rPr lang="zh-TW" altLang="en-US" sz="1800" b="1" dirty="0">
                <a:solidFill>
                  <a:srgbClr val="003399"/>
                </a:solidFill>
                <a:highlight>
                  <a:srgbClr val="FFFF00"/>
                </a:highlight>
                <a:ea typeface="新細明體" panose="02020500000000000000" pitchFamily="18" charset="-120"/>
              </a:rPr>
              <a:t>線上賣東西</a:t>
            </a:r>
            <a:r>
              <a:rPr lang="en-US" altLang="zh-TW" sz="1800" b="1" dirty="0">
                <a:solidFill>
                  <a:srgbClr val="003399"/>
                </a:solidFill>
                <a:highlight>
                  <a:srgbClr val="FFFF00"/>
                </a:highlight>
                <a:ea typeface="新細明體" panose="02020500000000000000" pitchFamily="18" charset="-120"/>
              </a:rPr>
              <a:t>… </a:t>
            </a:r>
          </a:p>
          <a:p>
            <a:pPr>
              <a:lnSpc>
                <a:spcPct val="80000"/>
              </a:lnSpc>
              <a:tabLst>
                <a:tab pos="2778125" algn="l"/>
              </a:tabLst>
              <a:defRPr/>
            </a:pPr>
            <a:r>
              <a:rPr lang="en-US" altLang="zh-TW" sz="1800" b="1" dirty="0">
                <a:ea typeface="新細明體" panose="02020500000000000000" pitchFamily="18" charset="-120"/>
              </a:rPr>
              <a:t>  A whole </a:t>
            </a:r>
            <a:r>
              <a:rPr lang="en-US" altLang="zh-TW" sz="1800" b="1" dirty="0">
                <a:solidFill>
                  <a:schemeClr val="hlink"/>
                </a:solidFill>
                <a:ea typeface="新細明體" panose="02020500000000000000" pitchFamily="18" charset="-120"/>
              </a:rPr>
              <a:t>new value stream based on selling </a:t>
            </a:r>
            <a:r>
              <a:rPr lang="en-US" altLang="zh-TW" sz="1800" b="1" dirty="0">
                <a:solidFill>
                  <a:schemeClr val="hlink"/>
                </a:solidFill>
                <a:highlight>
                  <a:srgbClr val="00FF00"/>
                </a:highlight>
                <a:ea typeface="新細明體" panose="02020500000000000000" pitchFamily="18" charset="-120"/>
              </a:rPr>
              <a:t>services</a:t>
            </a:r>
            <a:r>
              <a:rPr lang="en-US" altLang="zh-TW" sz="1800" b="1" dirty="0">
                <a:ea typeface="新細明體" panose="02020500000000000000" pitchFamily="18" charset="-120"/>
              </a:rPr>
              <a:t> – not just goods. </a:t>
            </a:r>
            <a:r>
              <a:rPr lang="en-US" altLang="zh-TW" sz="1800" b="1" dirty="0">
                <a:highlight>
                  <a:srgbClr val="FFFF00"/>
                </a:highlight>
                <a:ea typeface="新細明體" panose="02020500000000000000" pitchFamily="18" charset="-120"/>
              </a:rPr>
              <a:t>It’s the </a:t>
            </a:r>
            <a:r>
              <a:rPr lang="en-US" altLang="zh-TW" sz="1800" b="1" dirty="0">
                <a:solidFill>
                  <a:schemeClr val="hlink"/>
                </a:solidFill>
                <a:highlight>
                  <a:srgbClr val="FFFF00"/>
                </a:highlight>
                <a:ea typeface="新細明體" panose="02020500000000000000" pitchFamily="18" charset="-120"/>
              </a:rPr>
              <a:t>service model</a:t>
            </a:r>
            <a:r>
              <a:rPr lang="en-US" altLang="zh-TW" sz="1800" b="1" dirty="0">
                <a:highlight>
                  <a:srgbClr val="FFFF00"/>
                </a:highlight>
                <a:ea typeface="新細明體" panose="02020500000000000000" pitchFamily="18" charset="-120"/>
              </a:rPr>
              <a:t> of e-commerce</a:t>
            </a:r>
            <a:r>
              <a:rPr lang="en-US" altLang="zh-TW" sz="1800" b="1" dirty="0">
                <a:ea typeface="新細明體" panose="02020500000000000000" pitchFamily="18" charset="-120"/>
              </a:rPr>
              <a:t>. </a:t>
            </a:r>
          </a:p>
          <a:p>
            <a:pPr marL="0" indent="0">
              <a:lnSpc>
                <a:spcPct val="80000"/>
              </a:lnSpc>
              <a:buNone/>
              <a:tabLst>
                <a:tab pos="2778125" algn="l"/>
              </a:tabLst>
              <a:defRPr/>
            </a:pPr>
            <a:r>
              <a:rPr lang="en-US" altLang="zh-TW" sz="1800" b="1" dirty="0">
                <a:ea typeface="新細明體" panose="02020500000000000000" pitchFamily="18" charset="-120"/>
              </a:rPr>
              <a:t>     </a:t>
            </a:r>
          </a:p>
          <a:p>
            <a:pPr marL="0" indent="0">
              <a:lnSpc>
                <a:spcPct val="80000"/>
              </a:lnSpc>
              <a:buNone/>
              <a:tabLst>
                <a:tab pos="2778125" algn="l"/>
              </a:tabLst>
              <a:defRPr/>
            </a:pPr>
            <a:r>
              <a:rPr lang="en-US" altLang="zh-TW" sz="1800" b="1" dirty="0">
                <a:solidFill>
                  <a:srgbClr val="003399"/>
                </a:solidFill>
                <a:ea typeface="新細明體" panose="02020500000000000000" pitchFamily="18" charset="-120"/>
              </a:rPr>
              <a:t>     (</a:t>
            </a:r>
            <a:r>
              <a:rPr lang="zh-TW" altLang="zh-TW" sz="1800" b="1" dirty="0">
                <a:solidFill>
                  <a:srgbClr val="003399"/>
                </a:solidFill>
                <a:highlight>
                  <a:srgbClr val="FFFF00"/>
                </a:highlight>
                <a:ea typeface="新細明體" panose="02020500000000000000" pitchFamily="18" charset="-120"/>
              </a:rPr>
              <a:t>社交媒體</a:t>
            </a:r>
            <a:r>
              <a:rPr lang="zh-TW" altLang="en-US" sz="1800" b="1" dirty="0">
                <a:solidFill>
                  <a:srgbClr val="003399"/>
                </a:solidFill>
                <a:highlight>
                  <a:srgbClr val="FFFF00"/>
                </a:highlight>
                <a:ea typeface="新細明體" panose="02020500000000000000" pitchFamily="18" charset="-120"/>
              </a:rPr>
              <a:t>是銷售服務的全新價值流 </a:t>
            </a: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不只是產品</a:t>
            </a:r>
            <a:r>
              <a:rPr lang="zh-TW" altLang="en-US" sz="1800" b="1" dirty="0">
                <a:solidFill>
                  <a:srgbClr val="003399"/>
                </a:solidFill>
                <a:latin typeface="Tahoma" panose="020B0604030504040204" pitchFamily="34" charset="0"/>
                <a:ea typeface="新細明體" panose="02020500000000000000" pitchFamily="18" charset="-120"/>
              </a:rPr>
              <a:t>，</a:t>
            </a:r>
            <a:r>
              <a:rPr lang="zh-TW" altLang="en-US" sz="1800" b="1" dirty="0">
                <a:solidFill>
                  <a:srgbClr val="003399"/>
                </a:solidFill>
                <a:highlight>
                  <a:srgbClr val="FFFF00"/>
                </a:highlight>
                <a:ea typeface="新細明體" panose="02020500000000000000" pitchFamily="18" charset="-120"/>
              </a:rPr>
              <a:t>它是電子商務的服務模式</a:t>
            </a:r>
            <a:r>
              <a:rPr lang="zh-TW" altLang="en-US" sz="1800" dirty="0">
                <a:solidFill>
                  <a:srgbClr val="003399"/>
                </a:solidFill>
              </a:rPr>
              <a:t>。</a:t>
            </a:r>
            <a:r>
              <a:rPr lang="en-US" altLang="zh-TW" sz="1800" b="1" dirty="0">
                <a:solidFill>
                  <a:srgbClr val="003399"/>
                </a:solidFill>
                <a:ea typeface="新細明體" panose="02020500000000000000" pitchFamily="18" charset="-120"/>
              </a:rPr>
              <a:t>)</a:t>
            </a:r>
          </a:p>
          <a:p>
            <a:pPr>
              <a:lnSpc>
                <a:spcPct val="80000"/>
              </a:lnSpc>
              <a:tabLst>
                <a:tab pos="2778125" algn="l"/>
              </a:tabLst>
              <a:defRPr/>
            </a:pPr>
            <a:endParaRPr lang="en-US" altLang="zh-TW" sz="1800" b="1" dirty="0">
              <a:ea typeface="新細明體" panose="02020500000000000000" pitchFamily="18" charset="-120"/>
            </a:endParaRPr>
          </a:p>
          <a:p>
            <a:pPr>
              <a:lnSpc>
                <a:spcPct val="80000"/>
              </a:lnSpc>
              <a:tabLst>
                <a:tab pos="2778125" algn="l"/>
              </a:tabLst>
              <a:defRPr/>
            </a:pPr>
            <a:r>
              <a:rPr lang="en-US" altLang="zh-TW" sz="1800" b="1" dirty="0">
                <a:ea typeface="新細明體" panose="02020500000000000000" pitchFamily="18" charset="-120"/>
              </a:rPr>
              <a:t>The founder of </a:t>
            </a:r>
            <a:r>
              <a:rPr lang="en-US" altLang="zh-TW" sz="1800" b="1" dirty="0" err="1">
                <a:ea typeface="新細明體" panose="02020500000000000000" pitchFamily="18" charset="-120"/>
              </a:rPr>
              <a:t>MySpace</a:t>
            </a:r>
            <a:r>
              <a:rPr lang="en-US" altLang="zh-TW" sz="1800" b="1" dirty="0">
                <a:ea typeface="新細明體" panose="02020500000000000000" pitchFamily="18" charset="-120"/>
              </a:rPr>
              <a:t> wanted to </a:t>
            </a:r>
            <a:r>
              <a:rPr lang="en-US" altLang="zh-TW" sz="1800" b="1" dirty="0">
                <a:solidFill>
                  <a:schemeClr val="hlink"/>
                </a:solidFill>
                <a:ea typeface="新細明體" panose="02020500000000000000" pitchFamily="18" charset="-120"/>
              </a:rPr>
              <a:t>created a Web site that would make it possible for people </a:t>
            </a:r>
            <a:r>
              <a:rPr lang="en-US" altLang="zh-TW" sz="1800" b="1" dirty="0">
                <a:solidFill>
                  <a:schemeClr val="hlink"/>
                </a:solidFill>
                <a:highlight>
                  <a:srgbClr val="FFFF00"/>
                </a:highlight>
                <a:ea typeface="新細明體" panose="02020500000000000000" pitchFamily="18" charset="-120"/>
              </a:rPr>
              <a:t>to talk about the things they loved</a:t>
            </a:r>
            <a:r>
              <a:rPr lang="en-US" altLang="zh-TW" sz="1800" b="1" dirty="0">
                <a:solidFill>
                  <a:schemeClr val="hlink"/>
                </a:solidFill>
                <a:ea typeface="新細明體" panose="02020500000000000000" pitchFamily="18" charset="-120"/>
              </a:rPr>
              <a:t>,  and do it </a:t>
            </a:r>
            <a:r>
              <a:rPr lang="en-US" altLang="zh-TW" sz="1800" b="1" dirty="0">
                <a:solidFill>
                  <a:schemeClr val="hlink"/>
                </a:solidFill>
                <a:highlight>
                  <a:srgbClr val="FFFF00"/>
                </a:highlight>
                <a:ea typeface="新細明體" panose="02020500000000000000" pitchFamily="18" charset="-120"/>
              </a:rPr>
              <a:t>in a personal way</a:t>
            </a:r>
            <a:r>
              <a:rPr lang="en-US" altLang="zh-TW" sz="1800" b="1" dirty="0">
                <a:highlight>
                  <a:srgbClr val="FFFF00"/>
                </a:highlight>
                <a:ea typeface="新細明體" panose="02020500000000000000" pitchFamily="18" charset="-120"/>
              </a:rPr>
              <a:t> </a:t>
            </a:r>
            <a:r>
              <a:rPr lang="en-US" altLang="zh-TW" sz="1800" b="1" dirty="0">
                <a:ea typeface="新細明體" panose="02020500000000000000" pitchFamily="18" charset="-120"/>
              </a:rPr>
              <a:t>– a sort of bulletin board combined with the capabilities of building your own Web pages with ease. </a:t>
            </a:r>
          </a:p>
          <a:p>
            <a:pPr>
              <a:lnSpc>
                <a:spcPct val="80000"/>
              </a:lnSpc>
              <a:buNone/>
              <a:tabLst>
                <a:tab pos="2778125" algn="l"/>
              </a:tabLst>
              <a:defRPr/>
            </a:pPr>
            <a:r>
              <a:rPr lang="en-US" altLang="zh-TW" sz="1800" b="1" dirty="0">
                <a:solidFill>
                  <a:srgbClr val="003399"/>
                </a:solidFill>
                <a:ea typeface="新細明體" panose="02020500000000000000" pitchFamily="18" charset="-120"/>
              </a:rPr>
              <a:t>     ( </a:t>
            </a:r>
            <a:r>
              <a:rPr lang="en-US" altLang="zh-TW" sz="1800" b="1" dirty="0" err="1">
                <a:solidFill>
                  <a:srgbClr val="003399"/>
                </a:solidFill>
                <a:ea typeface="新細明體" panose="02020500000000000000" pitchFamily="18" charset="-120"/>
              </a:rPr>
              <a:t>MySpace</a:t>
            </a: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創辦人</a:t>
            </a:r>
            <a:r>
              <a:rPr lang="zh-TW" altLang="en-US" sz="1800" b="1" dirty="0">
                <a:solidFill>
                  <a:srgbClr val="003399"/>
                </a:solidFill>
                <a:latin typeface="Tahoma" panose="020B0604030504040204" pitchFamily="34" charset="0"/>
                <a:ea typeface="新細明體" panose="02020500000000000000" pitchFamily="18" charset="-120"/>
              </a:rPr>
              <a:t>，</a:t>
            </a:r>
            <a:r>
              <a:rPr lang="zh-TW" altLang="en-US" sz="1800" b="1" dirty="0">
                <a:solidFill>
                  <a:srgbClr val="003399"/>
                </a:solidFill>
                <a:ea typeface="新細明體" panose="02020500000000000000" pitchFamily="18" charset="-120"/>
              </a:rPr>
              <a:t>發現人們</a:t>
            </a:r>
            <a:r>
              <a:rPr lang="zh-TW" altLang="en-US" sz="1800" b="1" dirty="0">
                <a:solidFill>
                  <a:srgbClr val="003399"/>
                </a:solidFill>
                <a:highlight>
                  <a:srgbClr val="FFFF00"/>
                </a:highlight>
                <a:ea typeface="新細明體" panose="02020500000000000000" pitchFamily="18" charset="-120"/>
              </a:rPr>
              <a:t>喜歡談論自己有關的事物 </a:t>
            </a:r>
            <a:r>
              <a:rPr lang="zh-TW" altLang="en-US" sz="1800" b="1" dirty="0">
                <a:solidFill>
                  <a:srgbClr val="003399"/>
                </a:solidFill>
                <a:highlight>
                  <a:srgbClr val="FFFF00"/>
                </a:highlight>
                <a:latin typeface="Tahoma" panose="020B0604030504040204" pitchFamily="34" charset="0"/>
                <a:ea typeface="新細明體" panose="02020500000000000000" pitchFamily="18" charset="-120"/>
              </a:rPr>
              <a:t>，</a:t>
            </a:r>
            <a:r>
              <a:rPr lang="zh-TW" altLang="en-US" sz="1800" b="1" dirty="0">
                <a:solidFill>
                  <a:srgbClr val="003399"/>
                </a:solidFill>
                <a:highlight>
                  <a:srgbClr val="FFFF00"/>
                </a:highlight>
                <a:ea typeface="新細明體" panose="02020500000000000000" pitchFamily="18" charset="-120"/>
              </a:rPr>
              <a:t>甚至行銷自己</a:t>
            </a:r>
            <a:r>
              <a:rPr lang="zh-TW" altLang="en-US" sz="1800" dirty="0">
                <a:solidFill>
                  <a:srgbClr val="003399"/>
                </a:solidFill>
                <a:highlight>
                  <a:srgbClr val="FFFF00"/>
                </a:highlight>
              </a:rPr>
              <a:t>。</a:t>
            </a:r>
            <a:r>
              <a:rPr lang="en-US" altLang="zh-TW" sz="1800" b="1" dirty="0">
                <a:solidFill>
                  <a:srgbClr val="003399"/>
                </a:solidFill>
                <a:ea typeface="新細明體" panose="02020500000000000000" pitchFamily="18" charset="-120"/>
              </a:rPr>
              <a:t>)(</a:t>
            </a:r>
            <a:r>
              <a:rPr lang="zh-TW" altLang="en-US" sz="1800" b="1" dirty="0">
                <a:solidFill>
                  <a:schemeClr val="hlink"/>
                </a:solidFill>
                <a:ea typeface="新細明體" panose="02020500000000000000" pitchFamily="18" charset="-120"/>
              </a:rPr>
              <a:t>註</a:t>
            </a:r>
            <a:r>
              <a:rPr lang="en-US" altLang="zh-TW" sz="1800" b="1" dirty="0">
                <a:solidFill>
                  <a:schemeClr val="hlink"/>
                </a:solidFill>
                <a:ea typeface="新細明體" panose="02020500000000000000" pitchFamily="18" charset="-120"/>
              </a:rPr>
              <a:t>1)</a:t>
            </a:r>
            <a:endParaRPr lang="en-US" altLang="zh-TW" sz="1800" b="1" dirty="0">
              <a:ea typeface="新細明體" panose="02020500000000000000" pitchFamily="18" charset="-120"/>
            </a:endParaRPr>
          </a:p>
          <a:p>
            <a:pPr>
              <a:lnSpc>
                <a:spcPct val="80000"/>
              </a:lnSpc>
              <a:buNone/>
              <a:tabLst>
                <a:tab pos="2778125" algn="l"/>
              </a:tabLst>
              <a:defRPr/>
            </a:pPr>
            <a:endParaRPr lang="en-US" altLang="zh-TW" sz="1800" b="1" dirty="0">
              <a:ea typeface="新細明體" panose="02020500000000000000" pitchFamily="18" charset="-120"/>
            </a:endParaRPr>
          </a:p>
          <a:p>
            <a:pPr>
              <a:lnSpc>
                <a:spcPct val="80000"/>
              </a:lnSpc>
              <a:buNone/>
              <a:tabLst>
                <a:tab pos="2778125" algn="l"/>
              </a:tabLst>
              <a:defRPr/>
            </a:pPr>
            <a:r>
              <a:rPr lang="zh-TW" altLang="en-US" sz="1800" b="1" dirty="0">
                <a:solidFill>
                  <a:schemeClr val="hlink"/>
                </a:solidFill>
                <a:ea typeface="新細明體" panose="02020500000000000000" pitchFamily="18" charset="-120"/>
              </a:rPr>
              <a:t>註</a:t>
            </a:r>
            <a:r>
              <a:rPr lang="en-US" altLang="zh-TW" sz="1800" b="1" dirty="0">
                <a:solidFill>
                  <a:schemeClr val="hlink"/>
                </a:solidFill>
                <a:ea typeface="新細明體" panose="02020500000000000000" pitchFamily="18" charset="-120"/>
              </a:rPr>
              <a:t>1:  </a:t>
            </a:r>
            <a:r>
              <a:rPr lang="en-US" altLang="zh-TW" sz="1800" b="1" dirty="0" err="1">
                <a:solidFill>
                  <a:schemeClr val="hlink"/>
                </a:solidFill>
                <a:ea typeface="新細明體" panose="02020500000000000000" pitchFamily="18" charset="-120"/>
              </a:rPr>
              <a:t>MySpace</a:t>
            </a:r>
            <a:r>
              <a:rPr lang="en-US" altLang="zh-TW" sz="1800" b="1" dirty="0">
                <a:solidFill>
                  <a:schemeClr val="hlink"/>
                </a:solidFill>
                <a:ea typeface="新細明體" panose="02020500000000000000" pitchFamily="18" charset="-120"/>
              </a:rPr>
              <a:t> </a:t>
            </a:r>
            <a:r>
              <a:rPr lang="zh-TW" altLang="en-US" sz="1800" b="1" dirty="0">
                <a:solidFill>
                  <a:schemeClr val="hlink"/>
                </a:solidFill>
                <a:ea typeface="新細明體" panose="02020500000000000000" pitchFamily="18" charset="-120"/>
              </a:rPr>
              <a:t>曾經是</a:t>
            </a:r>
            <a:r>
              <a:rPr lang="zh-TW" altLang="en-US" sz="1800" b="1" dirty="0">
                <a:solidFill>
                  <a:schemeClr val="hlink"/>
                </a:solidFill>
                <a:highlight>
                  <a:srgbClr val="FFFF00"/>
                </a:highlight>
                <a:ea typeface="新細明體" panose="02020500000000000000" pitchFamily="18" charset="-120"/>
              </a:rPr>
              <a:t>領先的社交媒體平台，但隨著時間的推移</a:t>
            </a:r>
            <a:r>
              <a:rPr lang="zh-TW" altLang="en-US" sz="1800" b="1" dirty="0">
                <a:solidFill>
                  <a:schemeClr val="hlink"/>
                </a:solidFill>
                <a:ea typeface="新細明體" panose="02020500000000000000" pitchFamily="18" charset="-120"/>
              </a:rPr>
              <a:t>，其影響力大幅下降。如今，</a:t>
            </a:r>
            <a:r>
              <a:rPr lang="en-US" altLang="zh-TW" sz="1800" b="1" dirty="0" err="1">
                <a:solidFill>
                  <a:schemeClr val="hlink"/>
                </a:solidFill>
                <a:ea typeface="新細明體" panose="02020500000000000000" pitchFamily="18" charset="-120"/>
              </a:rPr>
              <a:t>MySpace</a:t>
            </a:r>
            <a:r>
              <a:rPr lang="en-US" altLang="zh-TW" sz="1800" b="1" dirty="0">
                <a:solidFill>
                  <a:schemeClr val="hlink"/>
                </a:solidFill>
                <a:ea typeface="新細明體" panose="02020500000000000000" pitchFamily="18" charset="-120"/>
              </a:rPr>
              <a:t> </a:t>
            </a:r>
            <a:r>
              <a:rPr lang="zh-TW" altLang="en-US" sz="1800" b="1" dirty="0">
                <a:solidFill>
                  <a:schemeClr val="hlink"/>
                </a:solidFill>
                <a:highlight>
                  <a:srgbClr val="FFFF00"/>
                </a:highlight>
                <a:ea typeface="新細明體" panose="02020500000000000000" pitchFamily="18" charset="-120"/>
              </a:rPr>
              <a:t>不再是社交媒體行業的重要參與者</a:t>
            </a:r>
            <a:r>
              <a:rPr lang="zh-TW" altLang="en-US" sz="1800" b="1" dirty="0">
                <a:solidFill>
                  <a:schemeClr val="hlink"/>
                </a:solidFill>
                <a:ea typeface="新細明體" panose="02020500000000000000" pitchFamily="18" charset="-120"/>
              </a:rPr>
              <a:t>，在</a:t>
            </a:r>
            <a:r>
              <a:rPr lang="en-US" altLang="zh-TW" sz="1800" b="1" dirty="0">
                <a:solidFill>
                  <a:schemeClr val="hlink"/>
                </a:solidFill>
                <a:ea typeface="新細明體" panose="02020500000000000000" pitchFamily="18" charset="-120"/>
              </a:rPr>
              <a:t>2010</a:t>
            </a:r>
            <a:r>
              <a:rPr lang="zh-TW" altLang="en-US" sz="1800" b="1" dirty="0">
                <a:solidFill>
                  <a:schemeClr val="hlink"/>
                </a:solidFill>
                <a:ea typeface="新細明體" panose="02020500000000000000" pitchFamily="18" charset="-120"/>
              </a:rPr>
              <a:t>年代，</a:t>
            </a:r>
            <a:r>
              <a:rPr lang="en-US" altLang="zh-TW" sz="1800" b="1" dirty="0" err="1">
                <a:solidFill>
                  <a:schemeClr val="hlink"/>
                </a:solidFill>
                <a:highlight>
                  <a:srgbClr val="FFFF00"/>
                </a:highlight>
                <a:ea typeface="新細明體" panose="02020500000000000000" pitchFamily="18" charset="-120"/>
              </a:rPr>
              <a:t>MySpace</a:t>
            </a:r>
            <a:r>
              <a:rPr lang="en-US" altLang="zh-TW" sz="1800" b="1" dirty="0">
                <a:solidFill>
                  <a:schemeClr val="hlink"/>
                </a:solidFill>
                <a:highlight>
                  <a:srgbClr val="FFFF00"/>
                </a:highlight>
                <a:ea typeface="新細明體" panose="02020500000000000000" pitchFamily="18" charset="-120"/>
              </a:rPr>
              <a:t> </a:t>
            </a:r>
            <a:r>
              <a:rPr lang="zh-TW" altLang="en-US" sz="1800" b="1" dirty="0">
                <a:solidFill>
                  <a:schemeClr val="hlink"/>
                </a:solidFill>
                <a:highlight>
                  <a:srgbClr val="FFFF00"/>
                </a:highlight>
                <a:ea typeface="新細明體" panose="02020500000000000000" pitchFamily="18" charset="-120"/>
              </a:rPr>
              <a:t>多次被出售，其用戶群大幅減少</a:t>
            </a:r>
            <a:r>
              <a:rPr lang="zh-TW" altLang="en-US" sz="1800" b="1" dirty="0">
                <a:solidFill>
                  <a:schemeClr val="hlink"/>
                </a:solidFill>
                <a:ea typeface="新細明體" panose="02020500000000000000" pitchFamily="18" charset="-120"/>
              </a:rPr>
              <a:t>，</a:t>
            </a:r>
            <a:r>
              <a:rPr lang="en-US" altLang="zh-TW" sz="1800" b="1" dirty="0">
                <a:solidFill>
                  <a:schemeClr val="hlink"/>
                </a:solidFill>
                <a:ea typeface="新細明體" panose="02020500000000000000" pitchFamily="18" charset="-120"/>
              </a:rPr>
              <a:t>Facebook </a:t>
            </a:r>
            <a:r>
              <a:rPr lang="zh-TW" altLang="en-US" sz="1800" b="1" dirty="0">
                <a:solidFill>
                  <a:schemeClr val="hlink"/>
                </a:solidFill>
                <a:ea typeface="新細明體" panose="02020500000000000000" pitchFamily="18" charset="-120"/>
              </a:rPr>
              <a:t>和 </a:t>
            </a:r>
            <a:r>
              <a:rPr lang="en-US" altLang="zh-TW" sz="1800" b="1" dirty="0">
                <a:solidFill>
                  <a:schemeClr val="hlink"/>
                </a:solidFill>
                <a:ea typeface="新細明體" panose="02020500000000000000" pitchFamily="18" charset="-120"/>
              </a:rPr>
              <a:t>Twitter </a:t>
            </a:r>
            <a:r>
              <a:rPr lang="zh-TW" altLang="en-US" sz="1800" b="1" dirty="0">
                <a:solidFill>
                  <a:schemeClr val="hlink"/>
                </a:solidFill>
                <a:ea typeface="新細明體" panose="02020500000000000000" pitchFamily="18" charset="-120"/>
              </a:rPr>
              <a:t>等競爭對手迅速崛起。如今，</a:t>
            </a:r>
            <a:r>
              <a:rPr lang="en-US" altLang="zh-TW" sz="1800" b="1" dirty="0" err="1">
                <a:solidFill>
                  <a:schemeClr val="hlink"/>
                </a:solidFill>
                <a:ea typeface="新細明體" panose="02020500000000000000" pitchFamily="18" charset="-120"/>
              </a:rPr>
              <a:t>MySpace</a:t>
            </a:r>
            <a:r>
              <a:rPr lang="en-US" altLang="zh-TW" sz="1800" b="1" dirty="0">
                <a:solidFill>
                  <a:schemeClr val="hlink"/>
                </a:solidFill>
                <a:ea typeface="新細明體" panose="02020500000000000000" pitchFamily="18" charset="-120"/>
              </a:rPr>
              <a:t> </a:t>
            </a:r>
            <a:r>
              <a:rPr lang="zh-TW" altLang="en-US" sz="1800" b="1" dirty="0">
                <a:solidFill>
                  <a:schemeClr val="hlink"/>
                </a:solidFill>
                <a:highlight>
                  <a:srgbClr val="FFFF00"/>
                </a:highlight>
                <a:ea typeface="新細明體" panose="02020500000000000000" pitchFamily="18" charset="-120"/>
              </a:rPr>
              <a:t>由</a:t>
            </a:r>
            <a:r>
              <a:rPr lang="en-US" altLang="zh-TW" sz="1800" b="1" dirty="0">
                <a:solidFill>
                  <a:schemeClr val="hlink"/>
                </a:solidFill>
                <a:highlight>
                  <a:srgbClr val="FFFF00"/>
                </a:highlight>
                <a:ea typeface="新細明體" panose="02020500000000000000" pitchFamily="18" charset="-120"/>
              </a:rPr>
              <a:t>2016</a:t>
            </a:r>
            <a:r>
              <a:rPr lang="zh-TW" altLang="en-US" sz="1800" b="1" dirty="0">
                <a:solidFill>
                  <a:schemeClr val="hlink"/>
                </a:solidFill>
                <a:highlight>
                  <a:srgbClr val="FFFF00"/>
                </a:highlight>
                <a:ea typeface="新細明體" panose="02020500000000000000" pitchFamily="18" charset="-120"/>
              </a:rPr>
              <a:t>年收購其的 </a:t>
            </a:r>
            <a:r>
              <a:rPr lang="en-US" altLang="zh-TW" sz="1800" b="1" dirty="0">
                <a:solidFill>
                  <a:schemeClr val="hlink"/>
                </a:solidFill>
                <a:highlight>
                  <a:srgbClr val="FFFF00"/>
                </a:highlight>
                <a:ea typeface="新細明體" panose="02020500000000000000" pitchFamily="18" charset="-120"/>
              </a:rPr>
              <a:t>Time Inc. </a:t>
            </a:r>
            <a:r>
              <a:rPr lang="zh-TW" altLang="en-US" sz="1800" b="1" dirty="0">
                <a:solidFill>
                  <a:schemeClr val="hlink"/>
                </a:solidFill>
                <a:highlight>
                  <a:srgbClr val="FFFF00"/>
                </a:highlight>
                <a:ea typeface="新細明體" panose="02020500000000000000" pitchFamily="18" charset="-120"/>
              </a:rPr>
              <a:t>擁有</a:t>
            </a:r>
            <a:r>
              <a:rPr lang="zh-TW" altLang="en-US" sz="1800" b="1" dirty="0">
                <a:solidFill>
                  <a:schemeClr val="hlink"/>
                </a:solidFill>
                <a:ea typeface="新細明體" panose="02020500000000000000" pitchFamily="18" charset="-120"/>
              </a:rPr>
              <a:t>，主要服務於</a:t>
            </a:r>
            <a:r>
              <a:rPr lang="zh-TW" altLang="en-US" sz="1800" b="1" dirty="0">
                <a:solidFill>
                  <a:schemeClr val="hlink"/>
                </a:solidFill>
                <a:highlight>
                  <a:srgbClr val="FFFF00"/>
                </a:highlight>
                <a:ea typeface="新細明體" panose="02020500000000000000" pitchFamily="18" charset="-120"/>
              </a:rPr>
              <a:t>音樂人和粉絲</a:t>
            </a:r>
            <a:r>
              <a:rPr lang="zh-TW" altLang="en-US" sz="1800" b="1" dirty="0">
                <a:solidFill>
                  <a:schemeClr val="hlink"/>
                </a:solidFill>
                <a:ea typeface="新細明體" panose="02020500000000000000" pitchFamily="18" charset="-120"/>
              </a:rPr>
              <a:t>。</a:t>
            </a:r>
            <a:endParaRPr lang="en-US" altLang="zh-TW" sz="1800" b="1" dirty="0">
              <a:solidFill>
                <a:schemeClr val="hlink"/>
              </a:solidFill>
              <a:ea typeface="新細明體" panose="02020500000000000000" pitchFamily="18" charset="-120"/>
            </a:endParaRPr>
          </a:p>
          <a:p>
            <a:pPr>
              <a:lnSpc>
                <a:spcPct val="80000"/>
              </a:lnSpc>
              <a:buNone/>
              <a:tabLst>
                <a:tab pos="2778125" algn="l"/>
              </a:tabLst>
              <a:defRPr/>
            </a:pPr>
            <a:endParaRPr lang="en-US" altLang="zh-TW" sz="1800" dirty="0">
              <a:ea typeface="新細明體" panose="02020500000000000000" pitchFamily="18" charset="-120"/>
            </a:endParaRPr>
          </a:p>
        </p:txBody>
      </p:sp>
      <p:sp>
        <p:nvSpPr>
          <p:cNvPr id="20483" name="Text Box 4">
            <a:extLst>
              <a:ext uri="{FF2B5EF4-FFF2-40B4-BE49-F238E27FC236}">
                <a16:creationId xmlns:a16="http://schemas.microsoft.com/office/drawing/2014/main" id="{895DE0AB-331C-79CC-AB73-C35EC65E6FB0}"/>
              </a:ext>
            </a:extLst>
          </p:cNvPr>
          <p:cNvSpPr txBox="1">
            <a:spLocks noChangeArrowheads="1"/>
          </p:cNvSpPr>
          <p:nvPr/>
        </p:nvSpPr>
        <p:spPr bwMode="auto">
          <a:xfrm>
            <a:off x="924025" y="260291"/>
            <a:ext cx="10770670" cy="400110"/>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5th Edition  2012 </a:t>
            </a: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a:t>
            </a: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err="1">
                <a:solidFill>
                  <a:schemeClr val="bg1"/>
                </a:solidFill>
                <a:latin typeface="Tahoma" panose="020B0604030504040204" pitchFamily="34" charset="0"/>
                <a:ea typeface="新細明體" panose="02020500000000000000" pitchFamily="18" charset="-120"/>
              </a:rPr>
              <a:t>MySpace</a:t>
            </a:r>
            <a:r>
              <a:rPr lang="en-US" altLang="zh-TW"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和 </a:t>
            </a:r>
            <a:r>
              <a:rPr lang="en-US" altLang="zh-TW" sz="2000" b="1" dirty="0">
                <a:solidFill>
                  <a:schemeClr val="bg1"/>
                </a:solidFill>
                <a:latin typeface="Tahoma" panose="020B0604030504040204" pitchFamily="34" charset="0"/>
                <a:ea typeface="新細明體" panose="02020500000000000000" pitchFamily="18" charset="-120"/>
              </a:rPr>
              <a:t>Facebook</a:t>
            </a:r>
            <a:r>
              <a:rPr lang="zh-TW" altLang="en-US" sz="2000" b="1" dirty="0">
                <a:solidFill>
                  <a:schemeClr val="bg1"/>
                </a:solidFill>
                <a:latin typeface="Tahoma" panose="020B0604030504040204" pitchFamily="34" charset="0"/>
                <a:ea typeface="新細明體" panose="02020500000000000000" pitchFamily="18" charset="-120"/>
              </a:rPr>
              <a:t>：</a:t>
            </a:r>
            <a:r>
              <a:rPr lang="en-US" altLang="zh-TW" sz="2000" b="1" dirty="0">
                <a:solidFill>
                  <a:schemeClr val="bg1"/>
                </a:solidFill>
                <a:latin typeface="Tahoma" panose="020B0604030504040204" pitchFamily="34" charset="0"/>
                <a:ea typeface="新細明體" panose="02020500000000000000" pitchFamily="18" charset="-120"/>
              </a:rPr>
              <a:t>It is all about you ( </a:t>
            </a:r>
            <a:r>
              <a:rPr lang="zh-TW" altLang="en-US" sz="2000" b="1" dirty="0">
                <a:solidFill>
                  <a:schemeClr val="bg1"/>
                </a:solidFill>
                <a:latin typeface="Tahoma" panose="020B0604030504040204" pitchFamily="34" charset="0"/>
                <a:ea typeface="新細明體" panose="02020500000000000000" pitchFamily="18" charset="-120"/>
              </a:rPr>
              <a:t>「你」的世界</a:t>
            </a:r>
            <a:r>
              <a:rPr lang="en-US" altLang="zh-TW" sz="2000" b="1" dirty="0">
                <a:solidFill>
                  <a:schemeClr val="bg1"/>
                </a:solidFill>
                <a:latin typeface="Tahoma" panose="020B0604030504040204" pitchFamily="34" charset="0"/>
                <a:ea typeface="新細明體" panose="02020500000000000000" pitchFamily="18" charset="-120"/>
              </a:rPr>
              <a:t>)</a:t>
            </a:r>
            <a:endParaRPr lang="en-US" altLang="zh-TW" sz="1800" b="1" dirty="0">
              <a:solidFill>
                <a:schemeClr val="bg1"/>
              </a:solidFill>
              <a:latin typeface="Tahoma" panose="020B0604030504040204" pitchFamily="34" charset="0"/>
              <a:ea typeface="新細明體" panose="02020500000000000000" pitchFamily="18" charset="-120"/>
            </a:endParaRPr>
          </a:p>
        </p:txBody>
      </p:sp>
      <p:sp>
        <p:nvSpPr>
          <p:cNvPr id="20484" name="Rectangle 2">
            <a:extLst>
              <a:ext uri="{FF2B5EF4-FFF2-40B4-BE49-F238E27FC236}">
                <a16:creationId xmlns:a16="http://schemas.microsoft.com/office/drawing/2014/main" id="{72225C9E-9AFD-74BC-716F-A7934997397E}"/>
              </a:ext>
            </a:extLst>
          </p:cNvPr>
          <p:cNvSpPr>
            <a:spLocks noChangeArrowheads="1"/>
          </p:cNvSpPr>
          <p:nvPr/>
        </p:nvSpPr>
        <p:spPr bwMode="auto">
          <a:xfrm>
            <a:off x="-76200" y="534722"/>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2696" rIns="0" bIns="-12696" anchor="ct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zh-TW" sz="1800">
              <a:solidFill>
                <a:schemeClr val="tx1"/>
              </a:solidFill>
              <a:ea typeface="新細明體" panose="02020500000000000000" pitchFamily="18" charset="-120"/>
            </a:endParaRPr>
          </a:p>
        </p:txBody>
      </p:sp>
    </p:spTree>
    <p:extLst>
      <p:ext uri="{BB962C8B-B14F-4D97-AF65-F5344CB8AC3E}">
        <p14:creationId xmlns:p14="http://schemas.microsoft.com/office/powerpoint/2010/main" val="1864071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0032A361-256E-9689-44A0-667DD6B9360C}"/>
              </a:ext>
            </a:extLst>
          </p:cNvPr>
          <p:cNvSpPr>
            <a:spLocks noGrp="1" noChangeArrowheads="1"/>
          </p:cNvSpPr>
          <p:nvPr>
            <p:ph type="body" idx="1"/>
          </p:nvPr>
        </p:nvSpPr>
        <p:spPr>
          <a:xfrm>
            <a:off x="355105" y="648070"/>
            <a:ext cx="11354541" cy="5981330"/>
          </a:xfrm>
        </p:spPr>
        <p:txBody>
          <a:bodyPr>
            <a:normAutofit lnSpcReduction="10000"/>
          </a:bodyPr>
          <a:lstStyle/>
          <a:p>
            <a:pPr>
              <a:defRPr/>
            </a:pPr>
            <a:r>
              <a:rPr lang="en-US" altLang="zh-TW" sz="2000" dirty="0">
                <a:ea typeface="新細明體" panose="02020500000000000000" pitchFamily="18" charset="-120"/>
              </a:rPr>
              <a:t> </a:t>
            </a:r>
            <a:r>
              <a:rPr lang="en-US" altLang="zh-TW" sz="2000" b="1" dirty="0">
                <a:ea typeface="新細明體" panose="02020500000000000000" pitchFamily="18" charset="-120"/>
              </a:rPr>
              <a:t>In July 2005, Rupert Murdoch’s New Corporation bought </a:t>
            </a:r>
            <a:r>
              <a:rPr lang="en-US" altLang="zh-TW" sz="2000" b="1" dirty="0" err="1">
                <a:solidFill>
                  <a:srgbClr val="FF0000"/>
                </a:solidFill>
                <a:ea typeface="新細明體" panose="02020500000000000000" pitchFamily="18" charset="-120"/>
              </a:rPr>
              <a:t>MySpace</a:t>
            </a:r>
            <a:r>
              <a:rPr lang="en-US" altLang="zh-TW" sz="2000" b="1" dirty="0">
                <a:solidFill>
                  <a:srgbClr val="FF0000"/>
                </a:solidFill>
                <a:ea typeface="新細明體" panose="02020500000000000000" pitchFamily="18" charset="-120"/>
              </a:rPr>
              <a:t> </a:t>
            </a:r>
            <a:r>
              <a:rPr lang="en-US" altLang="zh-TW" sz="2000" b="1" dirty="0">
                <a:ea typeface="新細明體" panose="02020500000000000000" pitchFamily="18" charset="-120"/>
              </a:rPr>
              <a:t>for what then was thought to be an outrageous price of $580 million.                                                                                                                               </a:t>
            </a:r>
            <a:r>
              <a:rPr lang="zh-TW" altLang="en-US" sz="2000" b="1" dirty="0">
                <a:ea typeface="新細明體" panose="02020500000000000000" pitchFamily="18" charset="-120"/>
              </a:rPr>
              <a:t>      </a:t>
            </a:r>
            <a:r>
              <a:rPr lang="en-US" altLang="zh-TW" sz="2000" b="1" dirty="0">
                <a:ea typeface="新細明體" panose="02020500000000000000" pitchFamily="18" charset="-120"/>
              </a:rPr>
              <a:t>   </a:t>
            </a: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媒體大亨</a:t>
            </a:r>
            <a:r>
              <a:rPr lang="zh-TW" altLang="zh-TW" sz="1800" b="1" dirty="0">
                <a:solidFill>
                  <a:srgbClr val="003399"/>
                </a:solidFill>
                <a:ea typeface="新細明體" panose="02020500000000000000" pitchFamily="18" charset="-120"/>
              </a:rPr>
              <a:t>梅鐸</a:t>
            </a:r>
            <a:r>
              <a:rPr lang="zh-TW" altLang="en-US" sz="1800" b="1" dirty="0">
                <a:solidFill>
                  <a:srgbClr val="003399"/>
                </a:solidFill>
                <a:ea typeface="新細明體" panose="02020500000000000000" pitchFamily="18" charset="-120"/>
              </a:rPr>
              <a:t>旗下的新聞集團以令人吃驚的</a:t>
            </a:r>
            <a:r>
              <a:rPr lang="en-US" altLang="zh-TW" sz="1800" b="1" dirty="0">
                <a:solidFill>
                  <a:srgbClr val="003399"/>
                </a:solidFill>
                <a:ea typeface="新細明體" panose="02020500000000000000" pitchFamily="18" charset="-120"/>
              </a:rPr>
              <a:t>$</a:t>
            </a:r>
            <a:r>
              <a:rPr lang="zh-TW" altLang="en-US" sz="1800" b="1"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5.8 </a:t>
            </a:r>
            <a:r>
              <a:rPr lang="zh-TW" altLang="en-US" sz="1800" b="1" dirty="0">
                <a:solidFill>
                  <a:srgbClr val="003399"/>
                </a:solidFill>
                <a:ea typeface="新細明體" panose="02020500000000000000" pitchFamily="18" charset="-120"/>
              </a:rPr>
              <a:t>億買下</a:t>
            </a:r>
            <a:r>
              <a:rPr lang="en-US" altLang="zh-TW" sz="1800" b="1" dirty="0" err="1">
                <a:solidFill>
                  <a:srgbClr val="003399"/>
                </a:solidFill>
                <a:highlight>
                  <a:srgbClr val="FFFF00"/>
                </a:highlight>
                <a:ea typeface="新細明體" panose="02020500000000000000" pitchFamily="18" charset="-120"/>
              </a:rPr>
              <a:t>MySpace</a:t>
            </a:r>
            <a:r>
              <a:rPr lang="en-US" altLang="zh-TW" sz="1800" b="1" dirty="0">
                <a:solidFill>
                  <a:srgbClr val="003399"/>
                </a:solidFill>
                <a:ea typeface="新細明體" panose="02020500000000000000" pitchFamily="18" charset="-120"/>
              </a:rPr>
              <a:t>) </a:t>
            </a:r>
          </a:p>
          <a:p>
            <a:pPr>
              <a:lnSpc>
                <a:spcPct val="90000"/>
              </a:lnSpc>
              <a:defRPr/>
            </a:pPr>
            <a:endParaRPr lang="en-US" altLang="zh-TW" sz="2000" b="1" dirty="0">
              <a:ea typeface="新細明體" panose="02020500000000000000" pitchFamily="18" charset="-120"/>
            </a:endParaRPr>
          </a:p>
          <a:p>
            <a:pPr>
              <a:lnSpc>
                <a:spcPct val="90000"/>
              </a:lnSpc>
              <a:defRPr/>
            </a:pPr>
            <a:r>
              <a:rPr lang="en-US" altLang="zh-TW" sz="2000" b="1" dirty="0" err="1">
                <a:ea typeface="新細明體" panose="02020500000000000000" pitchFamily="18" charset="-120"/>
              </a:rPr>
              <a:t>MySpace</a:t>
            </a:r>
            <a:r>
              <a:rPr lang="en-US" altLang="zh-TW" sz="2000" b="1" dirty="0">
                <a:ea typeface="新細明體" panose="02020500000000000000" pitchFamily="18" charset="-120"/>
              </a:rPr>
              <a:t> was not a new vision – other sites such as </a:t>
            </a:r>
            <a:r>
              <a:rPr lang="en-US" altLang="zh-TW" sz="2000" b="1" dirty="0">
                <a:solidFill>
                  <a:srgbClr val="FF0000"/>
                </a:solidFill>
                <a:ea typeface="新細明體" panose="02020500000000000000" pitchFamily="18" charset="-120"/>
              </a:rPr>
              <a:t>Friendster </a:t>
            </a:r>
            <a:r>
              <a:rPr lang="en-US" altLang="zh-TW" sz="2000" b="1" dirty="0">
                <a:ea typeface="新細明體" panose="02020500000000000000" pitchFamily="18" charset="-120"/>
              </a:rPr>
              <a:t>preceded it. </a:t>
            </a:r>
            <a:r>
              <a:rPr lang="en-US" altLang="zh-TW" sz="2000" b="1" dirty="0">
                <a:highlight>
                  <a:srgbClr val="FFFF00"/>
                </a:highlight>
                <a:ea typeface="新細明體" panose="02020500000000000000" pitchFamily="18" charset="-120"/>
              </a:rPr>
              <a:t>But </a:t>
            </a:r>
            <a:r>
              <a:rPr lang="en-US" altLang="zh-TW" sz="2000" b="1" dirty="0" err="1">
                <a:solidFill>
                  <a:srgbClr val="FF0000"/>
                </a:solidFill>
                <a:highlight>
                  <a:srgbClr val="FFFF00"/>
                </a:highlight>
                <a:ea typeface="新細明體" panose="02020500000000000000" pitchFamily="18" charset="-120"/>
              </a:rPr>
              <a:t>MySpace</a:t>
            </a:r>
            <a:r>
              <a:rPr lang="en-US" altLang="zh-TW" sz="2000" b="1" dirty="0">
                <a:highlight>
                  <a:srgbClr val="FFFF00"/>
                </a:highlight>
                <a:ea typeface="新細明體" panose="02020500000000000000" pitchFamily="18" charset="-120"/>
              </a:rPr>
              <a:t> learned from </a:t>
            </a:r>
            <a:r>
              <a:rPr lang="en-US" altLang="zh-TW" sz="2000" b="1" dirty="0">
                <a:solidFill>
                  <a:srgbClr val="FF0000"/>
                </a:solidFill>
                <a:highlight>
                  <a:srgbClr val="FFFF00"/>
                </a:highlight>
                <a:ea typeface="新細明體" panose="02020500000000000000" pitchFamily="18" charset="-120"/>
              </a:rPr>
              <a:t>Friendster limitations</a:t>
            </a:r>
            <a:r>
              <a:rPr lang="en-US" altLang="zh-TW" sz="2000" b="1" dirty="0">
                <a:ea typeface="新細明體" panose="02020500000000000000" pitchFamily="18" charset="-120"/>
              </a:rPr>
              <a:t>. </a:t>
            </a:r>
          </a:p>
          <a:p>
            <a:pPr>
              <a:buNone/>
              <a:defRPr/>
            </a:pPr>
            <a:r>
              <a:rPr lang="zh-TW" altLang="en-US" sz="2000" b="1"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a:t>
            </a:r>
            <a:r>
              <a:rPr lang="en-US" altLang="zh-TW" sz="1800" b="1" dirty="0" err="1">
                <a:solidFill>
                  <a:srgbClr val="003399"/>
                </a:solidFill>
                <a:ea typeface="新細明體" panose="02020500000000000000" pitchFamily="18" charset="-120"/>
              </a:rPr>
              <a:t>MySpace</a:t>
            </a: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並非全然獨創的網站</a:t>
            </a:r>
            <a:r>
              <a:rPr lang="zh-TW" altLang="en-US" sz="1800" b="1" dirty="0">
                <a:solidFill>
                  <a:srgbClr val="003399"/>
                </a:solidFill>
                <a:latin typeface="Tahoma" panose="020B0604030504040204" pitchFamily="34" charset="0"/>
                <a:ea typeface="新細明體" panose="02020500000000000000" pitchFamily="18" charset="-120"/>
              </a:rPr>
              <a:t>，</a:t>
            </a:r>
            <a:r>
              <a:rPr lang="zh-TW" altLang="en-US" sz="1800" b="1" dirty="0">
                <a:solidFill>
                  <a:srgbClr val="003399"/>
                </a:solidFill>
                <a:highlight>
                  <a:srgbClr val="FFFF00"/>
                </a:highlight>
                <a:ea typeface="新細明體" panose="02020500000000000000" pitchFamily="18" charset="-120"/>
              </a:rPr>
              <a:t>看準了</a:t>
            </a:r>
            <a:r>
              <a:rPr lang="en-US" altLang="zh-TW" sz="1800" b="1" dirty="0">
                <a:solidFill>
                  <a:srgbClr val="003399"/>
                </a:solidFill>
                <a:ea typeface="新細明體" panose="02020500000000000000" pitchFamily="18" charset="-120"/>
              </a:rPr>
              <a:t>Friendster</a:t>
            </a:r>
            <a:r>
              <a:rPr lang="zh-TW" altLang="en-US" sz="1800" b="1"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a:t>
            </a:r>
            <a:r>
              <a:rPr lang="zh-TW" altLang="en-US" sz="1800" b="1" dirty="0">
                <a:solidFill>
                  <a:srgbClr val="003399"/>
                </a:solidFill>
                <a:ea typeface="新細明體" panose="02020500000000000000" pitchFamily="18" charset="-120"/>
              </a:rPr>
              <a:t>注</a:t>
            </a:r>
            <a:r>
              <a:rPr lang="en-US" altLang="zh-TW" sz="1800" b="1" dirty="0">
                <a:solidFill>
                  <a:srgbClr val="003399"/>
                </a:solidFill>
                <a:ea typeface="新細明體" panose="02020500000000000000" pitchFamily="18" charset="-120"/>
              </a:rPr>
              <a:t>1)</a:t>
            </a:r>
            <a:r>
              <a:rPr lang="zh-TW" altLang="en-US" sz="1800" b="1" dirty="0">
                <a:solidFill>
                  <a:srgbClr val="003399"/>
                </a:solidFill>
                <a:ea typeface="新細明體" panose="02020500000000000000" pitchFamily="18" charset="-120"/>
              </a:rPr>
              <a:t>的侷限性，</a:t>
            </a:r>
            <a:r>
              <a:rPr lang="en-US" altLang="zh-TW" sz="1800" b="1" dirty="0">
                <a:solidFill>
                  <a:srgbClr val="003399"/>
                </a:solidFill>
                <a:ea typeface="新細明體" panose="02020500000000000000" pitchFamily="18" charset="-120"/>
              </a:rPr>
              <a:t>e.g.</a:t>
            </a:r>
            <a:r>
              <a:rPr lang="zh-TW" altLang="zh-TW" sz="1800" b="1" dirty="0">
                <a:solidFill>
                  <a:srgbClr val="003399"/>
                </a:solidFill>
                <a:highlight>
                  <a:srgbClr val="FFFF00"/>
                </a:highlight>
                <a:ea typeface="新細明體" panose="02020500000000000000" pitchFamily="18" charset="-120"/>
              </a:rPr>
              <a:t>技術限制</a:t>
            </a:r>
            <a:r>
              <a:rPr lang="zh-TW" altLang="en-US" sz="1800" b="1" dirty="0">
                <a:solidFill>
                  <a:srgbClr val="003399"/>
                </a:solidFill>
                <a:highlight>
                  <a:srgbClr val="FFFF00"/>
                </a:highlight>
                <a:ea typeface="新細明體" panose="02020500000000000000" pitchFamily="18" charset="-120"/>
              </a:rPr>
              <a:t>、</a:t>
            </a:r>
            <a:r>
              <a:rPr lang="zh-TW" altLang="zh-TW" sz="1800" b="1" dirty="0">
                <a:solidFill>
                  <a:srgbClr val="003399"/>
                </a:solidFill>
                <a:highlight>
                  <a:srgbClr val="FFFF00"/>
                </a:highlight>
                <a:ea typeface="新細明體" panose="02020500000000000000" pitchFamily="18" charset="-120"/>
              </a:rPr>
              <a:t>缺乏創新</a:t>
            </a:r>
            <a:r>
              <a:rPr lang="zh-TW" altLang="en-US" sz="1800" b="1" dirty="0">
                <a:solidFill>
                  <a:srgbClr val="003399"/>
                </a:solidFill>
                <a:highlight>
                  <a:srgbClr val="FFFF00"/>
                </a:highlight>
                <a:ea typeface="新細明體" panose="02020500000000000000" pitchFamily="18" charset="-120"/>
              </a:rPr>
              <a:t>、</a:t>
            </a:r>
            <a:r>
              <a:rPr lang="zh-TW" altLang="zh-TW" sz="1800" b="1" dirty="0">
                <a:solidFill>
                  <a:srgbClr val="003399"/>
                </a:solidFill>
                <a:highlight>
                  <a:srgbClr val="FFFF00"/>
                </a:highlight>
                <a:ea typeface="新細明體" panose="02020500000000000000" pitchFamily="18" charset="-120"/>
              </a:rPr>
              <a:t>用戶參與度下降</a:t>
            </a:r>
            <a:r>
              <a:rPr lang="zh-TW" altLang="en-US" sz="1800" b="1" dirty="0">
                <a:solidFill>
                  <a:srgbClr val="003399"/>
                </a:solidFill>
                <a:highlight>
                  <a:srgbClr val="FFFF00"/>
                </a:highlight>
              </a:rPr>
              <a:t>。</a:t>
            </a:r>
            <a:r>
              <a:rPr lang="zh-TW" altLang="en-US" sz="1800" b="1" dirty="0">
                <a:solidFill>
                  <a:srgbClr val="003399"/>
                </a:solidFill>
              </a:rPr>
              <a:t>具體來說限</a:t>
            </a:r>
            <a:r>
              <a:rPr lang="zh-TW" altLang="en-US" sz="1800" b="1" dirty="0">
                <a:solidFill>
                  <a:srgbClr val="003399"/>
                </a:solidFill>
                <a:ea typeface="新細明體" panose="02020500000000000000" pitchFamily="18" charset="-120"/>
              </a:rPr>
              <a:t>制樂團與藝術家自我行銷</a:t>
            </a:r>
            <a:r>
              <a:rPr lang="zh-TW" altLang="en-US" sz="1800" b="1" dirty="0">
                <a:solidFill>
                  <a:srgbClr val="003399"/>
                </a:solidFill>
              </a:rPr>
              <a:t>。</a:t>
            </a:r>
            <a:endParaRPr lang="en-US" altLang="zh-TW" sz="1800" b="1" dirty="0">
              <a:solidFill>
                <a:srgbClr val="003399"/>
              </a:solidFill>
            </a:endParaRPr>
          </a:p>
          <a:p>
            <a:pPr>
              <a:lnSpc>
                <a:spcPct val="90000"/>
              </a:lnSpc>
              <a:defRPr/>
            </a:pPr>
            <a:endParaRPr lang="en-US" altLang="zh-TW" sz="2000" b="1" dirty="0">
              <a:ea typeface="新細明體" panose="02020500000000000000" pitchFamily="18" charset="-120"/>
            </a:endParaRPr>
          </a:p>
          <a:p>
            <a:pPr>
              <a:lnSpc>
                <a:spcPct val="90000"/>
              </a:lnSpc>
              <a:defRPr/>
            </a:pPr>
            <a:r>
              <a:rPr lang="en-US" altLang="zh-TW" sz="2000" b="1" dirty="0" err="1">
                <a:ea typeface="新細明體" panose="02020500000000000000" pitchFamily="18" charset="-120"/>
              </a:rPr>
              <a:t>MySpace</a:t>
            </a:r>
            <a:r>
              <a:rPr lang="en-US" altLang="zh-TW" sz="2000" b="1" dirty="0">
                <a:ea typeface="新細明體" panose="02020500000000000000" pitchFamily="18" charset="-120"/>
              </a:rPr>
              <a:t> has rivals. In fact, </a:t>
            </a:r>
            <a:r>
              <a:rPr lang="en-US" altLang="zh-TW" sz="2000" b="1" dirty="0">
                <a:highlight>
                  <a:srgbClr val="FFFF00"/>
                </a:highlight>
                <a:ea typeface="新細明體" panose="02020500000000000000" pitchFamily="18" charset="-120"/>
              </a:rPr>
              <a:t>it has spawned hundreds of </a:t>
            </a:r>
            <a:r>
              <a:rPr lang="en-US" altLang="zh-TW" sz="2000" b="1" dirty="0">
                <a:solidFill>
                  <a:schemeClr val="hlink"/>
                </a:solidFill>
                <a:highlight>
                  <a:srgbClr val="FFFF00"/>
                </a:highlight>
                <a:ea typeface="新細明體" panose="02020500000000000000" pitchFamily="18" charset="-120"/>
              </a:rPr>
              <a:t>more focused, niche social networks</a:t>
            </a:r>
            <a:r>
              <a:rPr lang="en-US" altLang="zh-TW" sz="2000" b="1" dirty="0">
                <a:ea typeface="新細明體" panose="02020500000000000000" pitchFamily="18" charset="-120"/>
              </a:rPr>
              <a:t>….But its largest rival is Facebook.  </a:t>
            </a:r>
          </a:p>
          <a:p>
            <a:pPr>
              <a:lnSpc>
                <a:spcPct val="90000"/>
              </a:lnSpc>
              <a:buFont typeface="Wingdings" panose="05000000000000000000" pitchFamily="2" charset="2"/>
              <a:buNone/>
              <a:defRPr/>
            </a:pPr>
            <a:r>
              <a:rPr lang="zh-TW" altLang="en-US" sz="1800" b="1"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a:t>
            </a:r>
            <a:r>
              <a:rPr lang="en-US" altLang="zh-TW" sz="1600" b="1" dirty="0" err="1">
                <a:solidFill>
                  <a:srgbClr val="003399"/>
                </a:solidFill>
                <a:ea typeface="新細明體" panose="02020500000000000000" pitchFamily="18" charset="-120"/>
              </a:rPr>
              <a:t>MySpace</a:t>
            </a:r>
            <a:r>
              <a:rPr lang="zh-TW" altLang="en-US" sz="1600" b="1" dirty="0">
                <a:solidFill>
                  <a:srgbClr val="003399"/>
                </a:solidFill>
                <a:ea typeface="新細明體" panose="02020500000000000000" pitchFamily="18" charset="-120"/>
              </a:rPr>
              <a:t> 有競爭者</a:t>
            </a:r>
            <a:r>
              <a:rPr lang="zh-TW" altLang="en-US"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在它之後衍生出了數以百計主題性、利基型的社交網站</a:t>
            </a:r>
            <a:r>
              <a:rPr lang="en-US" altLang="zh-TW" sz="1600" b="1" dirty="0">
                <a:solidFill>
                  <a:srgbClr val="003399"/>
                </a:solidFill>
                <a:ea typeface="新細明體" panose="02020500000000000000" pitchFamily="18" charset="-120"/>
              </a:rPr>
              <a:t>, e.g. </a:t>
            </a:r>
            <a:r>
              <a:rPr lang="zh-TW" altLang="en-US" sz="1600" b="1" dirty="0">
                <a:solidFill>
                  <a:srgbClr val="003399"/>
                </a:solidFill>
                <a:ea typeface="新細明體" panose="02020500000000000000" pitchFamily="18" charset="-120"/>
              </a:rPr>
              <a:t>釣魚網 、旅遊網</a:t>
            </a:r>
            <a:r>
              <a:rPr lang="zh-TW" altLang="en-US" sz="1600" b="1" dirty="0">
                <a:solidFill>
                  <a:srgbClr val="003399"/>
                </a:solidFill>
                <a:latin typeface="Tahoma" panose="020B0604030504040204" pitchFamily="34" charset="0"/>
                <a:ea typeface="新細明體" panose="02020500000000000000" pitchFamily="18" charset="-120"/>
              </a:rPr>
              <a:t>，</a:t>
            </a:r>
            <a:r>
              <a:rPr lang="en-US" altLang="zh-TW" sz="1600" b="1" dirty="0">
                <a:solidFill>
                  <a:srgbClr val="003399"/>
                </a:solidFill>
                <a:ea typeface="新細明體" panose="02020500000000000000" pitchFamily="18" charset="-120"/>
              </a:rPr>
              <a:t>Second Life, </a:t>
            </a:r>
            <a:r>
              <a:rPr lang="en-US" altLang="zh-TW" sz="1600" b="1" dirty="0" err="1">
                <a:solidFill>
                  <a:srgbClr val="003399"/>
                </a:solidFill>
                <a:ea typeface="新細明體" panose="02020500000000000000" pitchFamily="18" charset="-120"/>
              </a:rPr>
              <a:t>Secondwife</a:t>
            </a:r>
            <a:r>
              <a:rPr lang="en-US" altLang="zh-TW" sz="1600" b="1" dirty="0">
                <a:solidFill>
                  <a:srgbClr val="003399"/>
                </a:solidFill>
                <a:ea typeface="新細明體" panose="02020500000000000000" pitchFamily="18" charset="-120"/>
              </a:rPr>
              <a:t>, </a:t>
            </a:r>
            <a:r>
              <a:rPr lang="en-US" altLang="zh-TW" sz="1600" b="1" dirty="0" err="1">
                <a:solidFill>
                  <a:srgbClr val="003399"/>
                </a:solidFill>
                <a:ea typeface="新細明體" panose="02020500000000000000" pitchFamily="18" charset="-120"/>
              </a:rPr>
              <a:t>Tiktok</a:t>
            </a:r>
            <a:r>
              <a:rPr lang="en-US" altLang="zh-TW" sz="1600" b="1" dirty="0">
                <a:solidFill>
                  <a:srgbClr val="003399"/>
                </a:solidFill>
                <a:ea typeface="新細明體" panose="02020500000000000000" pitchFamily="18" charset="-120"/>
              </a:rPr>
              <a:t>, Clubhouse, …)</a:t>
            </a:r>
          </a:p>
          <a:p>
            <a:pPr>
              <a:lnSpc>
                <a:spcPct val="90000"/>
              </a:lnSpc>
              <a:buFont typeface="Wingdings" panose="05000000000000000000" pitchFamily="2" charset="2"/>
              <a:buNone/>
              <a:defRPr/>
            </a:pPr>
            <a:endParaRPr lang="en-US" altLang="zh-TW" sz="2000" b="1" dirty="0">
              <a:ea typeface="新細明體" panose="02020500000000000000" pitchFamily="18" charset="-120"/>
            </a:endParaRPr>
          </a:p>
          <a:p>
            <a:pPr>
              <a:buNone/>
              <a:defRPr/>
            </a:pPr>
            <a:r>
              <a:rPr lang="en-US" altLang="zh-TW" sz="1400" b="1" dirty="0">
                <a:highlight>
                  <a:srgbClr val="FFFF00"/>
                </a:highlight>
                <a:ea typeface="新細明體" panose="02020500000000000000" pitchFamily="18" charset="-120"/>
              </a:rPr>
              <a:t>(</a:t>
            </a:r>
            <a:r>
              <a:rPr lang="zh-TW" altLang="en-US" sz="1400" b="1" dirty="0">
                <a:highlight>
                  <a:srgbClr val="FFFF00"/>
                </a:highlight>
                <a:ea typeface="新細明體" panose="02020500000000000000" pitchFamily="18" charset="-120"/>
              </a:rPr>
              <a:t>注</a:t>
            </a:r>
            <a:r>
              <a:rPr lang="en-US" altLang="zh-TW" sz="1400" b="1" dirty="0">
                <a:highlight>
                  <a:srgbClr val="FFFF00"/>
                </a:highlight>
                <a:ea typeface="新細明體" panose="02020500000000000000" pitchFamily="18" charset="-120"/>
              </a:rPr>
              <a:t>1)  </a:t>
            </a:r>
            <a:r>
              <a:rPr lang="en-US" altLang="zh-TW" sz="1800" b="1" dirty="0" err="1">
                <a:solidFill>
                  <a:srgbClr val="003399"/>
                </a:solidFill>
                <a:ea typeface="新細明體" panose="02020500000000000000" pitchFamily="18" charset="-120"/>
              </a:rPr>
              <a:t>friendster</a:t>
            </a:r>
            <a:r>
              <a:rPr lang="en-US" altLang="zh-TW" sz="1800" b="1" dirty="0">
                <a:solidFill>
                  <a:srgbClr val="003399"/>
                </a:solidFill>
                <a:ea typeface="新細明體" panose="02020500000000000000" pitchFamily="18" charset="-120"/>
              </a:rPr>
              <a:t> SNS</a:t>
            </a:r>
            <a:r>
              <a:rPr lang="zh-TW" altLang="en-US" sz="1800" b="1" dirty="0">
                <a:solidFill>
                  <a:srgbClr val="003399"/>
                </a:solidFill>
                <a:ea typeface="新細明體" panose="02020500000000000000" pitchFamily="18" charset="-120"/>
              </a:rPr>
              <a:t>成立於</a:t>
            </a:r>
            <a:r>
              <a:rPr lang="en-US" altLang="zh-TW" sz="1800" b="1" dirty="0">
                <a:solidFill>
                  <a:srgbClr val="003399"/>
                </a:solidFill>
                <a:ea typeface="新細明體" panose="02020500000000000000" pitchFamily="18" charset="-120"/>
              </a:rPr>
              <a:t>2002</a:t>
            </a:r>
            <a:r>
              <a:rPr lang="zh-TW" altLang="en-US" sz="1800" b="1" dirty="0">
                <a:solidFill>
                  <a:srgbClr val="003399"/>
                </a:solidFill>
                <a:ea typeface="新細明體" panose="02020500000000000000" pitchFamily="18" charset="-120"/>
              </a:rPr>
              <a:t>年</a:t>
            </a:r>
            <a:r>
              <a:rPr lang="en-US" altLang="zh-TW" sz="1800" b="1" dirty="0">
                <a:solidFill>
                  <a:srgbClr val="003399"/>
                </a:solidFill>
                <a:ea typeface="新細明體" panose="02020500000000000000" pitchFamily="18" charset="-120"/>
              </a:rPr>
              <a:t>3</a:t>
            </a:r>
            <a:r>
              <a:rPr lang="zh-TW" altLang="en-US" sz="1800" b="1" dirty="0">
                <a:solidFill>
                  <a:srgbClr val="003399"/>
                </a:solidFill>
                <a:ea typeface="新細明體" panose="02020500000000000000" pitchFamily="18" charset="-120"/>
              </a:rPr>
              <a:t>月，位於美國加州。在推出之後走紅，一直被</a:t>
            </a:r>
            <a:r>
              <a:rPr lang="en-US" altLang="zh-TW" sz="1800" b="1" dirty="0">
                <a:solidFill>
                  <a:srgbClr val="003399"/>
                </a:solidFill>
                <a:ea typeface="新細明體" panose="02020500000000000000" pitchFamily="18" charset="-120"/>
              </a:rPr>
              <a:t>SNS</a:t>
            </a:r>
            <a:r>
              <a:rPr lang="zh-TW" altLang="en-US" sz="1800" b="1" dirty="0">
                <a:solidFill>
                  <a:srgbClr val="003399"/>
                </a:solidFill>
                <a:ea typeface="新細明體" panose="02020500000000000000" pitchFamily="18" charset="-120"/>
              </a:rPr>
              <a:t>業界稱為</a:t>
            </a:r>
            <a:r>
              <a:rPr lang="zh-TW" altLang="en-US" sz="1800" b="1" dirty="0">
                <a:solidFill>
                  <a:srgbClr val="003399"/>
                </a:solidFill>
                <a:highlight>
                  <a:srgbClr val="FFFF00"/>
                </a:highlight>
                <a:ea typeface="新細明體" panose="02020500000000000000" pitchFamily="18" charset="-120"/>
              </a:rPr>
              <a:t>全球首家社交網站，此後大批模仿者出現</a:t>
            </a:r>
            <a:r>
              <a:rPr lang="zh-TW" altLang="en-US" sz="1800" b="1" dirty="0">
                <a:solidFill>
                  <a:srgbClr val="003399"/>
                </a:solidFill>
                <a:ea typeface="新細明體" panose="02020500000000000000" pitchFamily="18" charset="-120"/>
              </a:rPr>
              <a:t>，在全球範圍內包括中國掀起來了</a:t>
            </a:r>
            <a:r>
              <a:rPr lang="en-US" altLang="zh-TW" sz="1800" b="1" dirty="0">
                <a:solidFill>
                  <a:srgbClr val="003399"/>
                </a:solidFill>
                <a:ea typeface="新細明體" panose="02020500000000000000" pitchFamily="18" charset="-120"/>
              </a:rPr>
              <a:t>SNS</a:t>
            </a:r>
            <a:r>
              <a:rPr lang="zh-TW" altLang="en-US" sz="1800" b="1" dirty="0">
                <a:solidFill>
                  <a:srgbClr val="003399"/>
                </a:solidFill>
                <a:ea typeface="新細明體" panose="02020500000000000000" pitchFamily="18" charset="-120"/>
              </a:rPr>
              <a:t>網站熱潮。</a:t>
            </a:r>
            <a:endParaRPr lang="en-US" altLang="zh-TW" sz="1800" b="1" dirty="0">
              <a:solidFill>
                <a:srgbClr val="003399"/>
              </a:solidFill>
              <a:ea typeface="新細明體" panose="02020500000000000000" pitchFamily="18" charset="-120"/>
            </a:endParaRPr>
          </a:p>
          <a:p>
            <a:pPr>
              <a:buNone/>
              <a:defRPr/>
            </a:pPr>
            <a:r>
              <a:rPr lang="zh-TW" altLang="en-US" sz="18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所以會沒落？</a:t>
            </a:r>
            <a:r>
              <a:rPr lang="en-US" altLang="zh-TW" sz="18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FB</a:t>
            </a:r>
            <a:r>
              <a:rPr lang="zh-TW" altLang="en-US" sz="1800" b="1" dirty="0">
                <a:solidFill>
                  <a:srgbClr val="003399"/>
                </a:solidFill>
                <a:ea typeface="新細明體" panose="02020500000000000000" pitchFamily="18" charset="-120"/>
              </a:rPr>
              <a:t> 、</a:t>
            </a:r>
            <a:r>
              <a:rPr lang="en-US" altLang="zh-TW" sz="1800" b="1" dirty="0" err="1">
                <a:solidFill>
                  <a:srgbClr val="FF0000"/>
                </a:solidFill>
                <a:ea typeface="新細明體" panose="02020500000000000000" pitchFamily="18" charset="-120"/>
              </a:rPr>
              <a:t>MySpace</a:t>
            </a:r>
            <a:r>
              <a:rPr lang="zh-TW" altLang="en-US" sz="1800" b="1" dirty="0">
                <a:solidFill>
                  <a:srgbClr val="FF0000"/>
                </a:solidFill>
                <a:ea typeface="新細明體" panose="02020500000000000000" pitchFamily="18" charset="-120"/>
              </a:rPr>
              <a:t>等</a:t>
            </a:r>
            <a:r>
              <a:rPr lang="zh-TW" altLang="zh-TW" sz="1800" b="1" dirty="0">
                <a:solidFill>
                  <a:srgbClr val="003399"/>
                </a:solidFill>
                <a:highlight>
                  <a:srgbClr val="FFFF00"/>
                </a:highlight>
                <a:ea typeface="新細明體" panose="02020500000000000000" pitchFamily="18" charset="-120"/>
              </a:rPr>
              <a:t>競爭對手的崛起</a:t>
            </a:r>
            <a:r>
              <a:rPr lang="zh-TW" altLang="en-US" sz="1800" b="1" dirty="0">
                <a:solidFill>
                  <a:srgbClr val="003399"/>
                </a:solidFill>
                <a:ea typeface="新細明體" panose="02020500000000000000" pitchFamily="18" charset="-120"/>
              </a:rPr>
              <a:t>、</a:t>
            </a:r>
            <a:r>
              <a:rPr lang="zh-TW" altLang="zh-TW" sz="1800" b="1" dirty="0">
                <a:solidFill>
                  <a:srgbClr val="003399"/>
                </a:solidFill>
                <a:ea typeface="新細明體" panose="02020500000000000000" pitchFamily="18" charset="-120"/>
              </a:rPr>
              <a:t>在早期沒有足夠重視用戶的需求和市場變化，並且在新功能的開發和推出上相對遲緩</a:t>
            </a:r>
            <a:r>
              <a:rPr lang="zh-TW" altLang="en-US" sz="1800" b="1" dirty="0">
                <a:solidFill>
                  <a:srgbClr val="003399"/>
                </a:solidFill>
                <a:ea typeface="新細明體" panose="02020500000000000000" pitchFamily="18" charset="-120"/>
              </a:rPr>
              <a:t>、</a:t>
            </a:r>
            <a:r>
              <a:rPr lang="zh-TW" altLang="zh-TW" sz="1800" b="1" dirty="0">
                <a:solidFill>
                  <a:srgbClr val="003399"/>
                </a:solidFill>
                <a:ea typeface="新細明體" panose="02020500000000000000" pitchFamily="18" charset="-120"/>
              </a:rPr>
              <a:t>管理層決策失誤和戰略方向不明確，使公司無法迅速應對市場變化</a:t>
            </a:r>
            <a:r>
              <a:rPr lang="zh-TW" altLang="en-US" sz="1800" b="1" dirty="0">
                <a:solidFill>
                  <a:srgbClr val="003399"/>
                </a:solidFill>
                <a:ea typeface="新細明體" panose="02020500000000000000" pitchFamily="18" charset="-120"/>
              </a:rPr>
              <a:t>。</a:t>
            </a:r>
            <a:r>
              <a:rPr lang="zh-TW" altLang="zh-TW" sz="1800" b="1"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Friendster </a:t>
            </a:r>
            <a:r>
              <a:rPr lang="zh-TW" altLang="zh-TW" sz="1800" b="1" dirty="0">
                <a:solidFill>
                  <a:srgbClr val="003399"/>
                </a:solidFill>
                <a:ea typeface="新細明體" panose="02020500000000000000" pitchFamily="18" charset="-120"/>
              </a:rPr>
              <a:t>在亞太地區，尤其是東南亞獲得了一定的成功，但未能在全球範圍內有效擴展。雖然它嘗試進軍遊戲市場，但也未能成功轉型</a:t>
            </a:r>
            <a:r>
              <a:rPr lang="zh-TW" altLang="en-US" sz="2400" b="1" dirty="0">
                <a:solidFill>
                  <a:srgbClr val="003399"/>
                </a:solidFill>
              </a:rPr>
              <a:t>。</a:t>
            </a:r>
            <a:endParaRPr lang="en-US" altLang="zh-TW" sz="2400" b="1" dirty="0">
              <a:solidFill>
                <a:srgbClr val="003399"/>
              </a:solidFill>
              <a:ea typeface="新細明體" panose="02020500000000000000" pitchFamily="18" charset="-120"/>
            </a:endParaRPr>
          </a:p>
          <a:p>
            <a:pPr marL="0" indent="0">
              <a:buNone/>
              <a:defRPr/>
            </a:pPr>
            <a:endParaRPr lang="zh-TW" altLang="zh-TW" sz="2000" b="1" dirty="0">
              <a:ea typeface="新細明體" panose="02020500000000000000" pitchFamily="18" charset="-120"/>
            </a:endParaRPr>
          </a:p>
          <a:p>
            <a:pPr>
              <a:lnSpc>
                <a:spcPct val="90000"/>
              </a:lnSpc>
              <a:defRPr/>
            </a:pPr>
            <a:endParaRPr lang="en-US" altLang="zh-TW" sz="2000" b="1" dirty="0">
              <a:ea typeface="新細明體" panose="02020500000000000000" pitchFamily="18" charset="-120"/>
            </a:endParaRPr>
          </a:p>
          <a:p>
            <a:pPr>
              <a:lnSpc>
                <a:spcPct val="90000"/>
              </a:lnSpc>
              <a:defRPr/>
            </a:pPr>
            <a:endParaRPr lang="en-US" altLang="zh-TW" sz="2000" b="1" dirty="0">
              <a:ea typeface="新細明體" panose="02020500000000000000" pitchFamily="18" charset="-120"/>
            </a:endParaRPr>
          </a:p>
          <a:p>
            <a:pPr>
              <a:lnSpc>
                <a:spcPct val="90000"/>
              </a:lnSpc>
              <a:buFont typeface="Wingdings" panose="05000000000000000000" pitchFamily="2" charset="2"/>
              <a:buNone/>
              <a:defRPr/>
            </a:pPr>
            <a:endParaRPr lang="en-US" altLang="zh-TW" sz="2000" b="1" dirty="0">
              <a:ea typeface="新細明體" panose="02020500000000000000" pitchFamily="18" charset="-120"/>
            </a:endParaRPr>
          </a:p>
          <a:p>
            <a:pPr>
              <a:lnSpc>
                <a:spcPct val="90000"/>
              </a:lnSpc>
              <a:buFont typeface="Wingdings" panose="05000000000000000000" pitchFamily="2" charset="2"/>
              <a:buNone/>
              <a:defRPr/>
            </a:pPr>
            <a:endParaRPr lang="en-US" altLang="zh-TW" sz="2000" b="1" dirty="0">
              <a:ea typeface="新細明體" panose="02020500000000000000" pitchFamily="18" charset="-120"/>
            </a:endParaRPr>
          </a:p>
        </p:txBody>
      </p:sp>
      <p:sp>
        <p:nvSpPr>
          <p:cNvPr id="24579" name="Text Box 5">
            <a:extLst>
              <a:ext uri="{FF2B5EF4-FFF2-40B4-BE49-F238E27FC236}">
                <a16:creationId xmlns:a16="http://schemas.microsoft.com/office/drawing/2014/main" id="{3B5533A9-9F68-A453-D98C-B24259BE09F6}"/>
              </a:ext>
            </a:extLst>
          </p:cNvPr>
          <p:cNvSpPr txBox="1">
            <a:spLocks noChangeArrowheads="1"/>
          </p:cNvSpPr>
          <p:nvPr/>
        </p:nvSpPr>
        <p:spPr bwMode="auto">
          <a:xfrm>
            <a:off x="239697" y="1"/>
            <a:ext cx="11807301" cy="461665"/>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a:solidFill>
                  <a:schemeClr val="bg1"/>
                </a:solidFill>
                <a:ea typeface="新細明體" panose="02020500000000000000" pitchFamily="18" charset="-120"/>
              </a:rPr>
              <a:t>5th Edition  2012 </a:t>
            </a:r>
            <a:r>
              <a:rPr lang="zh-TW" altLang="en-US" sz="2400">
                <a:solidFill>
                  <a:schemeClr val="bg1"/>
                </a:solidFill>
                <a:ea typeface="新細明體" panose="02020500000000000000" pitchFamily="18" charset="-120"/>
              </a:rPr>
              <a:t> </a:t>
            </a:r>
            <a:r>
              <a:rPr lang="en-US" altLang="zh-TW" sz="2400">
                <a:solidFill>
                  <a:schemeClr val="bg1"/>
                </a:solidFill>
                <a:ea typeface="新細明體" panose="02020500000000000000" pitchFamily="18" charset="-120"/>
              </a:rPr>
              <a:t>:</a:t>
            </a:r>
            <a:r>
              <a:rPr lang="zh-TW" altLang="en-US" sz="2400">
                <a:solidFill>
                  <a:schemeClr val="bg1"/>
                </a:solidFill>
                <a:ea typeface="新細明體" panose="02020500000000000000" pitchFamily="18" charset="-120"/>
              </a:rPr>
              <a:t> </a:t>
            </a:r>
            <a:r>
              <a:rPr lang="en-US" altLang="zh-TW" sz="2400" b="1">
                <a:solidFill>
                  <a:schemeClr val="bg1"/>
                </a:solidFill>
                <a:latin typeface="Tahoma" panose="020B0604030504040204" pitchFamily="34" charset="0"/>
                <a:ea typeface="新細明體" panose="02020500000000000000" pitchFamily="18" charset="-120"/>
              </a:rPr>
              <a:t>MySpace </a:t>
            </a:r>
            <a:r>
              <a:rPr lang="zh-TW" altLang="en-US" sz="2400" b="1">
                <a:solidFill>
                  <a:schemeClr val="bg1"/>
                </a:solidFill>
                <a:latin typeface="Tahoma" panose="020B0604030504040204" pitchFamily="34" charset="0"/>
                <a:ea typeface="新細明體" panose="02020500000000000000" pitchFamily="18" charset="-120"/>
              </a:rPr>
              <a:t>和</a:t>
            </a:r>
            <a:r>
              <a:rPr lang="en-US" altLang="zh-TW" sz="2400" b="1">
                <a:solidFill>
                  <a:schemeClr val="bg1"/>
                </a:solidFill>
                <a:latin typeface="Tahoma" panose="020B0604030504040204" pitchFamily="34" charset="0"/>
                <a:ea typeface="新細明體" panose="02020500000000000000" pitchFamily="18" charset="-120"/>
              </a:rPr>
              <a:t>Facebook</a:t>
            </a:r>
            <a:r>
              <a:rPr lang="zh-TW" altLang="en-US" sz="2400" b="1">
                <a:solidFill>
                  <a:schemeClr val="bg1"/>
                </a:solidFill>
                <a:latin typeface="Tahoma" panose="020B0604030504040204" pitchFamily="34" charset="0"/>
                <a:ea typeface="新細明體" panose="02020500000000000000" pitchFamily="18" charset="-120"/>
              </a:rPr>
              <a:t>：</a:t>
            </a:r>
            <a:r>
              <a:rPr lang="en-US" altLang="zh-TW" sz="2400" b="1">
                <a:solidFill>
                  <a:schemeClr val="bg1"/>
                </a:solidFill>
                <a:latin typeface="Tahoma" panose="020B0604030504040204" pitchFamily="34" charset="0"/>
                <a:ea typeface="新細明體" panose="02020500000000000000" pitchFamily="18" charset="-120"/>
              </a:rPr>
              <a:t>It is all about you ( </a:t>
            </a:r>
            <a:r>
              <a:rPr lang="zh-TW" altLang="en-US" sz="2400" b="1">
                <a:solidFill>
                  <a:schemeClr val="bg1"/>
                </a:solidFill>
                <a:latin typeface="Tahoma" panose="020B0604030504040204" pitchFamily="34" charset="0"/>
                <a:ea typeface="新細明體" panose="02020500000000000000" pitchFamily="18" charset="-120"/>
              </a:rPr>
              <a:t>「你」的世界</a:t>
            </a:r>
            <a:r>
              <a:rPr lang="en-US" altLang="zh-TW" sz="2400" b="1">
                <a:solidFill>
                  <a:schemeClr val="bg1"/>
                </a:solidFill>
                <a:latin typeface="Tahoma" panose="020B0604030504040204" pitchFamily="34" charset="0"/>
                <a:ea typeface="新細明體" panose="02020500000000000000" pitchFamily="18" charset="-120"/>
              </a:rPr>
              <a:t>)</a:t>
            </a:r>
            <a:endParaRPr lang="zh-TW" altLang="en-US" sz="2400">
              <a:solidFill>
                <a:schemeClr val="bg1"/>
              </a:solidFill>
              <a:latin typeface="Tahoma" panose="020B0604030504040204" pitchFamily="34" charset="0"/>
              <a:ea typeface="新細明體" panose="02020500000000000000" pitchFamily="18" charset="-12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3865E168-D368-AA30-1D6F-19A965E73F73}"/>
              </a:ext>
            </a:extLst>
          </p:cNvPr>
          <p:cNvSpPr>
            <a:spLocks noGrp="1" noChangeArrowheads="1"/>
          </p:cNvSpPr>
          <p:nvPr>
            <p:ph type="body" idx="1"/>
          </p:nvPr>
        </p:nvSpPr>
        <p:spPr>
          <a:xfrm>
            <a:off x="492642" y="660401"/>
            <a:ext cx="11206716" cy="5395468"/>
          </a:xfrm>
        </p:spPr>
        <p:txBody>
          <a:bodyPr>
            <a:normAutofit fontScale="92500" lnSpcReduction="10000"/>
          </a:bodyPr>
          <a:lstStyle/>
          <a:p>
            <a:pPr marL="0" indent="0">
              <a:lnSpc>
                <a:spcPct val="80000"/>
              </a:lnSpc>
              <a:buNone/>
              <a:tabLst>
                <a:tab pos="2778125" algn="l"/>
              </a:tabLst>
              <a:defRPr/>
            </a:pPr>
            <a:endParaRPr lang="en-US" altLang="zh-TW" sz="2000" b="1" dirty="0">
              <a:ea typeface="新細明體" panose="02020500000000000000" pitchFamily="18" charset="-120"/>
            </a:endParaRPr>
          </a:p>
          <a:p>
            <a:pPr>
              <a:lnSpc>
                <a:spcPct val="80000"/>
              </a:lnSpc>
              <a:buNone/>
              <a:tabLst>
                <a:tab pos="2778125" algn="l"/>
              </a:tabLst>
              <a:defRPr/>
            </a:pPr>
            <a:r>
              <a:rPr lang="zh-TW" altLang="en-US" sz="1800" b="1" dirty="0">
                <a:ea typeface="新細明體" panose="02020500000000000000" pitchFamily="18" charset="-120"/>
              </a:rPr>
              <a:t>         </a:t>
            </a:r>
            <a:r>
              <a:rPr lang="zh-TW" altLang="en-US" sz="1900" b="1" dirty="0">
                <a:solidFill>
                  <a:schemeClr val="accent1"/>
                </a:solidFill>
                <a:highlight>
                  <a:srgbClr val="FFFF00"/>
                </a:highlight>
              </a:rPr>
              <a:t>以</a:t>
            </a:r>
            <a:r>
              <a:rPr lang="zh-TW" altLang="zh-TW" sz="1900" b="1" dirty="0">
                <a:solidFill>
                  <a:schemeClr val="accent1"/>
                </a:solidFill>
                <a:highlight>
                  <a:srgbClr val="FFFF00"/>
                </a:highlight>
              </a:rPr>
              <a:t>社交媒體</a:t>
            </a:r>
            <a:r>
              <a:rPr lang="en-US" altLang="zh-TW" sz="1900" b="1" dirty="0">
                <a:solidFill>
                  <a:schemeClr val="accent1"/>
                </a:solidFill>
                <a:highlight>
                  <a:srgbClr val="FFFF00"/>
                </a:highlight>
              </a:rPr>
              <a:t>(Social media)</a:t>
            </a:r>
            <a:r>
              <a:rPr lang="zh-TW" altLang="en-US" sz="1900" b="1" dirty="0">
                <a:solidFill>
                  <a:schemeClr val="accent1"/>
                </a:solidFill>
                <a:highlight>
                  <a:srgbClr val="FFFF00"/>
                </a:highlight>
              </a:rPr>
              <a:t>為例、各種</a:t>
            </a:r>
            <a:r>
              <a:rPr lang="zh-TW" altLang="zh-TW" sz="1900" b="1" dirty="0">
                <a:solidFill>
                  <a:schemeClr val="accent1"/>
                </a:solidFill>
                <a:highlight>
                  <a:srgbClr val="FFFF00"/>
                </a:highlight>
              </a:rPr>
              <a:t>社交媒體</a:t>
            </a:r>
            <a:r>
              <a:rPr lang="en-US" altLang="zh-TW" sz="1900" b="1" dirty="0">
                <a:solidFill>
                  <a:schemeClr val="accent1"/>
                </a:solidFill>
                <a:highlight>
                  <a:srgbClr val="FFFF00"/>
                </a:highlight>
              </a:rPr>
              <a:t>(Social media) </a:t>
            </a:r>
            <a:r>
              <a:rPr lang="zh-TW" altLang="en-US" sz="1900" b="1" dirty="0">
                <a:solidFill>
                  <a:schemeClr val="accent1"/>
                </a:solidFill>
                <a:highlight>
                  <a:srgbClr val="FFFF00"/>
                </a:highlight>
              </a:rPr>
              <a:t>百花齊放與</a:t>
            </a:r>
            <a:r>
              <a:rPr lang="zh-TW" altLang="en-US" sz="1900" b="1" dirty="0">
                <a:solidFill>
                  <a:srgbClr val="003399"/>
                </a:solidFill>
                <a:highlight>
                  <a:srgbClr val="FFFF00"/>
                </a:highlight>
              </a:rPr>
              <a:t>侷限性</a:t>
            </a:r>
            <a:r>
              <a:rPr lang="zh-TW" altLang="en-US" sz="1900" b="1" dirty="0">
                <a:solidFill>
                  <a:srgbClr val="003399"/>
                </a:solidFill>
                <a:highlight>
                  <a:srgbClr val="FFFF00"/>
                </a:highlight>
                <a:latin typeface="Helvetica" panose="020B0604020202020204" pitchFamily="34" charset="0"/>
              </a:rPr>
              <a:t>。</a:t>
            </a:r>
            <a:r>
              <a:rPr lang="zh-TW" altLang="en-US" sz="1900" dirty="0">
                <a:highlight>
                  <a:srgbClr val="FFFF00"/>
                </a:highlight>
              </a:rPr>
              <a:t>根據維琪百科「</a:t>
            </a:r>
            <a:r>
              <a:rPr lang="en-US" altLang="zh-TW" sz="1900" dirty="0">
                <a:highlight>
                  <a:srgbClr val="FFFF00"/>
                </a:highlight>
              </a:rPr>
              <a:t>List of </a:t>
            </a:r>
          </a:p>
          <a:p>
            <a:pPr>
              <a:lnSpc>
                <a:spcPct val="80000"/>
              </a:lnSpc>
              <a:buNone/>
              <a:tabLst>
                <a:tab pos="2778125" algn="l"/>
              </a:tabLst>
              <a:defRPr/>
            </a:pPr>
            <a:r>
              <a:rPr lang="en-US" altLang="zh-TW" sz="1900" dirty="0">
                <a:highlight>
                  <a:srgbClr val="FFFF00"/>
                </a:highlight>
              </a:rPr>
              <a:t>social platforms with at least 100 million active users</a:t>
            </a:r>
            <a:r>
              <a:rPr lang="zh-TW" altLang="en-US" sz="1900" dirty="0">
                <a:highlight>
                  <a:srgbClr val="FFFF00"/>
                </a:highlight>
              </a:rPr>
              <a:t>」的資料，目前約有 </a:t>
            </a:r>
            <a:r>
              <a:rPr lang="en-US" altLang="zh-TW" sz="1900" b="1" dirty="0">
                <a:highlight>
                  <a:srgbClr val="FFFF00"/>
                </a:highlight>
              </a:rPr>
              <a:t>40 </a:t>
            </a:r>
            <a:r>
              <a:rPr lang="zh-TW" altLang="en-US" sz="1900" b="1" dirty="0">
                <a:highlight>
                  <a:srgbClr val="FFFF00"/>
                </a:highlight>
              </a:rPr>
              <a:t>多個</a:t>
            </a:r>
            <a:r>
              <a:rPr lang="zh-TW" altLang="en-US" sz="1900" dirty="0">
                <a:highlight>
                  <a:srgbClr val="FFFF00"/>
                </a:highlight>
              </a:rPr>
              <a:t>社交平臺擁有至少 </a:t>
            </a:r>
            <a:r>
              <a:rPr lang="en-US" altLang="zh-TW" sz="1900" dirty="0">
                <a:highlight>
                  <a:srgbClr val="FFFF00"/>
                </a:highlight>
              </a:rPr>
              <a:t>1 </a:t>
            </a:r>
            <a:r>
              <a:rPr lang="zh-TW" altLang="en-US" sz="1900" dirty="0">
                <a:highlight>
                  <a:srgbClr val="FFFF00"/>
                </a:highlight>
              </a:rPr>
              <a:t>億</a:t>
            </a:r>
            <a:endParaRPr lang="en-US" altLang="zh-TW" sz="1900" dirty="0">
              <a:highlight>
                <a:srgbClr val="FFFF00"/>
              </a:highlight>
            </a:endParaRPr>
          </a:p>
          <a:p>
            <a:pPr>
              <a:lnSpc>
                <a:spcPct val="80000"/>
              </a:lnSpc>
              <a:buNone/>
              <a:tabLst>
                <a:tab pos="2778125" algn="l"/>
              </a:tabLst>
              <a:defRPr/>
            </a:pPr>
            <a:r>
              <a:rPr lang="zh-TW" altLang="en-US" sz="1900" dirty="0">
                <a:highlight>
                  <a:srgbClr val="FFFF00"/>
                </a:highlight>
              </a:rPr>
              <a:t>月活躍用戶，其中包括：</a:t>
            </a:r>
            <a:r>
              <a:rPr lang="en-US" altLang="zh-TW" sz="1900" dirty="0">
                <a:highlight>
                  <a:srgbClr val="FFFF00"/>
                </a:highlight>
              </a:rPr>
              <a:t>Facebook(30 </a:t>
            </a:r>
            <a:r>
              <a:rPr lang="zh-TW" altLang="en-US" sz="1900" dirty="0">
                <a:highlight>
                  <a:srgbClr val="FFFF00"/>
                </a:highlight>
              </a:rPr>
              <a:t>億</a:t>
            </a:r>
            <a:r>
              <a:rPr lang="en-US" altLang="zh-TW" sz="1900" dirty="0">
                <a:highlight>
                  <a:srgbClr val="FFFF00"/>
                </a:highlight>
              </a:rPr>
              <a:t>)</a:t>
            </a:r>
            <a:r>
              <a:rPr lang="zh-TW" altLang="en-US" sz="1900" dirty="0">
                <a:highlight>
                  <a:srgbClr val="FFFF00"/>
                </a:highlight>
              </a:rPr>
              <a:t>、</a:t>
            </a:r>
            <a:r>
              <a:rPr lang="en-US" altLang="zh-TW" sz="1900" dirty="0">
                <a:highlight>
                  <a:srgbClr val="FFFF00"/>
                </a:highlight>
              </a:rPr>
              <a:t>YouTube</a:t>
            </a:r>
            <a:r>
              <a:rPr lang="zh-TW" altLang="en-US" sz="1900" dirty="0">
                <a:highlight>
                  <a:srgbClr val="FFFF00"/>
                </a:highlight>
              </a:rPr>
              <a:t>、</a:t>
            </a:r>
            <a:r>
              <a:rPr lang="en-US" altLang="zh-TW" sz="1900" dirty="0">
                <a:highlight>
                  <a:srgbClr val="FFFF00"/>
                </a:highlight>
              </a:rPr>
              <a:t>WhatsApp(</a:t>
            </a:r>
            <a:r>
              <a:rPr lang="zh-TW" altLang="en-US" sz="1900" dirty="0">
                <a:highlight>
                  <a:srgbClr val="FFFF00"/>
                </a:highlight>
              </a:rPr>
              <a:t>超過 </a:t>
            </a:r>
            <a:r>
              <a:rPr lang="en-US" altLang="zh-TW" sz="1900" dirty="0">
                <a:highlight>
                  <a:srgbClr val="FFFF00"/>
                </a:highlight>
              </a:rPr>
              <a:t>20 </a:t>
            </a:r>
            <a:r>
              <a:rPr lang="zh-TW" altLang="en-US" sz="1900" dirty="0">
                <a:highlight>
                  <a:srgbClr val="FFFF00"/>
                </a:highlight>
              </a:rPr>
              <a:t>億</a:t>
            </a:r>
            <a:r>
              <a:rPr lang="en-US" altLang="zh-TW" sz="1900" dirty="0">
                <a:highlight>
                  <a:srgbClr val="FFFF00"/>
                </a:highlight>
              </a:rPr>
              <a:t>)</a:t>
            </a:r>
            <a:r>
              <a:rPr lang="zh-TW" altLang="en-US" sz="1900" dirty="0">
                <a:highlight>
                  <a:srgbClr val="FFFF00"/>
                </a:highlight>
              </a:rPr>
              <a:t>、</a:t>
            </a:r>
            <a:r>
              <a:rPr lang="en-US" altLang="zh-TW" sz="1900" dirty="0">
                <a:highlight>
                  <a:srgbClr val="FFFF00"/>
                </a:highlight>
              </a:rPr>
              <a:t>Instagram(</a:t>
            </a:r>
            <a:r>
              <a:rPr lang="zh-TW" altLang="en-US" sz="1900" dirty="0">
                <a:highlight>
                  <a:srgbClr val="FFFF00"/>
                </a:highlight>
              </a:rPr>
              <a:t>超過 </a:t>
            </a:r>
            <a:r>
              <a:rPr lang="en-US" altLang="zh-TW" sz="1900" dirty="0">
                <a:highlight>
                  <a:srgbClr val="FFFF00"/>
                </a:highlight>
              </a:rPr>
              <a:t>20 </a:t>
            </a:r>
            <a:r>
              <a:rPr lang="zh-TW" altLang="en-US" sz="1900" dirty="0">
                <a:highlight>
                  <a:srgbClr val="FFFF00"/>
                </a:highlight>
              </a:rPr>
              <a:t>億</a:t>
            </a:r>
            <a:r>
              <a:rPr lang="en-US" altLang="zh-TW" sz="1900" dirty="0">
                <a:highlight>
                  <a:srgbClr val="FFFF00"/>
                </a:highlight>
              </a:rPr>
              <a:t>)</a:t>
            </a:r>
            <a:r>
              <a:rPr lang="zh-TW" altLang="en-US" sz="1900" dirty="0">
                <a:highlight>
                  <a:srgbClr val="FFFF00"/>
                </a:highlight>
              </a:rPr>
              <a:t>、</a:t>
            </a:r>
            <a:endParaRPr lang="en-US" altLang="zh-TW" sz="1900" dirty="0">
              <a:highlight>
                <a:srgbClr val="FFFF00"/>
              </a:highlight>
            </a:endParaRPr>
          </a:p>
          <a:p>
            <a:pPr>
              <a:lnSpc>
                <a:spcPct val="80000"/>
              </a:lnSpc>
              <a:buNone/>
              <a:tabLst>
                <a:tab pos="2778125" algn="l"/>
              </a:tabLst>
              <a:defRPr/>
            </a:pPr>
            <a:r>
              <a:rPr lang="en-US" altLang="zh-TW" sz="1900" dirty="0">
                <a:highlight>
                  <a:srgbClr val="FFFF00"/>
                </a:highlight>
              </a:rPr>
              <a:t>TikTok(</a:t>
            </a:r>
            <a:r>
              <a:rPr lang="zh-TW" altLang="en-US" sz="1900" dirty="0">
                <a:highlight>
                  <a:srgbClr val="FFFF00"/>
                </a:highlight>
              </a:rPr>
              <a:t>約 </a:t>
            </a:r>
            <a:r>
              <a:rPr lang="en-US" altLang="zh-TW" sz="1900" dirty="0">
                <a:highlight>
                  <a:srgbClr val="FFFF00"/>
                </a:highlight>
              </a:rPr>
              <a:t>16 </a:t>
            </a:r>
            <a:r>
              <a:rPr lang="zh-TW" altLang="en-US" sz="1900" dirty="0">
                <a:highlight>
                  <a:srgbClr val="FFFF00"/>
                </a:highlight>
              </a:rPr>
              <a:t>億</a:t>
            </a:r>
            <a:r>
              <a:rPr lang="en-US" altLang="zh-TW" sz="1900" dirty="0">
                <a:highlight>
                  <a:srgbClr val="FFFF00"/>
                </a:highlight>
              </a:rPr>
              <a:t>)</a:t>
            </a:r>
            <a:r>
              <a:rPr lang="zh-TW" altLang="en-US" sz="1900" dirty="0">
                <a:highlight>
                  <a:srgbClr val="FFFF00"/>
                </a:highlight>
              </a:rPr>
              <a:t>、</a:t>
            </a:r>
            <a:r>
              <a:rPr lang="en-US" altLang="zh-TW" sz="1900" dirty="0">
                <a:highlight>
                  <a:srgbClr val="FFFF00"/>
                </a:highlight>
              </a:rPr>
              <a:t>WeChat(</a:t>
            </a:r>
            <a:r>
              <a:rPr lang="zh-TW" altLang="en-US" sz="1900" dirty="0">
                <a:highlight>
                  <a:srgbClr val="FFFF00"/>
                </a:highlight>
              </a:rPr>
              <a:t>約 </a:t>
            </a:r>
            <a:r>
              <a:rPr lang="en-US" altLang="zh-TW" sz="1900" dirty="0">
                <a:highlight>
                  <a:srgbClr val="FFFF00"/>
                </a:highlight>
              </a:rPr>
              <a:t>13 </a:t>
            </a:r>
            <a:r>
              <a:rPr lang="zh-TW" altLang="en-US" sz="1900" dirty="0">
                <a:highlight>
                  <a:srgbClr val="FFFF00"/>
                </a:highlight>
              </a:rPr>
              <a:t>億</a:t>
            </a:r>
            <a:r>
              <a:rPr lang="en-US" altLang="zh-TW" sz="1900" dirty="0">
                <a:highlight>
                  <a:srgbClr val="FFFF00"/>
                </a:highlight>
              </a:rPr>
              <a:t>)</a:t>
            </a:r>
            <a:r>
              <a:rPr lang="zh-TW" altLang="en-US" sz="1900" dirty="0">
                <a:highlight>
                  <a:srgbClr val="FFFF00"/>
                </a:highlight>
              </a:rPr>
              <a:t>、</a:t>
            </a:r>
            <a:r>
              <a:rPr lang="en-US" altLang="zh-TW" sz="1900" dirty="0">
                <a:highlight>
                  <a:srgbClr val="FFFF00"/>
                </a:highlight>
              </a:rPr>
              <a:t>Messenger</a:t>
            </a:r>
            <a:r>
              <a:rPr lang="zh-TW" altLang="en-US" sz="1900" dirty="0">
                <a:highlight>
                  <a:srgbClr val="FFFF00"/>
                </a:highlight>
              </a:rPr>
              <a:t>、</a:t>
            </a:r>
            <a:r>
              <a:rPr lang="en-US" altLang="zh-TW" sz="1900" dirty="0">
                <a:highlight>
                  <a:srgbClr val="FFFF00"/>
                </a:highlight>
              </a:rPr>
              <a:t>Telegram</a:t>
            </a:r>
            <a:r>
              <a:rPr lang="zh-TW" altLang="en-US" sz="1900" dirty="0">
                <a:highlight>
                  <a:srgbClr val="FFFF00"/>
                </a:highlight>
              </a:rPr>
              <a:t>、</a:t>
            </a:r>
            <a:r>
              <a:rPr lang="en-US" altLang="zh-TW" sz="1900" dirty="0">
                <a:highlight>
                  <a:srgbClr val="FFFF00"/>
                </a:highlight>
              </a:rPr>
              <a:t>LinkedIn</a:t>
            </a:r>
            <a:r>
              <a:rPr lang="zh-TW" altLang="en-US" sz="1900" dirty="0">
                <a:highlight>
                  <a:srgbClr val="FFFF00"/>
                </a:highlight>
              </a:rPr>
              <a:t>、小红书、</a:t>
            </a:r>
            <a:r>
              <a:rPr lang="en-US" altLang="zh-TW" sz="1900" dirty="0">
                <a:highlight>
                  <a:srgbClr val="FFFF00"/>
                </a:highlight>
              </a:rPr>
              <a:t>LINE(</a:t>
            </a:r>
            <a:r>
              <a:rPr lang="zh-TW" altLang="en-US" sz="1900" dirty="0">
                <a:highlight>
                  <a:srgbClr val="FFFF00"/>
                </a:highlight>
              </a:rPr>
              <a:t>超過 </a:t>
            </a:r>
            <a:r>
              <a:rPr lang="en-US" altLang="zh-TW" sz="1900" b="1" dirty="0">
                <a:highlight>
                  <a:srgbClr val="FFFF00"/>
                </a:highlight>
              </a:rPr>
              <a:t>1.8 </a:t>
            </a:r>
            <a:r>
              <a:rPr lang="zh-TW" altLang="en-US" sz="1900" b="1" dirty="0">
                <a:highlight>
                  <a:srgbClr val="FFFF00"/>
                </a:highlight>
              </a:rPr>
              <a:t>億</a:t>
            </a:r>
            <a:r>
              <a:rPr lang="en-US" altLang="zh-TW" sz="1900" b="1" dirty="0">
                <a:highlight>
                  <a:srgbClr val="FFFF00"/>
                </a:highlight>
              </a:rPr>
              <a:t>)</a:t>
            </a:r>
            <a:r>
              <a:rPr lang="zh-TW" altLang="en-US" sz="1900" dirty="0">
                <a:highlight>
                  <a:srgbClr val="FFFF00"/>
                </a:highlight>
              </a:rPr>
              <a:t>、</a:t>
            </a:r>
            <a:r>
              <a:rPr lang="en-US" altLang="zh-TW" sz="1900" dirty="0">
                <a:highlight>
                  <a:srgbClr val="FFFF00"/>
                </a:highlight>
              </a:rPr>
              <a:t>X (</a:t>
            </a:r>
            <a:r>
              <a:rPr lang="zh-TW" altLang="en-US" sz="1900" dirty="0">
                <a:highlight>
                  <a:srgbClr val="FFFF00"/>
                </a:highlight>
              </a:rPr>
              <a:t>前 </a:t>
            </a:r>
            <a:endParaRPr lang="en-US" altLang="zh-TW" sz="1900" dirty="0">
              <a:highlight>
                <a:srgbClr val="FFFF00"/>
              </a:highlight>
            </a:endParaRPr>
          </a:p>
          <a:p>
            <a:pPr>
              <a:lnSpc>
                <a:spcPct val="80000"/>
              </a:lnSpc>
              <a:buNone/>
              <a:tabLst>
                <a:tab pos="2778125" algn="l"/>
              </a:tabLst>
              <a:defRPr/>
            </a:pPr>
            <a:r>
              <a:rPr lang="en-US" altLang="zh-TW" sz="1900" dirty="0">
                <a:highlight>
                  <a:srgbClr val="FFFF00"/>
                </a:highlight>
              </a:rPr>
              <a:t>Twitter)</a:t>
            </a:r>
            <a:r>
              <a:rPr lang="zh-TW" altLang="en-US" sz="1900" dirty="0">
                <a:highlight>
                  <a:srgbClr val="FFFF00"/>
                </a:highlight>
              </a:rPr>
              <a:t>、</a:t>
            </a:r>
            <a:r>
              <a:rPr lang="en-US" altLang="zh-TW" sz="1900" dirty="0">
                <a:highlight>
                  <a:srgbClr val="FFFF00"/>
                </a:highlight>
              </a:rPr>
              <a:t>LinkedIn</a:t>
            </a:r>
            <a:r>
              <a:rPr lang="zh-TW" altLang="en-US" sz="1900" dirty="0">
                <a:highlight>
                  <a:srgbClr val="FFFF00"/>
                </a:highlight>
              </a:rPr>
              <a:t>、</a:t>
            </a:r>
            <a:r>
              <a:rPr lang="en-US" altLang="zh-TW" sz="1900" dirty="0" err="1">
                <a:highlight>
                  <a:srgbClr val="FFFF00"/>
                </a:highlight>
              </a:rPr>
              <a:t>Snapcha</a:t>
            </a:r>
            <a:r>
              <a:rPr lang="zh-TW" altLang="en-US" sz="1900" dirty="0">
                <a:highlight>
                  <a:srgbClr val="FFFF00"/>
                </a:highlight>
              </a:rPr>
              <a:t>等 </a:t>
            </a:r>
            <a:r>
              <a:rPr lang="zh-TW" altLang="en-US" sz="1900" b="1" dirty="0">
                <a:solidFill>
                  <a:srgbClr val="003399"/>
                </a:solidFill>
                <a:highlight>
                  <a:srgbClr val="FFFF00"/>
                </a:highlight>
              </a:rPr>
              <a:t>。</a:t>
            </a:r>
            <a:r>
              <a:rPr lang="zh-TW" altLang="en-US" sz="1900" dirty="0">
                <a:highlight>
                  <a:srgbClr val="FFFF00"/>
                </a:highlight>
              </a:rPr>
              <a:t> </a:t>
            </a:r>
            <a:r>
              <a:rPr lang="zh-TW" altLang="en-US" sz="1900" b="1" dirty="0">
                <a:ea typeface="新細明體" panose="02020500000000000000" pitchFamily="18" charset="-120"/>
              </a:rPr>
              <a:t> </a:t>
            </a:r>
            <a:r>
              <a:rPr lang="en-US" altLang="zh-TW" sz="1900" b="1" dirty="0">
                <a:ea typeface="新細明體" panose="02020500000000000000" pitchFamily="18" charset="-120"/>
              </a:rPr>
              <a:t> </a:t>
            </a:r>
          </a:p>
          <a:p>
            <a:pPr>
              <a:lnSpc>
                <a:spcPct val="80000"/>
              </a:lnSpc>
              <a:buNone/>
              <a:tabLst>
                <a:tab pos="2778125" algn="l"/>
              </a:tabLst>
              <a:defRPr/>
            </a:pPr>
            <a:endParaRPr lang="en-US" altLang="zh-TW" sz="1900" b="1" dirty="0">
              <a:ea typeface="新細明體" panose="02020500000000000000" pitchFamily="18" charset="-120"/>
            </a:endParaRPr>
          </a:p>
          <a:p>
            <a:pPr>
              <a:lnSpc>
                <a:spcPct val="80000"/>
              </a:lnSpc>
              <a:buNone/>
              <a:tabLst>
                <a:tab pos="2778125" algn="l"/>
              </a:tabLst>
              <a:defRPr/>
            </a:pPr>
            <a:r>
              <a:rPr lang="zh-TW" altLang="en-US" sz="1800" b="1" dirty="0">
                <a:ea typeface="新細明體" panose="02020500000000000000" pitchFamily="18" charset="-120"/>
              </a:rPr>
              <a:t>啟示之</a:t>
            </a:r>
            <a:r>
              <a:rPr lang="zh-TW" altLang="en-US" sz="1800" b="1" dirty="0">
                <a:highlight>
                  <a:srgbClr val="FFFF00"/>
                </a:highlight>
                <a:ea typeface="新細明體" panose="02020500000000000000" pitchFamily="18" charset="-120"/>
              </a:rPr>
              <a:t>一 </a:t>
            </a:r>
            <a:r>
              <a:rPr lang="en-US" altLang="zh-TW" sz="1800" b="1" dirty="0">
                <a:ea typeface="新細明體" panose="02020500000000000000" pitchFamily="18" charset="-120"/>
              </a:rPr>
              <a:t>: </a:t>
            </a:r>
            <a:r>
              <a:rPr lang="en-US" altLang="zh-TW" sz="1800" dirty="0">
                <a:solidFill>
                  <a:srgbClr val="C00000"/>
                </a:solidFill>
                <a:ea typeface="新細明體" panose="02020500000000000000" pitchFamily="18" charset="-120"/>
              </a:rPr>
              <a:t> </a:t>
            </a:r>
            <a:r>
              <a:rPr lang="zh-TW" altLang="en-US" sz="1800" b="1" dirty="0">
                <a:ea typeface="新細明體" panose="02020500000000000000" pitchFamily="18" charset="-120"/>
              </a:rPr>
              <a:t> </a:t>
            </a:r>
            <a:r>
              <a:rPr lang="en-US" altLang="zh-TW" sz="1800" b="1" dirty="0">
                <a:ea typeface="新細明體" panose="02020500000000000000" pitchFamily="18" charset="-120"/>
              </a:rPr>
              <a:t>Be Different ! </a:t>
            </a:r>
            <a:r>
              <a:rPr lang="en-US" altLang="zh-TW" sz="1800" b="1" dirty="0">
                <a:solidFill>
                  <a:srgbClr val="003399"/>
                </a:solidFill>
                <a:ea typeface="新細明體" panose="02020500000000000000" pitchFamily="18" charset="-120"/>
              </a:rPr>
              <a:t>(</a:t>
            </a:r>
            <a:r>
              <a:rPr lang="zh-TW" altLang="en-US" sz="1800" b="1" dirty="0">
                <a:solidFill>
                  <a:srgbClr val="003399"/>
                </a:solidFill>
                <a:ea typeface="新細明體" panose="02020500000000000000" pitchFamily="18" charset="-120"/>
              </a:rPr>
              <a:t>與眾不同！</a:t>
            </a:r>
            <a:r>
              <a:rPr lang="en-US" altLang="zh-TW" sz="1800" b="1" dirty="0">
                <a:solidFill>
                  <a:srgbClr val="003399"/>
                </a:solidFill>
                <a:ea typeface="新細明體" panose="02020500000000000000" pitchFamily="18" charset="-120"/>
              </a:rPr>
              <a:t>,</a:t>
            </a:r>
            <a:r>
              <a:rPr lang="zh-TW" altLang="en-US" sz="1800" b="1" dirty="0">
                <a:solidFill>
                  <a:srgbClr val="003399"/>
                </a:solidFill>
                <a:ea typeface="新細明體" panose="02020500000000000000" pitchFamily="18" charset="-120"/>
              </a:rPr>
              <a:t>異</a:t>
            </a:r>
            <a:r>
              <a:rPr lang="ja-JP" altLang="en-US" sz="1800" b="1" dirty="0">
                <a:solidFill>
                  <a:srgbClr val="003399"/>
                </a:solidFill>
                <a:ea typeface="新細明體" panose="02020500000000000000" pitchFamily="18" charset="-120"/>
              </a:rPr>
              <a:t>なる ！</a:t>
            </a:r>
            <a:r>
              <a:rPr lang="en-US" altLang="zh-TW" sz="1800" b="1" dirty="0">
                <a:solidFill>
                  <a:srgbClr val="003399"/>
                </a:solidFill>
                <a:ea typeface="新細明體" panose="02020500000000000000" pitchFamily="18" charset="-120"/>
              </a:rPr>
              <a:t>)</a:t>
            </a:r>
            <a:r>
              <a:rPr lang="zh-TW" altLang="en-US" sz="1800" b="1" dirty="0">
                <a:solidFill>
                  <a:srgbClr val="003399"/>
                </a:solidFill>
              </a:rPr>
              <a:t>異</a:t>
            </a:r>
            <a:r>
              <a:rPr lang="ja-JP" altLang="en-US" sz="1800" b="1" dirty="0">
                <a:solidFill>
                  <a:srgbClr val="003399"/>
                </a:solidFill>
                <a:ea typeface="新細明體" panose="02020500000000000000" pitchFamily="18" charset="-120"/>
              </a:rPr>
              <a:t>なる</a:t>
            </a:r>
            <a:r>
              <a:rPr lang="zh-TW" altLang="zh-TW" sz="1800" b="1" dirty="0">
                <a:solidFill>
                  <a:srgbClr val="003399"/>
                </a:solidFill>
                <a:ea typeface="新細明體" panose="02020500000000000000" pitchFamily="18" charset="-120"/>
              </a:rPr>
              <a:t>（</a:t>
            </a:r>
            <a:r>
              <a:rPr lang="zh-TW" altLang="zh-TW" sz="1800" b="1" dirty="0">
                <a:solidFill>
                  <a:srgbClr val="003399"/>
                </a:solidFill>
                <a:highlight>
                  <a:srgbClr val="FFFF00"/>
                </a:highlight>
                <a:ea typeface="新細明體" panose="02020500000000000000" pitchFamily="18" charset="-120"/>
              </a:rPr>
              <a:t>こと</a:t>
            </a:r>
            <a:r>
              <a:rPr lang="zh-TW" altLang="zh-TW" sz="1800" b="1" dirty="0">
                <a:solidFill>
                  <a:srgbClr val="003399"/>
                </a:solidFill>
                <a:ea typeface="新細明體" panose="02020500000000000000" pitchFamily="18" charset="-120"/>
              </a:rPr>
              <a:t>なる）</a:t>
            </a:r>
            <a:r>
              <a:rPr lang="zh-TW" altLang="en-US" sz="1800" b="1" dirty="0">
                <a:solidFill>
                  <a:srgbClr val="003399"/>
                </a:solidFill>
                <a:highlight>
                  <a:srgbClr val="FFFF00"/>
                </a:highlight>
                <a:latin typeface="Helvetica" panose="020B0604020202020204" pitchFamily="34" charset="0"/>
              </a:rPr>
              <a:t>。</a:t>
            </a:r>
            <a:endParaRPr lang="zh-TW" altLang="zh-TW" sz="1800" b="1" dirty="0">
              <a:solidFill>
                <a:srgbClr val="003399"/>
              </a:solidFill>
              <a:ea typeface="新細明體" panose="02020500000000000000" pitchFamily="18" charset="-120"/>
            </a:endParaRPr>
          </a:p>
          <a:p>
            <a:pPr>
              <a:lnSpc>
                <a:spcPct val="80000"/>
              </a:lnSpc>
              <a:buNone/>
              <a:tabLst>
                <a:tab pos="2778125" algn="l"/>
              </a:tabLst>
              <a:defRPr/>
            </a:pPr>
            <a:endParaRPr lang="en-US" altLang="zh-TW" sz="1800" b="1" dirty="0">
              <a:solidFill>
                <a:srgbClr val="003399"/>
              </a:solidFill>
              <a:ea typeface="新細明體" panose="02020500000000000000" pitchFamily="18" charset="-120"/>
            </a:endParaRPr>
          </a:p>
          <a:p>
            <a:pPr>
              <a:lnSpc>
                <a:spcPct val="80000"/>
              </a:lnSpc>
              <a:buNone/>
              <a:tabLst>
                <a:tab pos="2778125" algn="l"/>
              </a:tabLst>
              <a:defRPr/>
            </a:pPr>
            <a:r>
              <a:rPr lang="zh-TW" altLang="en-US" sz="1800" dirty="0"/>
              <a:t>       </a:t>
            </a:r>
            <a:r>
              <a:rPr lang="en-US" altLang="zh-TW" sz="1800" dirty="0"/>
              <a:t>LINE </a:t>
            </a:r>
            <a:r>
              <a:rPr lang="zh-TW" altLang="en-US" sz="1800" dirty="0"/>
              <a:t>已經從一個</a:t>
            </a:r>
            <a:r>
              <a:rPr lang="zh-TW" altLang="en-US" sz="1800" b="1" dirty="0"/>
              <a:t>單純的通訊軟體，轉型為一個提供</a:t>
            </a:r>
            <a:r>
              <a:rPr lang="zh-TW" altLang="en-US" sz="1800" b="1" dirty="0">
                <a:highlight>
                  <a:srgbClr val="FFFF00"/>
                </a:highlight>
              </a:rPr>
              <a:t>多種服務的「超級應用程式」</a:t>
            </a:r>
            <a:r>
              <a:rPr lang="zh-TW" altLang="en-US" sz="1800" b="1" dirty="0"/>
              <a:t>（</a:t>
            </a:r>
            <a:r>
              <a:rPr lang="en-US" altLang="zh-TW" sz="1800" b="1" dirty="0"/>
              <a:t>Super-app</a:t>
            </a:r>
            <a:r>
              <a:rPr lang="zh-TW" altLang="en-US" sz="1800" b="1" dirty="0"/>
              <a:t>），例如 </a:t>
            </a:r>
            <a:r>
              <a:rPr lang="en-US" altLang="zh-TW" sz="1800" b="1" dirty="0"/>
              <a:t>LINE Pay</a:t>
            </a:r>
            <a:r>
              <a:rPr lang="zh-TW" altLang="en-US" sz="1800" b="1" dirty="0"/>
              <a:t>、</a:t>
            </a:r>
            <a:endParaRPr lang="en-US" altLang="zh-TW" sz="1800" b="1" dirty="0"/>
          </a:p>
          <a:p>
            <a:pPr>
              <a:lnSpc>
                <a:spcPct val="80000"/>
              </a:lnSpc>
              <a:buNone/>
              <a:tabLst>
                <a:tab pos="2778125" algn="l"/>
              </a:tabLst>
              <a:defRPr/>
            </a:pPr>
            <a:r>
              <a:rPr lang="en-US" altLang="zh-TW" sz="1800" b="1" dirty="0"/>
              <a:t>LINE TODAY </a:t>
            </a:r>
            <a:r>
              <a:rPr lang="zh-TW" altLang="en-US" sz="1800" b="1" dirty="0"/>
              <a:t>新聞、</a:t>
            </a:r>
            <a:r>
              <a:rPr lang="en-US" altLang="zh-TW" sz="1800" b="1" dirty="0"/>
              <a:t>LINE TV </a:t>
            </a:r>
            <a:r>
              <a:rPr lang="zh-TW" altLang="en-US" sz="1800" b="1" dirty="0"/>
              <a:t>影音服務等，</a:t>
            </a:r>
            <a:r>
              <a:rPr lang="zh-TW" altLang="en-US" sz="1800" dirty="0"/>
              <a:t>這也讓其在</a:t>
            </a:r>
            <a:r>
              <a:rPr lang="zh-TW" altLang="en-US" sz="1800" b="1" dirty="0"/>
              <a:t>這些市場 </a:t>
            </a:r>
            <a:r>
              <a:rPr lang="en-US" altLang="zh-TW" sz="1800" b="1" dirty="0"/>
              <a:t>(</a:t>
            </a:r>
            <a:r>
              <a:rPr lang="zh-TW" altLang="en-US" sz="1800" dirty="0"/>
              <a:t>日本</a:t>
            </a:r>
            <a:r>
              <a:rPr lang="zh-TW" altLang="en-US" sz="1800" dirty="0">
                <a:highlight>
                  <a:srgbClr val="FFFF00"/>
                </a:highlight>
              </a:rPr>
              <a:t>、</a:t>
            </a:r>
            <a:r>
              <a:rPr lang="zh-TW" altLang="en-US" sz="1800" dirty="0"/>
              <a:t> 台灣 </a:t>
            </a:r>
            <a:r>
              <a:rPr lang="zh-TW" altLang="en-US" sz="1800" dirty="0">
                <a:highlight>
                  <a:srgbClr val="FFFF00"/>
                </a:highlight>
              </a:rPr>
              <a:t>、</a:t>
            </a:r>
            <a:r>
              <a:rPr lang="zh-TW" altLang="en-US" sz="1800" dirty="0"/>
              <a:t>泰國</a:t>
            </a:r>
            <a:r>
              <a:rPr lang="zh-TW" altLang="en-US" sz="1800" dirty="0">
                <a:highlight>
                  <a:srgbClr val="FFFF00"/>
                </a:highlight>
              </a:rPr>
              <a:t>、</a:t>
            </a:r>
            <a:r>
              <a:rPr lang="zh-TW" altLang="en-US" sz="1800" dirty="0"/>
              <a:t>印尼 </a:t>
            </a:r>
            <a:r>
              <a:rPr lang="en-US" altLang="zh-TW" sz="1800" dirty="0"/>
              <a:t>)</a:t>
            </a:r>
            <a:r>
              <a:rPr lang="zh-TW" altLang="en-US" sz="1800" b="1" dirty="0"/>
              <a:t>的</a:t>
            </a:r>
            <a:r>
              <a:rPr lang="zh-TW" altLang="en-US" sz="1800" b="1" dirty="0">
                <a:highlight>
                  <a:srgbClr val="FFFF00"/>
                </a:highlight>
              </a:rPr>
              <a:t>用戶黏著度</a:t>
            </a:r>
            <a:r>
              <a:rPr lang="zh-TW" altLang="en-US" sz="1800" b="1" dirty="0"/>
              <a:t>非常高</a:t>
            </a:r>
            <a:r>
              <a:rPr lang="zh-TW" altLang="en-US" sz="1800" dirty="0"/>
              <a:t>。</a:t>
            </a:r>
            <a:endParaRPr lang="en-US" altLang="zh-TW" sz="1800" b="1" dirty="0">
              <a:ea typeface="新細明體" panose="02020500000000000000" pitchFamily="18" charset="-120"/>
            </a:endParaRPr>
          </a:p>
          <a:p>
            <a:pPr>
              <a:lnSpc>
                <a:spcPct val="80000"/>
              </a:lnSpc>
              <a:buNone/>
              <a:tabLst>
                <a:tab pos="2778125" algn="l"/>
              </a:tabLst>
              <a:defRPr/>
            </a:pPr>
            <a:endParaRPr lang="en-US" altLang="zh-TW" sz="1800" b="1" dirty="0">
              <a:ea typeface="新細明體" panose="02020500000000000000" pitchFamily="18" charset="-120"/>
            </a:endParaRPr>
          </a:p>
          <a:p>
            <a:pPr>
              <a:lnSpc>
                <a:spcPct val="80000"/>
              </a:lnSpc>
              <a:buNone/>
              <a:tabLst>
                <a:tab pos="2778125" algn="l"/>
              </a:tabLst>
              <a:defRPr/>
            </a:pPr>
            <a:r>
              <a:rPr lang="zh-TW" altLang="en-US" sz="1800" b="1" dirty="0">
                <a:ea typeface="新細明體" panose="02020500000000000000" pitchFamily="18" charset="-120"/>
              </a:rPr>
              <a:t>    </a:t>
            </a:r>
            <a:r>
              <a:rPr lang="en-US" altLang="zh-TW" sz="1800" b="1" dirty="0">
                <a:ea typeface="新細明體" panose="02020500000000000000" pitchFamily="18" charset="-120"/>
              </a:rPr>
              <a:t>(0708.23</a:t>
            </a: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 臉書母公司 </a:t>
            </a:r>
            <a:r>
              <a:rPr lang="en-US" altLang="zh-TW" sz="1800" b="1" dirty="0">
                <a:solidFill>
                  <a:srgbClr val="003399"/>
                </a:solidFill>
                <a:ea typeface="新細明體" panose="02020500000000000000" pitchFamily="18" charset="-120"/>
              </a:rPr>
              <a:t>Meta</a:t>
            </a:r>
            <a:r>
              <a:rPr lang="zh-TW" altLang="en-US" sz="1800" b="1" dirty="0">
                <a:solidFill>
                  <a:srgbClr val="003399"/>
                </a:solidFill>
                <a:ea typeface="新細明體" panose="02020500000000000000" pitchFamily="18" charset="-120"/>
              </a:rPr>
              <a:t>執行長祖克伯</a:t>
            </a:r>
            <a:r>
              <a:rPr lang="en-US" altLang="zh-TW" sz="1800" b="1" dirty="0">
                <a:solidFill>
                  <a:srgbClr val="003399"/>
                </a:solidFill>
                <a:ea typeface="新細明體" panose="02020500000000000000" pitchFamily="18" charset="-120"/>
              </a:rPr>
              <a:t>7</a:t>
            </a:r>
            <a:r>
              <a:rPr lang="zh-TW" altLang="en-US" sz="1800" b="1" dirty="0">
                <a:solidFill>
                  <a:srgbClr val="003399"/>
                </a:solidFill>
                <a:ea typeface="新細明體" panose="02020500000000000000" pitchFamily="18" charset="-120"/>
              </a:rPr>
              <a:t>日宣布，</a:t>
            </a:r>
            <a:r>
              <a:rPr lang="en-US" altLang="zh-TW" sz="1800" b="1" dirty="0">
                <a:solidFill>
                  <a:srgbClr val="003399"/>
                </a:solidFill>
                <a:ea typeface="新細明體" panose="02020500000000000000" pitchFamily="18" charset="-120"/>
              </a:rPr>
              <a:t>5</a:t>
            </a:r>
            <a:r>
              <a:rPr lang="zh-TW" altLang="en-US" sz="1800" b="1" dirty="0">
                <a:solidFill>
                  <a:srgbClr val="003399"/>
                </a:solidFill>
                <a:ea typeface="新細明體" panose="02020500000000000000" pitchFamily="18" charset="-120"/>
              </a:rPr>
              <a:t>日才</a:t>
            </a:r>
            <a:r>
              <a:rPr lang="zh-TW" altLang="en-US" sz="1800" b="1" dirty="0">
                <a:solidFill>
                  <a:srgbClr val="003399"/>
                </a:solidFill>
                <a:highlight>
                  <a:srgbClr val="FFFF00"/>
                </a:highlight>
                <a:ea typeface="新細明體" panose="02020500000000000000" pitchFamily="18" charset="-120"/>
              </a:rPr>
              <a:t>推出的全新社群平台</a:t>
            </a:r>
            <a:r>
              <a:rPr lang="en-US" altLang="zh-TW" sz="1800" b="1" dirty="0">
                <a:solidFill>
                  <a:srgbClr val="003399"/>
                </a:solidFill>
                <a:highlight>
                  <a:srgbClr val="FFFF00"/>
                </a:highlight>
                <a:ea typeface="新細明體" panose="02020500000000000000" pitchFamily="18" charset="-120"/>
              </a:rPr>
              <a:t>Threads</a:t>
            </a:r>
            <a:r>
              <a:rPr lang="zh-TW" altLang="en-US" sz="1800" b="1" dirty="0">
                <a:solidFill>
                  <a:srgbClr val="003399"/>
                </a:solidFill>
                <a:ea typeface="新細明體" panose="02020500000000000000" pitchFamily="18" charset="-120"/>
              </a:rPr>
              <a:t>，註冊數已破 </a:t>
            </a:r>
            <a:r>
              <a:rPr lang="en-US" altLang="zh-TW" sz="1800" b="1" dirty="0">
                <a:solidFill>
                  <a:srgbClr val="003399"/>
                </a:solidFill>
                <a:ea typeface="新細明體" panose="02020500000000000000" pitchFamily="18" charset="-120"/>
              </a:rPr>
              <a:t>7,000</a:t>
            </a:r>
            <a:r>
              <a:rPr lang="zh-TW" altLang="en-US" sz="1800" b="1" dirty="0">
                <a:solidFill>
                  <a:srgbClr val="003399"/>
                </a:solidFill>
                <a:ea typeface="新細明體" panose="02020500000000000000" pitchFamily="18" charset="-120"/>
              </a:rPr>
              <a:t>萬。面對</a:t>
            </a:r>
            <a:endParaRPr lang="en-US" altLang="zh-TW" sz="1800" b="1" dirty="0">
              <a:solidFill>
                <a:srgbClr val="003399"/>
              </a:solidFill>
              <a:ea typeface="新細明體" panose="02020500000000000000" pitchFamily="18" charset="-120"/>
            </a:endParaRPr>
          </a:p>
          <a:p>
            <a:pPr>
              <a:lnSpc>
                <a:spcPct val="80000"/>
              </a:lnSpc>
              <a:buNone/>
              <a:tabLst>
                <a:tab pos="2778125" algn="l"/>
              </a:tabLst>
              <a:defRPr/>
            </a:pPr>
            <a:r>
              <a:rPr lang="zh-TW" altLang="en-US" sz="1800" b="1" dirty="0">
                <a:solidFill>
                  <a:srgbClr val="003399"/>
                </a:solidFill>
                <a:ea typeface="新細明體" panose="02020500000000000000" pitchFamily="18" charset="-120"/>
              </a:rPr>
              <a:t>這款有</a:t>
            </a:r>
            <a:r>
              <a:rPr lang="zh-TW" altLang="en-US" sz="1800" b="1" dirty="0">
                <a:solidFill>
                  <a:srgbClr val="003399"/>
                </a:solidFill>
                <a:highlight>
                  <a:srgbClr val="FFFF00"/>
                </a:highlight>
                <a:ea typeface="新細明體" panose="02020500000000000000" pitchFamily="18" charset="-120"/>
              </a:rPr>
              <a:t>「推特殺手」之稱的社交</a:t>
            </a:r>
            <a:r>
              <a:rPr lang="en-US" altLang="zh-TW" sz="1800" b="1" dirty="0">
                <a:solidFill>
                  <a:srgbClr val="003399"/>
                </a:solidFill>
                <a:highlight>
                  <a:srgbClr val="FFFF00"/>
                </a:highlight>
                <a:ea typeface="新細明體" panose="02020500000000000000" pitchFamily="18" charset="-120"/>
              </a:rPr>
              <a:t>APP</a:t>
            </a:r>
            <a:r>
              <a:rPr lang="zh-TW" altLang="en-US" sz="1800" b="1" dirty="0">
                <a:solidFill>
                  <a:srgbClr val="003399"/>
                </a:solidFill>
                <a:highlight>
                  <a:srgbClr val="FFFF00"/>
                </a:highlight>
                <a:ea typeface="新細明體" panose="02020500000000000000" pitchFamily="18" charset="-120"/>
              </a:rPr>
              <a:t>來勢洶洶</a:t>
            </a:r>
            <a:r>
              <a:rPr lang="zh-TW" altLang="en-US" sz="1800" b="1" dirty="0">
                <a:solidFill>
                  <a:srgbClr val="003399"/>
                </a:solidFill>
                <a:ea typeface="新細明體" panose="02020500000000000000" pitchFamily="18" charset="-120"/>
              </a:rPr>
              <a:t>，</a:t>
            </a:r>
            <a:r>
              <a:rPr lang="zh-TW" altLang="en-US" sz="1800" b="1" dirty="0">
                <a:solidFill>
                  <a:srgbClr val="003399"/>
                </a:solidFill>
                <a:highlight>
                  <a:srgbClr val="FFFF00"/>
                </a:highlight>
                <a:ea typeface="新細明體" panose="02020500000000000000" pitchFamily="18" charset="-120"/>
              </a:rPr>
              <a:t>推特</a:t>
            </a:r>
            <a:r>
              <a:rPr lang="zh-TW" altLang="en-US" sz="1800" b="1" dirty="0">
                <a:solidFill>
                  <a:srgbClr val="003399"/>
                </a:solidFill>
                <a:ea typeface="新細明體" panose="02020500000000000000" pitchFamily="18" charset="-120"/>
              </a:rPr>
              <a:t>老闆馬斯克</a:t>
            </a:r>
            <a:r>
              <a:rPr lang="zh-TW" altLang="en-US" sz="1800" b="1" dirty="0">
                <a:solidFill>
                  <a:srgbClr val="003399"/>
                </a:solidFill>
                <a:highlight>
                  <a:srgbClr val="FFFF00"/>
                </a:highlight>
                <a:ea typeface="新細明體" panose="02020500000000000000" pitchFamily="18" charset="-120"/>
              </a:rPr>
              <a:t>指控</a:t>
            </a:r>
            <a:r>
              <a:rPr lang="en-US" altLang="zh-TW" sz="1800" b="1" dirty="0">
                <a:solidFill>
                  <a:srgbClr val="003399"/>
                </a:solidFill>
                <a:highlight>
                  <a:srgbClr val="FFFF00"/>
                </a:highlight>
                <a:ea typeface="新細明體" panose="02020500000000000000" pitchFamily="18" charset="-120"/>
              </a:rPr>
              <a:t>Meta</a:t>
            </a:r>
            <a:r>
              <a:rPr lang="zh-TW" altLang="en-US" sz="1800" b="1" dirty="0">
                <a:solidFill>
                  <a:srgbClr val="003399"/>
                </a:solidFill>
                <a:highlight>
                  <a:srgbClr val="FFFF00"/>
                </a:highlight>
                <a:ea typeface="新細明體" panose="02020500000000000000" pitchFamily="18" charset="-120"/>
              </a:rPr>
              <a:t>盜用商業機密，揚言要提告</a:t>
            </a:r>
            <a:r>
              <a:rPr lang="zh-TW" altLang="en-US" sz="1800" b="1" dirty="0">
                <a:solidFill>
                  <a:srgbClr val="003399"/>
                </a:solidFill>
                <a:ea typeface="新細明體" panose="02020500000000000000" pitchFamily="18" charset="-120"/>
              </a:rPr>
              <a:t>。 </a:t>
            </a:r>
            <a:endParaRPr lang="en-US" altLang="zh-TW" sz="1800" b="1" dirty="0">
              <a:solidFill>
                <a:srgbClr val="003399"/>
              </a:solidFill>
              <a:ea typeface="新細明體" panose="02020500000000000000" pitchFamily="18" charset="-120"/>
            </a:endParaRPr>
          </a:p>
          <a:p>
            <a:pPr>
              <a:lnSpc>
                <a:spcPct val="80000"/>
              </a:lnSpc>
              <a:buNone/>
              <a:tabLst>
                <a:tab pos="2778125" algn="l"/>
              </a:tabLst>
              <a:defRPr/>
            </a:pPr>
            <a:endParaRPr lang="en-US" altLang="zh-TW" sz="1800" b="1" dirty="0">
              <a:solidFill>
                <a:srgbClr val="003399"/>
              </a:solidFill>
              <a:ea typeface="新細明體" panose="02020500000000000000" pitchFamily="18" charset="-120"/>
            </a:endParaRPr>
          </a:p>
          <a:p>
            <a:pPr marL="0" indent="0">
              <a:buNone/>
              <a:defRPr/>
            </a:pPr>
            <a:r>
              <a:rPr lang="en-US" altLang="zh-TW" sz="1800" b="1" dirty="0">
                <a:solidFill>
                  <a:schemeClr val="tx2"/>
                </a:solidFill>
                <a:latin typeface="Helvetica" panose="020B0604020202020204" pitchFamily="34" charset="0"/>
                <a:ea typeface="新細明體" panose="02020500000000000000" pitchFamily="18" charset="-120"/>
              </a:rPr>
              <a:t>    </a:t>
            </a:r>
            <a:r>
              <a:rPr lang="zh-TW" altLang="en-US" sz="1800" b="1" dirty="0">
                <a:solidFill>
                  <a:schemeClr val="tx2"/>
                </a:solidFill>
                <a:latin typeface="Helvetica" panose="020B0604020202020204" pitchFamily="34" charset="0"/>
                <a:ea typeface="新細明體" panose="02020500000000000000" pitchFamily="18" charset="-120"/>
              </a:rPr>
              <a:t>   </a:t>
            </a:r>
            <a:r>
              <a:rPr lang="zh-TW" altLang="en-US" sz="1800" b="1" dirty="0">
                <a:solidFill>
                  <a:srgbClr val="003399"/>
                </a:solidFill>
                <a:latin typeface="Helvetica" panose="020B0604020202020204" pitchFamily="34" charset="0"/>
                <a:ea typeface="新細明體" panose="02020500000000000000" pitchFamily="18" charset="-120"/>
              </a:rPr>
              <a:t>臉書母公司 </a:t>
            </a:r>
            <a:r>
              <a:rPr lang="en-US" altLang="zh-TW" sz="1800" b="1" dirty="0">
                <a:solidFill>
                  <a:srgbClr val="003399"/>
                </a:solidFill>
                <a:latin typeface="Helvetica" panose="020B0604020202020204" pitchFamily="34" charset="0"/>
                <a:ea typeface="新細明體" panose="02020500000000000000" pitchFamily="18" charset="-120"/>
              </a:rPr>
              <a:t>Meta</a:t>
            </a:r>
            <a:r>
              <a:rPr lang="zh-TW" altLang="en-US" sz="1800" b="1" dirty="0">
                <a:solidFill>
                  <a:srgbClr val="003399"/>
                </a:solidFill>
                <a:latin typeface="Helvetica" panose="020B0604020202020204" pitchFamily="34" charset="0"/>
                <a:ea typeface="新細明體" panose="02020500000000000000" pitchFamily="18" charset="-120"/>
              </a:rPr>
              <a:t>計畫在 </a:t>
            </a:r>
            <a:r>
              <a:rPr lang="en-US" altLang="zh-TW" sz="1800" b="1" dirty="0">
                <a:solidFill>
                  <a:srgbClr val="003399"/>
                </a:solidFill>
                <a:latin typeface="Helvetica" panose="020B0604020202020204" pitchFamily="34" charset="0"/>
                <a:ea typeface="新細明體" panose="02020500000000000000" pitchFamily="18" charset="-120"/>
              </a:rPr>
              <a:t>7/6</a:t>
            </a:r>
            <a:r>
              <a:rPr lang="zh-TW" altLang="en-US" sz="1800" b="1" dirty="0">
                <a:solidFill>
                  <a:srgbClr val="003399"/>
                </a:solidFill>
                <a:latin typeface="Helvetica" panose="020B0604020202020204" pitchFamily="34" charset="0"/>
                <a:ea typeface="新細明體" panose="02020500000000000000" pitchFamily="18" charset="-120"/>
              </a:rPr>
              <a:t> 推出的</a:t>
            </a:r>
            <a:r>
              <a:rPr lang="zh-TW" altLang="en-US" sz="1800" b="1" dirty="0">
                <a:solidFill>
                  <a:srgbClr val="003399"/>
                </a:solidFill>
                <a:highlight>
                  <a:srgbClr val="FFFF00"/>
                </a:highlight>
                <a:latin typeface="Helvetica" panose="020B0604020202020204" pitchFamily="34" charset="0"/>
                <a:ea typeface="新細明體" panose="02020500000000000000" pitchFamily="18" charset="-120"/>
              </a:rPr>
              <a:t>應用程式「</a:t>
            </a:r>
            <a:r>
              <a:rPr lang="en-US" altLang="zh-TW" sz="1800" b="1" dirty="0">
                <a:solidFill>
                  <a:srgbClr val="003399"/>
                </a:solidFill>
                <a:highlight>
                  <a:srgbClr val="FFFF00"/>
                </a:highlight>
                <a:latin typeface="Helvetica" panose="020B0604020202020204" pitchFamily="34" charset="0"/>
                <a:ea typeface="新細明體" panose="02020500000000000000" pitchFamily="18" charset="-120"/>
              </a:rPr>
              <a:t>Threads</a:t>
            </a:r>
            <a:r>
              <a:rPr lang="zh-TW" altLang="en-US" sz="1800" b="1" dirty="0">
                <a:solidFill>
                  <a:srgbClr val="003399"/>
                </a:solidFill>
                <a:latin typeface="Helvetica" panose="020B0604020202020204" pitchFamily="34" charset="0"/>
                <a:ea typeface="新細明體" panose="02020500000000000000" pitchFamily="18" charset="-120"/>
              </a:rPr>
              <a:t>」，被視為</a:t>
            </a:r>
            <a:r>
              <a:rPr lang="zh-TW" altLang="en-US" sz="1800" b="1" dirty="0">
                <a:solidFill>
                  <a:srgbClr val="003399"/>
                </a:solidFill>
                <a:highlight>
                  <a:srgbClr val="FFFF00"/>
                </a:highlight>
                <a:latin typeface="Helvetica" panose="020B0604020202020204" pitchFamily="34" charset="0"/>
                <a:ea typeface="新細明體" panose="02020500000000000000" pitchFamily="18" charset="-120"/>
              </a:rPr>
              <a:t>推特</a:t>
            </a:r>
            <a:r>
              <a:rPr lang="zh-TW" altLang="en-US" sz="1800" b="1" dirty="0">
                <a:solidFill>
                  <a:srgbClr val="003399"/>
                </a:solidFill>
                <a:latin typeface="Helvetica" panose="020B0604020202020204" pitchFamily="34" charset="0"/>
                <a:ea typeface="新細明體" panose="02020500000000000000" pitchFamily="18" charset="-120"/>
              </a:rPr>
              <a:t>的強大競爭對手。</a:t>
            </a:r>
            <a:r>
              <a:rPr lang="en-US" altLang="zh-TW" sz="1800" b="1" dirty="0">
                <a:solidFill>
                  <a:srgbClr val="003399"/>
                </a:solidFill>
                <a:highlight>
                  <a:srgbClr val="FFFF00"/>
                </a:highlight>
                <a:latin typeface="Helvetica" panose="020B0604020202020204" pitchFamily="34" charset="0"/>
                <a:ea typeface="新細明體" panose="02020500000000000000" pitchFamily="18" charset="-120"/>
              </a:rPr>
              <a:t>Threads </a:t>
            </a:r>
            <a:r>
              <a:rPr lang="zh-TW" altLang="en-US" sz="1800" b="1" dirty="0">
                <a:solidFill>
                  <a:srgbClr val="003399"/>
                </a:solidFill>
                <a:highlight>
                  <a:srgbClr val="FFFF00"/>
                </a:highlight>
                <a:latin typeface="Helvetica" panose="020B0604020202020204" pitchFamily="34" charset="0"/>
                <a:ea typeface="新細明體" panose="02020500000000000000" pitchFamily="18" charset="-120"/>
              </a:rPr>
              <a:t>有個致命風險 </a:t>
            </a:r>
            <a:r>
              <a:rPr lang="en-US" altLang="zh-TW" sz="1800" b="1" dirty="0">
                <a:solidFill>
                  <a:srgbClr val="003399"/>
                </a:solidFill>
                <a:highlight>
                  <a:srgbClr val="FFFF00"/>
                </a:highlight>
                <a:latin typeface="Helvetica" panose="020B0604020202020204" pitchFamily="34" charset="0"/>
                <a:ea typeface="新細明體" panose="02020500000000000000" pitchFamily="18" charset="-120"/>
              </a:rPr>
              <a:t>: </a:t>
            </a:r>
            <a:r>
              <a:rPr lang="zh-TW" altLang="en-US" sz="1800" b="1" dirty="0">
                <a:solidFill>
                  <a:srgbClr val="003399"/>
                </a:solidFill>
                <a:latin typeface="Helvetica" panose="020B0604020202020204" pitchFamily="34" charset="0"/>
                <a:ea typeface="新細明體" panose="02020500000000000000" pitchFamily="18" charset="-120"/>
              </a:rPr>
              <a:t>最終注定會讓</a:t>
            </a:r>
            <a:r>
              <a:rPr lang="zh-TW" altLang="en-US" sz="1800" b="1" dirty="0">
                <a:solidFill>
                  <a:srgbClr val="003399"/>
                </a:solidFill>
                <a:highlight>
                  <a:srgbClr val="FFFF00"/>
                </a:highlight>
                <a:latin typeface="Helvetica" panose="020B0604020202020204" pitchFamily="34" charset="0"/>
                <a:ea typeface="新細明體" panose="02020500000000000000" pitchFamily="18" charset="-120"/>
              </a:rPr>
              <a:t>它變得平庸，它太無聊。</a:t>
            </a:r>
            <a:endParaRPr lang="zh-TW" altLang="zh-TW" sz="1800" b="1" dirty="0">
              <a:solidFill>
                <a:srgbClr val="003399"/>
              </a:solidFill>
              <a:highlight>
                <a:srgbClr val="FFFF00"/>
              </a:highlight>
              <a:latin typeface="Helvetica" panose="020B0604020202020204" pitchFamily="34" charset="0"/>
              <a:ea typeface="新細明體" panose="02020500000000000000" pitchFamily="18" charset="-120"/>
            </a:endParaRPr>
          </a:p>
          <a:p>
            <a:pPr>
              <a:lnSpc>
                <a:spcPct val="80000"/>
              </a:lnSpc>
              <a:buNone/>
              <a:tabLst>
                <a:tab pos="2778125" algn="l"/>
              </a:tabLst>
              <a:defRPr/>
            </a:pPr>
            <a:endParaRPr lang="en-US" altLang="zh-TW" sz="2000" b="1" dirty="0">
              <a:ea typeface="新細明體" panose="02020500000000000000" pitchFamily="18" charset="-120"/>
            </a:endParaRPr>
          </a:p>
        </p:txBody>
      </p:sp>
      <p:sp>
        <p:nvSpPr>
          <p:cNvPr id="22531" name="Text Box 4">
            <a:extLst>
              <a:ext uri="{FF2B5EF4-FFF2-40B4-BE49-F238E27FC236}">
                <a16:creationId xmlns:a16="http://schemas.microsoft.com/office/drawing/2014/main" id="{F33CD4E1-B36B-5661-C209-369F8BC389B1}"/>
              </a:ext>
            </a:extLst>
          </p:cNvPr>
          <p:cNvSpPr txBox="1">
            <a:spLocks noChangeArrowheads="1"/>
          </p:cNvSpPr>
          <p:nvPr/>
        </p:nvSpPr>
        <p:spPr bwMode="auto">
          <a:xfrm>
            <a:off x="129908" y="134612"/>
            <a:ext cx="11932184" cy="461665"/>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4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各種</a:t>
            </a:r>
            <a:r>
              <a:rPr lang="zh-TW" altLang="zh-TW" sz="1800" b="1" dirty="0">
                <a:solidFill>
                  <a:schemeClr val="bg1"/>
                </a:solidFill>
                <a:latin typeface="Tahoma" panose="020B0604030504040204" pitchFamily="34" charset="0"/>
                <a:ea typeface="新細明體" panose="02020500000000000000" pitchFamily="18" charset="-120"/>
              </a:rPr>
              <a:t>社交媒體</a:t>
            </a:r>
            <a:r>
              <a:rPr lang="en-US" altLang="zh-TW" sz="1800" b="1" dirty="0">
                <a:solidFill>
                  <a:schemeClr val="bg1"/>
                </a:solidFill>
                <a:latin typeface="Tahoma" panose="020B0604030504040204" pitchFamily="34" charset="0"/>
                <a:ea typeface="新細明體" panose="02020500000000000000" pitchFamily="18" charset="-120"/>
              </a:rPr>
              <a:t>(Social media) </a:t>
            </a:r>
            <a:r>
              <a:rPr lang="zh-TW" altLang="en-US" sz="1800" b="1" dirty="0">
                <a:solidFill>
                  <a:schemeClr val="bg1"/>
                </a:solidFill>
                <a:latin typeface="Tahoma" panose="020B0604030504040204" pitchFamily="34" charset="0"/>
                <a:ea typeface="新細明體" panose="02020500000000000000" pitchFamily="18" charset="-120"/>
              </a:rPr>
              <a:t>百花齊放與侷限性 </a:t>
            </a:r>
            <a:endParaRPr lang="en-US" altLang="zh-TW" sz="1800" b="1" dirty="0">
              <a:solidFill>
                <a:schemeClr val="bg1"/>
              </a:solidFill>
              <a:latin typeface="Tahoma" panose="020B0604030504040204" pitchFamily="34" charset="0"/>
              <a:ea typeface="新細明體" panose="02020500000000000000" pitchFamily="18" charset="-120"/>
            </a:endParaRPr>
          </a:p>
        </p:txBody>
      </p:sp>
      <p:sp>
        <p:nvSpPr>
          <p:cNvPr id="22532" name="Rectangle 2">
            <a:extLst>
              <a:ext uri="{FF2B5EF4-FFF2-40B4-BE49-F238E27FC236}">
                <a16:creationId xmlns:a16="http://schemas.microsoft.com/office/drawing/2014/main" id="{4D379328-3EA6-B3AD-85A1-3A36E3106201}"/>
              </a:ext>
            </a:extLst>
          </p:cNvPr>
          <p:cNvSpPr>
            <a:spLocks noChangeArrowheads="1"/>
          </p:cNvSpPr>
          <p:nvPr/>
        </p:nvSpPr>
        <p:spPr bwMode="auto">
          <a:xfrm>
            <a:off x="-76200" y="534722"/>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2696" rIns="0" bIns="-12696" anchor="ct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zh-TW" sz="1800">
              <a:solidFill>
                <a:schemeClr val="tx1"/>
              </a:solidFill>
              <a:ea typeface="新細明體" panose="02020500000000000000" pitchFamily="18"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47C85CFF-512F-44BC-B08F-0192246BCAA1}"/>
              </a:ext>
            </a:extLst>
          </p:cNvPr>
          <p:cNvSpPr txBox="1">
            <a:spLocks noChangeArrowheads="1"/>
          </p:cNvSpPr>
          <p:nvPr/>
        </p:nvSpPr>
        <p:spPr bwMode="auto">
          <a:xfrm>
            <a:off x="2133600" y="1"/>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7172" name="Rectangle 2">
            <a:extLst>
              <a:ext uri="{FF2B5EF4-FFF2-40B4-BE49-F238E27FC236}">
                <a16:creationId xmlns:a16="http://schemas.microsoft.com/office/drawing/2014/main" id="{63387A44-174C-451E-889C-A3E250557A0C}"/>
              </a:ext>
            </a:extLst>
          </p:cNvPr>
          <p:cNvSpPr txBox="1">
            <a:spLocks noChangeArrowheads="1"/>
          </p:cNvSpPr>
          <p:nvPr/>
        </p:nvSpPr>
        <p:spPr bwMode="auto">
          <a:xfrm>
            <a:off x="1485900" y="58737"/>
            <a:ext cx="8915400" cy="400752"/>
          </a:xfrm>
          <a:prstGeom prst="rect">
            <a:avLst/>
          </a:prstGeom>
          <a:noFill/>
          <a:ln>
            <a:noFill/>
          </a:ln>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en-US" altLang="zh-TW" sz="2000" b="1" dirty="0">
                <a:solidFill>
                  <a:schemeClr val="bg1"/>
                </a:solidFill>
                <a:latin typeface="Tahoma" panose="020B0604030504040204" pitchFamily="34" charset="0"/>
                <a:ea typeface="新細明體" panose="02020500000000000000" pitchFamily="18" charset="-120"/>
              </a:rPr>
              <a:t> </a:t>
            </a:r>
            <a:endParaRPr lang="en-US" altLang="zh-TW" sz="2400" b="1" dirty="0">
              <a:solidFill>
                <a:srgbClr val="FF0000"/>
              </a:solidFill>
              <a:highlight>
                <a:srgbClr val="FFFF00"/>
              </a:highlight>
              <a:latin typeface="+mn-lt"/>
              <a:ea typeface="新細明體" panose="02020500000000000000" pitchFamily="18" charset="-120"/>
            </a:endParaRPr>
          </a:p>
        </p:txBody>
      </p:sp>
      <p:sp>
        <p:nvSpPr>
          <p:cNvPr id="13317" name="Rectangle 1027">
            <a:extLst>
              <a:ext uri="{FF2B5EF4-FFF2-40B4-BE49-F238E27FC236}">
                <a16:creationId xmlns:a16="http://schemas.microsoft.com/office/drawing/2014/main" id="{1C467165-E0F4-4E5F-993D-FEA0C3D38DA6}"/>
              </a:ext>
            </a:extLst>
          </p:cNvPr>
          <p:cNvSpPr>
            <a:spLocks noGrp="1" noChangeArrowheads="1"/>
          </p:cNvSpPr>
          <p:nvPr>
            <p:ph idx="1"/>
          </p:nvPr>
        </p:nvSpPr>
        <p:spPr>
          <a:xfrm>
            <a:off x="571612" y="169236"/>
            <a:ext cx="11353576" cy="5894213"/>
          </a:xfrm>
        </p:spPr>
        <p:txBody>
          <a:bodyPr>
            <a:normAutofit fontScale="92500" lnSpcReduction="10000"/>
          </a:bodyPr>
          <a:lstStyle/>
          <a:p>
            <a:pPr>
              <a:defRPr/>
            </a:pPr>
            <a:endParaRPr lang="en-US" altLang="zh-TW" b="1" dirty="0">
              <a:ea typeface="新細明體" panose="02020500000000000000" pitchFamily="18" charset="-120"/>
            </a:endParaRPr>
          </a:p>
          <a:p>
            <a:pPr marL="0" indent="0">
              <a:buNone/>
              <a:defRPr/>
            </a:pPr>
            <a:r>
              <a:rPr lang="zh-TW" altLang="en-US" dirty="0">
                <a:ea typeface="新細明體" panose="02020500000000000000" pitchFamily="18" charset="-120"/>
              </a:rPr>
              <a:t>              </a:t>
            </a:r>
            <a:r>
              <a:rPr lang="en-US" altLang="zh-TW" dirty="0">
                <a:solidFill>
                  <a:srgbClr val="003399"/>
                </a:solidFill>
                <a:ea typeface="新細明體" panose="02020500000000000000" pitchFamily="18" charset="-120"/>
              </a:rPr>
              <a:t>Chapter 1</a:t>
            </a:r>
            <a:r>
              <a:rPr lang="zh-TW" altLang="en-US" dirty="0">
                <a:solidFill>
                  <a:srgbClr val="003399"/>
                </a:solidFill>
                <a:ea typeface="新細明體" panose="02020500000000000000" pitchFamily="18" charset="-120"/>
              </a:rPr>
              <a:t>     </a:t>
            </a:r>
            <a:r>
              <a:rPr lang="en-US" altLang="zh-TW" dirty="0">
                <a:solidFill>
                  <a:srgbClr val="003399"/>
                </a:solidFill>
                <a:ea typeface="新細明體" panose="02020500000000000000" pitchFamily="18" charset="-120"/>
              </a:rPr>
              <a:t>1 of 5 </a:t>
            </a:r>
          </a:p>
          <a:p>
            <a:pPr marL="0" indent="0">
              <a:buNone/>
              <a:defRPr/>
            </a:pPr>
            <a:endParaRPr lang="en-US" altLang="zh-TW" dirty="0">
              <a:ea typeface="新細明體" panose="02020500000000000000" pitchFamily="18" charset="-120"/>
            </a:endParaRPr>
          </a:p>
          <a:p>
            <a:pPr marL="0" indent="0">
              <a:buNone/>
              <a:defRPr/>
            </a:pPr>
            <a:r>
              <a:rPr lang="en-US" altLang="zh-TW" dirty="0">
                <a:ea typeface="新細明體" panose="02020500000000000000" pitchFamily="18" charset="-120"/>
              </a:rPr>
              <a:t>         </a:t>
            </a:r>
            <a:r>
              <a:rPr lang="zh-TW" altLang="en-US" dirty="0">
                <a:solidFill>
                  <a:srgbClr val="003399"/>
                </a:solidFill>
                <a:ea typeface="新細明體" panose="02020500000000000000" pitchFamily="18" charset="-120"/>
              </a:rPr>
              <a:t>電子商務的基本概念     </a:t>
            </a:r>
            <a:r>
              <a:rPr lang="zh-TW" altLang="en-US" b="1" dirty="0">
                <a:solidFill>
                  <a:srgbClr val="003399"/>
                </a:solidFill>
                <a:ea typeface="新細明體" panose="02020500000000000000" pitchFamily="18" charset="-120"/>
              </a:rPr>
              <a:t>兼談隱私</a:t>
            </a:r>
            <a:endParaRPr lang="en-US" altLang="zh-TW" b="1" dirty="0">
              <a:solidFill>
                <a:srgbClr val="003399"/>
              </a:solidFill>
              <a:ea typeface="新細明體" panose="02020500000000000000" pitchFamily="18" charset="-120"/>
            </a:endParaRPr>
          </a:p>
          <a:p>
            <a:pPr marL="0" indent="0">
              <a:buNone/>
              <a:defRPr/>
            </a:pPr>
            <a:r>
              <a:rPr lang="en-US" altLang="zh-TW" dirty="0">
                <a:solidFill>
                  <a:srgbClr val="003399"/>
                </a:solidFill>
                <a:ea typeface="新細明體" panose="02020500000000000000" pitchFamily="18" charset="-120"/>
              </a:rPr>
              <a:t>Basic Concepts of e-Commerce</a:t>
            </a:r>
          </a:p>
          <a:p>
            <a:pPr marL="0" indent="0">
              <a:buNone/>
              <a:defRPr/>
            </a:pPr>
            <a:endParaRPr lang="en-US" altLang="zh-TW" dirty="0">
              <a:solidFill>
                <a:srgbClr val="003399"/>
              </a:solidFill>
              <a:ea typeface="新細明體" panose="02020500000000000000" pitchFamily="18" charset="-120"/>
            </a:endParaRPr>
          </a:p>
          <a:p>
            <a:pPr marL="0" indent="0">
              <a:buNone/>
              <a:defRPr/>
            </a:pPr>
            <a:r>
              <a:rPr lang="en-US" altLang="zh-TW" dirty="0">
                <a:solidFill>
                  <a:srgbClr val="003399"/>
                </a:solidFill>
                <a:ea typeface="新細明體" panose="02020500000000000000" pitchFamily="18" charset="-120"/>
              </a:rPr>
              <a:t>- </a:t>
            </a:r>
            <a:r>
              <a:rPr lang="zh-TW" altLang="en-US" sz="2200" dirty="0">
                <a:solidFill>
                  <a:srgbClr val="003399"/>
                </a:solidFill>
                <a:ea typeface="新細明體" panose="02020500000000000000" pitchFamily="18" charset="-120"/>
              </a:rPr>
              <a:t>深度直擊</a:t>
            </a:r>
            <a:r>
              <a:rPr lang="zh-TW" altLang="en-US" sz="2200" dirty="0">
                <a:solidFill>
                  <a:srgbClr val="003399"/>
                </a:solidFill>
                <a:highlight>
                  <a:srgbClr val="FFFF00"/>
                </a:highlight>
                <a:ea typeface="新細明體" panose="02020500000000000000" pitchFamily="18" charset="-120"/>
              </a:rPr>
              <a:t>全球</a:t>
            </a:r>
            <a:r>
              <a:rPr lang="en-US" altLang="zh-TW" sz="2200" dirty="0">
                <a:solidFill>
                  <a:srgbClr val="003399"/>
                </a:solidFill>
                <a:highlight>
                  <a:srgbClr val="FFFF00"/>
                </a:highlight>
                <a:ea typeface="新細明體" panose="02020500000000000000" pitchFamily="18" charset="-120"/>
              </a:rPr>
              <a:t>Amazon</a:t>
            </a:r>
            <a:r>
              <a:rPr lang="zh-TW" altLang="en-US" sz="2200" dirty="0">
                <a:solidFill>
                  <a:srgbClr val="003399"/>
                </a:solidFill>
                <a:highlight>
                  <a:srgbClr val="FFFF00"/>
                </a:highlight>
                <a:ea typeface="新細明體" panose="02020500000000000000" pitchFamily="18" charset="-120"/>
              </a:rPr>
              <a:t>首家無人商店</a:t>
            </a:r>
            <a:r>
              <a:rPr lang="zh-TW" altLang="en-US" sz="2200" dirty="0">
                <a:solidFill>
                  <a:srgbClr val="003399"/>
                </a:solidFill>
                <a:ea typeface="新細明體" panose="02020500000000000000" pitchFamily="18" charset="-120"/>
              </a:rPr>
              <a:t>，</a:t>
            </a:r>
            <a:r>
              <a:rPr lang="en-US" altLang="zh-TW" sz="2200" dirty="0">
                <a:solidFill>
                  <a:srgbClr val="003399"/>
                </a:solidFill>
                <a:ea typeface="新細明體" panose="02020500000000000000" pitchFamily="18" charset="-120"/>
              </a:rPr>
              <a:t>Amazon Go</a:t>
            </a:r>
            <a:r>
              <a:rPr lang="zh-TW" altLang="en-US" sz="2200" dirty="0">
                <a:solidFill>
                  <a:srgbClr val="003399"/>
                </a:solidFill>
                <a:ea typeface="新細明體" panose="02020500000000000000" pitchFamily="18" charset="-120"/>
              </a:rPr>
              <a:t>維運關鍵大公開。無人商店的基本原型。</a:t>
            </a:r>
            <a:endParaRPr lang="en-US" altLang="zh-TW" sz="2200" dirty="0">
              <a:solidFill>
                <a:srgbClr val="003399"/>
              </a:solidFill>
              <a:ea typeface="新細明體" panose="02020500000000000000" pitchFamily="18" charset="-120"/>
            </a:endParaRPr>
          </a:p>
          <a:p>
            <a:pPr marL="0" indent="0">
              <a:buNone/>
              <a:defRPr/>
            </a:pPr>
            <a:r>
              <a:rPr lang="zh-TW" altLang="en-US" b="1" i="0" dirty="0">
                <a:solidFill>
                  <a:srgbClr val="003399"/>
                </a:solidFill>
                <a:effectLst/>
                <a:latin typeface="Noto Sans TC"/>
              </a:rPr>
              <a:t>  </a:t>
            </a:r>
            <a:r>
              <a:rPr lang="zh-TW" altLang="en-US" dirty="0">
                <a:solidFill>
                  <a:srgbClr val="003399"/>
                </a:solidFill>
                <a:ea typeface="新細明體" panose="02020500000000000000" pitchFamily="18" charset="-120"/>
              </a:rPr>
              <a:t> </a:t>
            </a:r>
            <a:endParaRPr lang="en-US" altLang="zh-TW" b="1" dirty="0">
              <a:solidFill>
                <a:schemeClr val="accent1"/>
              </a:solidFill>
              <a:highlight>
                <a:srgbClr val="FFFF00"/>
              </a:highlight>
            </a:endParaRPr>
          </a:p>
          <a:p>
            <a:pPr>
              <a:buFontTx/>
              <a:buChar char="-"/>
              <a:defRPr/>
            </a:pPr>
            <a:r>
              <a:rPr lang="zh-TW" altLang="en-US" sz="2200" dirty="0">
                <a:solidFill>
                  <a:srgbClr val="003399"/>
                </a:solidFill>
                <a:ea typeface="新細明體" panose="02020500000000000000" pitchFamily="18" charset="-120"/>
              </a:rPr>
              <a:t>教科書改版為那樁 </a:t>
            </a:r>
            <a:r>
              <a:rPr lang="en-US" altLang="zh-TW" sz="2200" dirty="0">
                <a:solidFill>
                  <a:srgbClr val="003399"/>
                </a:solidFill>
                <a:ea typeface="新細明體" panose="02020500000000000000" pitchFamily="18" charset="-120"/>
              </a:rPr>
              <a:t>?</a:t>
            </a:r>
            <a:r>
              <a:rPr lang="zh-TW" altLang="en-US" sz="2200" b="1" dirty="0">
                <a:solidFill>
                  <a:schemeClr val="accent1"/>
                </a:solidFill>
                <a:highlight>
                  <a:srgbClr val="FFFF00"/>
                </a:highlight>
              </a:rPr>
              <a:t> </a:t>
            </a:r>
            <a:r>
              <a:rPr lang="zh-TW" altLang="en-US" sz="2200" dirty="0">
                <a:solidFill>
                  <a:srgbClr val="003399"/>
                </a:solidFill>
                <a:ea typeface="新細明體" panose="02020500000000000000" pitchFamily="18" charset="-120"/>
              </a:rPr>
              <a:t>開宗明義，書首個案的沿革</a:t>
            </a:r>
            <a:endParaRPr lang="en-US" altLang="zh-TW" sz="2200" dirty="0">
              <a:solidFill>
                <a:srgbClr val="003399"/>
              </a:solidFill>
              <a:ea typeface="新細明體" panose="02020500000000000000" pitchFamily="18" charset="-120"/>
            </a:endParaRPr>
          </a:p>
          <a:p>
            <a:pPr>
              <a:buFontTx/>
              <a:buChar char="-"/>
              <a:defRPr/>
            </a:pPr>
            <a:r>
              <a:rPr lang="zh-TW" altLang="en-US" sz="2200" dirty="0">
                <a:solidFill>
                  <a:srgbClr val="003399"/>
                </a:solidFill>
                <a:ea typeface="新細明體" panose="02020500000000000000" pitchFamily="18" charset="-120"/>
              </a:rPr>
              <a:t>線上賣</a:t>
            </a:r>
            <a:r>
              <a:rPr lang="zh-TW" altLang="en-US" sz="2200" dirty="0">
                <a:solidFill>
                  <a:srgbClr val="003399"/>
                </a:solidFill>
                <a:highlight>
                  <a:srgbClr val="FFFF00"/>
                </a:highlight>
                <a:ea typeface="新細明體" panose="02020500000000000000" pitchFamily="18" charset="-120"/>
              </a:rPr>
              <a:t>服務</a:t>
            </a:r>
            <a:r>
              <a:rPr lang="en-US" altLang="zh-TW" sz="2200" dirty="0">
                <a:solidFill>
                  <a:srgbClr val="003399"/>
                </a:solidFill>
                <a:ea typeface="新細明體" panose="02020500000000000000" pitchFamily="18" charset="-120"/>
              </a:rPr>
              <a:t>: </a:t>
            </a:r>
            <a:r>
              <a:rPr lang="zh-TW" altLang="en-US" sz="2200" b="1" dirty="0">
                <a:solidFill>
                  <a:schemeClr val="accent1"/>
                </a:solidFill>
                <a:highlight>
                  <a:srgbClr val="FFFF00"/>
                </a:highlight>
              </a:rPr>
              <a:t>以 </a:t>
            </a:r>
            <a:r>
              <a:rPr lang="en-US" altLang="zh-TW" sz="2200" b="1" dirty="0">
                <a:solidFill>
                  <a:schemeClr val="accent1"/>
                </a:solidFill>
                <a:highlight>
                  <a:srgbClr val="FFFF00"/>
                </a:highlight>
              </a:rPr>
              <a:t>Social media</a:t>
            </a:r>
            <a:r>
              <a:rPr lang="zh-TW" altLang="en-US" sz="2200" b="1" dirty="0">
                <a:solidFill>
                  <a:schemeClr val="accent1"/>
                </a:solidFill>
                <a:highlight>
                  <a:srgbClr val="FFFF00"/>
                </a:highlight>
              </a:rPr>
              <a:t>為例</a:t>
            </a:r>
            <a:r>
              <a:rPr lang="zh-TW" altLang="en-US" sz="2200" dirty="0">
                <a:solidFill>
                  <a:srgbClr val="003399"/>
                </a:solidFill>
                <a:ea typeface="新細明體" panose="02020500000000000000" pitchFamily="18" charset="-120"/>
              </a:rPr>
              <a:t>、</a:t>
            </a:r>
            <a:r>
              <a:rPr lang="zh-TW" altLang="en-US" sz="1900" b="1" dirty="0">
                <a:solidFill>
                  <a:schemeClr val="accent1"/>
                </a:solidFill>
                <a:highlight>
                  <a:srgbClr val="FFFF00"/>
                </a:highlight>
              </a:rPr>
              <a:t>各種</a:t>
            </a:r>
            <a:r>
              <a:rPr lang="en-US" altLang="zh-TW" sz="1900" b="1" dirty="0">
                <a:solidFill>
                  <a:schemeClr val="accent1"/>
                </a:solidFill>
                <a:highlight>
                  <a:srgbClr val="FFFF00"/>
                </a:highlight>
              </a:rPr>
              <a:t>Social media </a:t>
            </a:r>
            <a:r>
              <a:rPr lang="zh-TW" altLang="en-US" sz="1900" b="1" dirty="0">
                <a:solidFill>
                  <a:schemeClr val="accent1"/>
                </a:solidFill>
                <a:highlight>
                  <a:srgbClr val="FFFF00"/>
                </a:highlight>
              </a:rPr>
              <a:t>百花齊放與侷限性</a:t>
            </a:r>
            <a:endParaRPr lang="en-US" altLang="zh-TW" sz="1900" b="1" dirty="0">
              <a:solidFill>
                <a:schemeClr val="accent1"/>
              </a:solidFill>
              <a:highlight>
                <a:srgbClr val="FFFF00"/>
              </a:highlight>
            </a:endParaRPr>
          </a:p>
          <a:p>
            <a:pPr>
              <a:buFontTx/>
              <a:buChar char="-"/>
              <a:defRPr/>
            </a:pPr>
            <a:r>
              <a:rPr lang="zh-TW" altLang="en-US" sz="2200" b="1" dirty="0">
                <a:solidFill>
                  <a:schemeClr val="accent1"/>
                </a:solidFill>
                <a:highlight>
                  <a:srgbClr val="FFFF00"/>
                </a:highlight>
              </a:rPr>
              <a:t>電子商務的定義與簡介</a:t>
            </a:r>
            <a:endParaRPr lang="en-US" altLang="zh-TW" sz="2200" b="1" dirty="0">
              <a:solidFill>
                <a:schemeClr val="accent1"/>
              </a:solidFill>
              <a:highlight>
                <a:srgbClr val="FFFF00"/>
              </a:highlight>
            </a:endParaRPr>
          </a:p>
          <a:p>
            <a:pPr>
              <a:buFontTx/>
              <a:buChar char="-"/>
              <a:defRPr/>
            </a:pPr>
            <a:r>
              <a:rPr lang="zh-TW" altLang="en-US" sz="2200" b="1" dirty="0">
                <a:solidFill>
                  <a:schemeClr val="accent1"/>
                </a:solidFill>
                <a:highlight>
                  <a:srgbClr val="FFFF00"/>
                </a:highlight>
              </a:rPr>
              <a:t>電子商務與電子化企業的區別</a:t>
            </a:r>
            <a:endParaRPr lang="en-US" altLang="zh-TW" sz="2200" b="1" dirty="0">
              <a:solidFill>
                <a:schemeClr val="accent1"/>
              </a:solidFill>
              <a:highlight>
                <a:srgbClr val="FFFF00"/>
              </a:highlight>
            </a:endParaRPr>
          </a:p>
          <a:p>
            <a:pPr>
              <a:buFontTx/>
              <a:buChar char="-"/>
              <a:defRPr/>
            </a:pPr>
            <a:r>
              <a:rPr lang="zh-TW" altLang="en-US" sz="2200" b="1" dirty="0">
                <a:solidFill>
                  <a:schemeClr val="accent1"/>
                </a:solidFill>
                <a:highlight>
                  <a:srgbClr val="FFFF00"/>
                </a:highlight>
              </a:rPr>
              <a:t>商業模式圖</a:t>
            </a:r>
            <a:r>
              <a:rPr lang="en-US" altLang="zh-TW" sz="2200" b="1" dirty="0">
                <a:solidFill>
                  <a:schemeClr val="accent1"/>
                </a:solidFill>
                <a:highlight>
                  <a:srgbClr val="FFFF00"/>
                </a:highlight>
              </a:rPr>
              <a:t>(Business Model</a:t>
            </a:r>
            <a:r>
              <a:rPr lang="zh-TW" altLang="en-US" sz="2200" b="1" dirty="0">
                <a:solidFill>
                  <a:schemeClr val="accent1"/>
                </a:solidFill>
                <a:highlight>
                  <a:srgbClr val="FFFF00"/>
                </a:highlight>
              </a:rPr>
              <a:t> </a:t>
            </a:r>
            <a:r>
              <a:rPr lang="en-US" altLang="zh-TW" sz="2200" b="1" dirty="0">
                <a:solidFill>
                  <a:schemeClr val="accent1"/>
                </a:solidFill>
                <a:highlight>
                  <a:srgbClr val="FFFF00"/>
                </a:highlight>
              </a:rPr>
              <a:t>Canva)</a:t>
            </a:r>
          </a:p>
          <a:p>
            <a:pPr>
              <a:buFontTx/>
              <a:buChar char="-"/>
              <a:defRPr/>
            </a:pPr>
            <a:r>
              <a:rPr lang="zh-TW" altLang="en-US" sz="2200" b="1" dirty="0">
                <a:solidFill>
                  <a:schemeClr val="accent1"/>
                </a:solidFill>
                <a:highlight>
                  <a:srgbClr val="FFFF00"/>
                </a:highlight>
              </a:rPr>
              <a:t>電子商務簡史</a:t>
            </a:r>
            <a:r>
              <a:rPr lang="zh-TW" altLang="en-US" sz="2200" dirty="0">
                <a:solidFill>
                  <a:srgbClr val="003399"/>
                </a:solidFill>
                <a:ea typeface="新細明體" panose="02020500000000000000" pitchFamily="18" charset="-120"/>
              </a:rPr>
              <a:t>、</a:t>
            </a:r>
            <a:r>
              <a:rPr lang="zh-TW" altLang="en-US" sz="2200" b="1" dirty="0">
                <a:solidFill>
                  <a:schemeClr val="accent1"/>
                </a:solidFill>
                <a:highlight>
                  <a:srgbClr val="FFFF00"/>
                </a:highlight>
              </a:rPr>
              <a:t>電子商務的演進 </a:t>
            </a:r>
            <a:r>
              <a:rPr lang="en-US" altLang="zh-TW" sz="2200" b="1" dirty="0">
                <a:solidFill>
                  <a:schemeClr val="accent1"/>
                </a:solidFill>
                <a:highlight>
                  <a:srgbClr val="FFFF00"/>
                </a:highlight>
              </a:rPr>
              <a:t>:</a:t>
            </a:r>
            <a:r>
              <a:rPr lang="zh-TW" altLang="en-US" sz="2200" b="1" dirty="0">
                <a:solidFill>
                  <a:schemeClr val="accent1"/>
                </a:solidFill>
                <a:highlight>
                  <a:srgbClr val="FFFF00"/>
                </a:highlight>
              </a:rPr>
              <a:t>史前</a:t>
            </a:r>
            <a:endParaRPr lang="en-US" altLang="zh-TW" sz="2200" b="1" dirty="0">
              <a:solidFill>
                <a:schemeClr val="accent1"/>
              </a:solidFill>
              <a:highlight>
                <a:srgbClr val="FFFF00"/>
              </a:highlight>
            </a:endParaRPr>
          </a:p>
          <a:p>
            <a:pPr marL="0" indent="0">
              <a:buNone/>
              <a:defRPr/>
            </a:pPr>
            <a:endParaRPr lang="en-US" altLang="zh-TW" dirty="0">
              <a:solidFill>
                <a:srgbClr val="003399"/>
              </a:solidFill>
              <a:ea typeface="新細明體" panose="02020500000000000000" pitchFamily="18" charset="-120"/>
            </a:endParaRPr>
          </a:p>
        </p:txBody>
      </p:sp>
    </p:spTree>
    <p:extLst>
      <p:ext uri="{BB962C8B-B14F-4D97-AF65-F5344CB8AC3E}">
        <p14:creationId xmlns:p14="http://schemas.microsoft.com/office/powerpoint/2010/main" val="2123017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860EAE5F-2F92-2269-B3B4-4706780C5608}"/>
              </a:ext>
            </a:extLst>
          </p:cNvPr>
          <p:cNvSpPr>
            <a:spLocks noGrp="1" noChangeArrowheads="1"/>
          </p:cNvSpPr>
          <p:nvPr>
            <p:ph type="body" idx="1"/>
          </p:nvPr>
        </p:nvSpPr>
        <p:spPr>
          <a:xfrm>
            <a:off x="328475" y="1079376"/>
            <a:ext cx="11278846" cy="5188819"/>
          </a:xfrm>
        </p:spPr>
        <p:txBody>
          <a:bodyPr/>
          <a:lstStyle/>
          <a:p>
            <a:pPr>
              <a:lnSpc>
                <a:spcPct val="90000"/>
              </a:lnSpc>
              <a:defRPr/>
            </a:pPr>
            <a:r>
              <a:rPr lang="en-US" altLang="zh-TW" sz="1800" b="1" dirty="0" err="1">
                <a:solidFill>
                  <a:srgbClr val="003399"/>
                </a:solidFill>
                <a:highlight>
                  <a:srgbClr val="FFFF00"/>
                </a:highlight>
                <a:ea typeface="新細明體" panose="02020500000000000000" pitchFamily="18" charset="-120"/>
              </a:rPr>
              <a:t>SnapChat</a:t>
            </a:r>
            <a:r>
              <a:rPr lang="en-US" altLang="zh-TW" sz="1800" b="1" dirty="0">
                <a:solidFill>
                  <a:srgbClr val="003399"/>
                </a:solidFill>
                <a:highlight>
                  <a:srgbClr val="FFFF00"/>
                </a:highlight>
                <a:ea typeface="新細明體" panose="02020500000000000000" pitchFamily="18" charset="-120"/>
              </a:rPr>
              <a:t> </a:t>
            </a:r>
            <a:r>
              <a:rPr lang="zh-TW" altLang="zh-TW" sz="1800" b="1" dirty="0">
                <a:solidFill>
                  <a:srgbClr val="003399"/>
                </a:solidFill>
                <a:ea typeface="新細明體" panose="02020500000000000000" pitchFamily="18" charset="-120"/>
              </a:rPr>
              <a:t>除了可以隨時拍下當下所在環境與人分享外，和一般</a:t>
            </a:r>
            <a:r>
              <a:rPr lang="zh-TW" altLang="zh-TW" sz="1800" b="1" dirty="0">
                <a:solidFill>
                  <a:srgbClr val="003399"/>
                </a:solidFill>
                <a:highlight>
                  <a:srgbClr val="FFFF00"/>
                </a:highlight>
                <a:ea typeface="新細明體" panose="02020500000000000000" pitchFamily="18" charset="-120"/>
              </a:rPr>
              <a:t>即時通訊軟體</a:t>
            </a:r>
            <a:r>
              <a:rPr lang="zh-TW" altLang="zh-TW" sz="1800" b="1" dirty="0">
                <a:solidFill>
                  <a:srgbClr val="003399"/>
                </a:solidFill>
                <a:ea typeface="新細明體" panose="02020500000000000000" pitchFamily="18" charset="-120"/>
              </a:rPr>
              <a:t>最大不同的是，使用者用</a:t>
            </a:r>
            <a:r>
              <a:rPr lang="en-US" altLang="zh-TW" sz="1800" b="1" dirty="0" err="1">
                <a:solidFill>
                  <a:srgbClr val="003399"/>
                </a:solidFill>
                <a:highlight>
                  <a:srgbClr val="FFFF00"/>
                </a:highlight>
                <a:ea typeface="新細明體" panose="02020500000000000000" pitchFamily="18" charset="-120"/>
              </a:rPr>
              <a:t>SnapChat</a:t>
            </a:r>
            <a:r>
              <a:rPr lang="zh-TW" altLang="zh-TW" sz="1800" b="1" dirty="0">
                <a:solidFill>
                  <a:srgbClr val="003399"/>
                </a:solidFill>
                <a:ea typeface="新細明體" panose="02020500000000000000" pitchFamily="18" charset="-120"/>
              </a:rPr>
              <a:t>所發布的文章或照片都會在</a:t>
            </a:r>
            <a:r>
              <a:rPr lang="en-US" altLang="zh-TW" sz="1800" b="1" dirty="0">
                <a:solidFill>
                  <a:srgbClr val="003399"/>
                </a:solidFill>
                <a:highlight>
                  <a:srgbClr val="FFFF00"/>
                </a:highlight>
                <a:ea typeface="新細明體" panose="02020500000000000000" pitchFamily="18" charset="-120"/>
              </a:rPr>
              <a:t>10</a:t>
            </a:r>
            <a:r>
              <a:rPr lang="zh-TW" altLang="zh-TW" sz="1800" b="1" dirty="0">
                <a:solidFill>
                  <a:srgbClr val="003399"/>
                </a:solidFill>
                <a:highlight>
                  <a:srgbClr val="FFFF00"/>
                </a:highlight>
                <a:ea typeface="新細明體" panose="02020500000000000000" pitchFamily="18" charset="-120"/>
              </a:rPr>
              <a:t>秒內自動銷毀</a:t>
            </a:r>
            <a:r>
              <a:rPr lang="zh-TW" altLang="zh-TW" sz="1800" b="1" dirty="0">
                <a:solidFill>
                  <a:srgbClr val="003399"/>
                </a:solidFill>
                <a:ea typeface="新細明體" panose="02020500000000000000" pitchFamily="18" charset="-120"/>
              </a:rPr>
              <a:t>，可避免留下記錄。現代人越來越</a:t>
            </a:r>
            <a:r>
              <a:rPr lang="zh-TW" altLang="zh-TW" sz="1800" b="1" dirty="0">
                <a:solidFill>
                  <a:srgbClr val="003399"/>
                </a:solidFill>
                <a:highlight>
                  <a:srgbClr val="00FF00"/>
                </a:highlight>
                <a:ea typeface="新細明體" panose="02020500000000000000" pitchFamily="18" charset="-120"/>
              </a:rPr>
              <a:t>重視隱私</a:t>
            </a:r>
            <a:r>
              <a:rPr lang="zh-TW" altLang="zh-TW" sz="1800" b="1" dirty="0">
                <a:solidFill>
                  <a:srgbClr val="003399"/>
                </a:solidFill>
                <a:ea typeface="新細明體" panose="02020500000000000000" pitchFamily="18" charset="-120"/>
              </a:rPr>
              <a:t>，因此非常受到</a:t>
            </a:r>
            <a:r>
              <a:rPr lang="zh-TW" altLang="zh-TW" sz="1800" b="1" dirty="0">
                <a:solidFill>
                  <a:srgbClr val="003399"/>
                </a:solidFill>
                <a:highlight>
                  <a:srgbClr val="FFFF00"/>
                </a:highlight>
                <a:ea typeface="新細明體" panose="02020500000000000000" pitchFamily="18" charset="-120"/>
              </a:rPr>
              <a:t>大眾青年的歡迎</a:t>
            </a:r>
            <a:r>
              <a:rPr lang="zh-TW" altLang="zh-TW" sz="1800" b="1" dirty="0">
                <a:solidFill>
                  <a:srgbClr val="003399"/>
                </a:solidFill>
                <a:ea typeface="新細明體" panose="02020500000000000000" pitchFamily="18" charset="-120"/>
              </a:rPr>
              <a:t>，用來與朋友分享訊息和照片</a:t>
            </a:r>
            <a:r>
              <a:rPr lang="zh-TW" altLang="zh-TW" sz="2000" b="1" dirty="0">
                <a:solidFill>
                  <a:srgbClr val="003399"/>
                </a:solidFill>
                <a:ea typeface="新細明體" panose="02020500000000000000" pitchFamily="18" charset="-120"/>
              </a:rPr>
              <a:t>。</a:t>
            </a:r>
            <a:r>
              <a:rPr lang="en-US" altLang="zh-TW" sz="2000" b="1" dirty="0">
                <a:solidFill>
                  <a:srgbClr val="003399"/>
                </a:solidFill>
                <a:ea typeface="新細明體" panose="02020500000000000000" pitchFamily="18" charset="-120"/>
              </a:rPr>
              <a:t>  (</a:t>
            </a:r>
            <a:r>
              <a:rPr lang="en-US" altLang="zh-TW" sz="1800" b="1" dirty="0">
                <a:solidFill>
                  <a:srgbClr val="003399"/>
                </a:solidFill>
                <a:highlight>
                  <a:srgbClr val="FFFF00"/>
                </a:highlight>
                <a:ea typeface="新細明體" panose="02020500000000000000" pitchFamily="18" charset="-120"/>
              </a:rPr>
              <a:t>Snap, </a:t>
            </a:r>
            <a:r>
              <a:rPr lang="zh-TW" altLang="en-US" sz="1800" b="1" dirty="0">
                <a:solidFill>
                  <a:srgbClr val="003399"/>
                </a:solidFill>
                <a:highlight>
                  <a:srgbClr val="FFFF00"/>
                </a:highlight>
                <a:ea typeface="新細明體" panose="02020500000000000000" pitchFamily="18" charset="-120"/>
              </a:rPr>
              <a:t>快照</a:t>
            </a:r>
            <a:r>
              <a:rPr lang="en-US" altLang="zh-TW" sz="1800" b="1" dirty="0">
                <a:solidFill>
                  <a:srgbClr val="003399"/>
                </a:solidFill>
                <a:highlight>
                  <a:srgbClr val="FFFF00"/>
                </a:highlight>
                <a:ea typeface="新細明體" panose="02020500000000000000" pitchFamily="18" charset="-120"/>
              </a:rPr>
              <a:t>), </a:t>
            </a:r>
            <a:r>
              <a:rPr lang="zh-CN" altLang="en-US" sz="1800" b="1" dirty="0">
                <a:solidFill>
                  <a:srgbClr val="003399"/>
                </a:solidFill>
                <a:ea typeface="新細明體" panose="02020500000000000000" pitchFamily="18" charset="-120"/>
              </a:rPr>
              <a:t>用户可选择的时限是</a:t>
            </a:r>
            <a:r>
              <a:rPr lang="en-US" altLang="zh-CN" sz="1800" b="1" dirty="0">
                <a:solidFill>
                  <a:srgbClr val="003399"/>
                </a:solidFill>
                <a:ea typeface="新細明體" panose="02020500000000000000" pitchFamily="18" charset="-120"/>
              </a:rPr>
              <a:t>1</a:t>
            </a:r>
            <a:r>
              <a:rPr lang="zh-CN" altLang="en-US" sz="1800" b="1" dirty="0">
                <a:solidFill>
                  <a:srgbClr val="003399"/>
                </a:solidFill>
                <a:ea typeface="新細明體" panose="02020500000000000000" pitchFamily="18" charset="-120"/>
              </a:rPr>
              <a:t>秒至</a:t>
            </a:r>
            <a:r>
              <a:rPr lang="en-US" altLang="zh-CN" sz="1800" b="1" dirty="0">
                <a:solidFill>
                  <a:srgbClr val="003399"/>
                </a:solidFill>
                <a:ea typeface="新細明體" panose="02020500000000000000" pitchFamily="18" charset="-120"/>
              </a:rPr>
              <a:t>10</a:t>
            </a:r>
            <a:r>
              <a:rPr lang="zh-CN" altLang="en-US" sz="1800" b="1" dirty="0">
                <a:solidFill>
                  <a:srgbClr val="003399"/>
                </a:solidFill>
                <a:ea typeface="新細明體" panose="02020500000000000000" pitchFamily="18" charset="-120"/>
              </a:rPr>
              <a:t>秒之间，或无限</a:t>
            </a:r>
            <a:r>
              <a:rPr lang="zh-TW" altLang="zh-TW" sz="1800" b="1" dirty="0">
                <a:solidFill>
                  <a:srgbClr val="003399"/>
                </a:solidFill>
                <a:ea typeface="新細明體" panose="02020500000000000000" pitchFamily="18" charset="-120"/>
              </a:rPr>
              <a:t>。</a:t>
            </a:r>
            <a:endParaRPr lang="en-US" altLang="zh-TW" sz="1800" b="1" dirty="0">
              <a:solidFill>
                <a:srgbClr val="003399"/>
              </a:solidFill>
              <a:ea typeface="新細明體" panose="02020500000000000000" pitchFamily="18" charset="-120"/>
            </a:endParaRPr>
          </a:p>
          <a:p>
            <a:pPr marL="0" indent="0">
              <a:buNone/>
              <a:defRPr/>
            </a:pPr>
            <a:endParaRPr lang="en-US" altLang="zh-TW" sz="2000" b="1" dirty="0">
              <a:solidFill>
                <a:srgbClr val="003399"/>
              </a:solidFill>
              <a:ea typeface="新細明體" panose="02020500000000000000" pitchFamily="18" charset="-120"/>
            </a:endParaRPr>
          </a:p>
          <a:p>
            <a:pPr marL="0" indent="0">
              <a:buNone/>
              <a:defRPr/>
            </a:pPr>
            <a:r>
              <a:rPr lang="zh-TW" altLang="en-US" sz="2000" b="1" dirty="0">
                <a:solidFill>
                  <a:srgbClr val="003399"/>
                </a:solidFill>
                <a:ea typeface="新細明體" panose="02020500000000000000" pitchFamily="18" charset="-120"/>
              </a:rPr>
              <a:t>       </a:t>
            </a:r>
            <a:r>
              <a:rPr lang="en-US" altLang="zh-TW" sz="2000" b="1" dirty="0">
                <a:solidFill>
                  <a:srgbClr val="003399"/>
                </a:solidFill>
                <a:ea typeface="新細明體" panose="02020500000000000000" pitchFamily="18" charset="-120"/>
              </a:rPr>
              <a:t>(151022) </a:t>
            </a:r>
            <a:r>
              <a:rPr lang="en-US" altLang="zh-TW" sz="1800" b="1" dirty="0">
                <a:solidFill>
                  <a:srgbClr val="003399"/>
                </a:solidFill>
                <a:highlight>
                  <a:srgbClr val="FFFF00"/>
                </a:highlight>
                <a:ea typeface="新細明體" panose="02020500000000000000" pitchFamily="18" charset="-120"/>
              </a:rPr>
              <a:t>Snapchat </a:t>
            </a:r>
            <a:r>
              <a:rPr lang="zh-TW" altLang="zh-TW" sz="1800" b="1" dirty="0">
                <a:solidFill>
                  <a:srgbClr val="003399"/>
                </a:solidFill>
                <a:highlight>
                  <a:srgbClr val="FFFF00"/>
                </a:highlight>
                <a:ea typeface="新細明體" panose="02020500000000000000" pitchFamily="18" charset="-120"/>
              </a:rPr>
              <a:t>閱後即焚 </a:t>
            </a:r>
            <a:r>
              <a:rPr lang="zh-TW" altLang="zh-TW" sz="1800" b="1" dirty="0">
                <a:solidFill>
                  <a:srgbClr val="003399"/>
                </a:solidFill>
                <a:highlight>
                  <a:srgbClr val="00FF00"/>
                </a:highlight>
                <a:ea typeface="新細明體" panose="02020500000000000000" pitchFamily="18" charset="-120"/>
              </a:rPr>
              <a:t>愉悅感</a:t>
            </a:r>
            <a:r>
              <a:rPr lang="zh-TW" altLang="zh-TW" sz="1800" b="1" dirty="0">
                <a:solidFill>
                  <a:srgbClr val="003399"/>
                </a:solidFill>
                <a:highlight>
                  <a:srgbClr val="FFFF00"/>
                </a:highlight>
                <a:ea typeface="新細明體" panose="02020500000000000000" pitchFamily="18" charset="-120"/>
              </a:rPr>
              <a:t>勝臉書</a:t>
            </a:r>
            <a:r>
              <a:rPr lang="en-US" altLang="zh-TW" sz="1800" b="1" dirty="0">
                <a:solidFill>
                  <a:srgbClr val="003399"/>
                </a:solidFill>
                <a:highlight>
                  <a:srgbClr val="FFFF00"/>
                </a:highlight>
                <a:ea typeface="新細明體" panose="02020500000000000000" pitchFamily="18" charset="-120"/>
              </a:rPr>
              <a:t> </a:t>
            </a:r>
            <a:r>
              <a:rPr lang="en-US" altLang="zh-TW" sz="2000" b="1" dirty="0">
                <a:solidFill>
                  <a:srgbClr val="003399"/>
                </a:solidFill>
                <a:highlight>
                  <a:srgbClr val="FFFF00"/>
                </a:highlight>
              </a:rPr>
              <a:t>Snap decisions: More happiness gained by using Snapchat than Facebook    …  </a:t>
            </a:r>
            <a:r>
              <a:rPr lang="zh-TW" altLang="en-US" sz="1800" b="1" dirty="0">
                <a:solidFill>
                  <a:srgbClr val="003399"/>
                </a:solidFill>
                <a:ea typeface="新細明體" panose="02020500000000000000" pitchFamily="18" charset="-120"/>
              </a:rPr>
              <a:t>近幾年他們開始推出</a:t>
            </a:r>
            <a:r>
              <a:rPr lang="zh-TW" altLang="en-US" sz="1800" b="1" dirty="0">
                <a:solidFill>
                  <a:srgbClr val="003399"/>
                </a:solidFill>
                <a:highlight>
                  <a:srgbClr val="FFFF00"/>
                </a:highlight>
                <a:ea typeface="新細明體" panose="02020500000000000000" pitchFamily="18" charset="-120"/>
              </a:rPr>
              <a:t>變臉濾鏡  </a:t>
            </a:r>
            <a:r>
              <a:rPr lang="en-US" altLang="zh-TW" sz="1800" b="1" dirty="0">
                <a:solidFill>
                  <a:srgbClr val="003399"/>
                </a:solidFill>
                <a:highlight>
                  <a:srgbClr val="FFFF00"/>
                </a:highlight>
                <a:ea typeface="新細明體" panose="02020500000000000000" pitchFamily="18" charset="-120"/>
              </a:rPr>
              <a:t>+</a:t>
            </a:r>
            <a:r>
              <a:rPr lang="zh-TW" altLang="en-US" sz="1800" b="1" dirty="0">
                <a:solidFill>
                  <a:srgbClr val="003399"/>
                </a:solidFill>
                <a:highlight>
                  <a:srgbClr val="FFFF00"/>
                </a:highlight>
                <a:ea typeface="新細明體" panose="02020500000000000000" pitchFamily="18" charset="-120"/>
              </a:rPr>
              <a:t> 流行「童顏濾鏡」</a:t>
            </a:r>
            <a:endParaRPr lang="en-US" altLang="zh-TW" sz="1800" b="1" dirty="0">
              <a:solidFill>
                <a:srgbClr val="003399"/>
              </a:solidFill>
              <a:highlight>
                <a:srgbClr val="FFFF00"/>
              </a:highlight>
              <a:ea typeface="新細明體" panose="02020500000000000000" pitchFamily="18" charset="-120"/>
            </a:endParaRPr>
          </a:p>
          <a:p>
            <a:pPr>
              <a:lnSpc>
                <a:spcPct val="90000"/>
              </a:lnSpc>
              <a:defRPr/>
            </a:pPr>
            <a:endParaRPr lang="en-US" altLang="zh-TW" sz="2000" b="1" dirty="0">
              <a:solidFill>
                <a:srgbClr val="003399"/>
              </a:solidFill>
              <a:ea typeface="新細明體" panose="02020500000000000000" pitchFamily="18" charset="-120"/>
            </a:endParaRPr>
          </a:p>
          <a:p>
            <a:pPr>
              <a:lnSpc>
                <a:spcPct val="90000"/>
              </a:lnSpc>
              <a:defRPr/>
            </a:pPr>
            <a:r>
              <a:rPr lang="en-US" altLang="zh-TW" sz="1800" b="1" dirty="0">
                <a:solidFill>
                  <a:srgbClr val="003399"/>
                </a:solidFill>
                <a:ea typeface="新細明體" panose="02020500000000000000" pitchFamily="18" charset="-120"/>
              </a:rPr>
              <a:t>( 09.23.2017) Snapchat </a:t>
            </a:r>
            <a:r>
              <a:rPr lang="zh-TW" altLang="zh-TW" sz="1800" b="1" dirty="0">
                <a:solidFill>
                  <a:srgbClr val="003399"/>
                </a:solidFill>
                <a:ea typeface="新細明體" panose="02020500000000000000" pitchFamily="18" charset="-120"/>
              </a:rPr>
              <a:t>市占率 正被這個對手</a:t>
            </a:r>
            <a:r>
              <a:rPr lang="zh-TW" altLang="en-US" sz="1800" b="1"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Instagram</a:t>
            </a:r>
            <a:r>
              <a:rPr lang="zh-TW" altLang="zh-TW" sz="1800" b="1" dirty="0">
                <a:solidFill>
                  <a:srgbClr val="003399"/>
                </a:solidFill>
                <a:ea typeface="新細明體" panose="02020500000000000000" pitchFamily="18" charset="-120"/>
              </a:rPr>
              <a:t>侵蝕</a:t>
            </a:r>
            <a:endParaRPr lang="en-US" altLang="zh-TW" sz="1800" b="1" dirty="0">
              <a:solidFill>
                <a:srgbClr val="003399"/>
              </a:solidFill>
              <a:ea typeface="新細明體" panose="02020500000000000000" pitchFamily="18" charset="-120"/>
            </a:endParaRPr>
          </a:p>
          <a:p>
            <a:pPr marL="0" indent="0">
              <a:buNone/>
              <a:defRPr/>
            </a:pPr>
            <a:r>
              <a:rPr lang="en-US" altLang="zh-TW" sz="1800" b="1" dirty="0">
                <a:solidFill>
                  <a:srgbClr val="003399"/>
                </a:solidFill>
                <a:ea typeface="新細明體" panose="02020500000000000000" pitchFamily="18" charset="-120"/>
              </a:rPr>
              <a:t>    Instagram is rapidly eating away at </a:t>
            </a:r>
            <a:r>
              <a:rPr lang="en-US" altLang="zh-TW" sz="1800" b="1" dirty="0">
                <a:solidFill>
                  <a:srgbClr val="003399"/>
                </a:solidFill>
                <a:highlight>
                  <a:srgbClr val="FFFF00"/>
                </a:highlight>
                <a:ea typeface="新細明體" panose="02020500000000000000" pitchFamily="18" charset="-120"/>
              </a:rPr>
              <a:t>Snapchat’s share </a:t>
            </a:r>
            <a:r>
              <a:rPr lang="en-US" altLang="zh-TW" sz="1800" b="1" dirty="0">
                <a:solidFill>
                  <a:srgbClr val="003399"/>
                </a:solidFill>
                <a:ea typeface="新細明體" panose="02020500000000000000" pitchFamily="18" charset="-120"/>
              </a:rPr>
              <a:t>of new users</a:t>
            </a:r>
            <a:endParaRPr lang="zh-TW" altLang="zh-TW" sz="1800" b="1" dirty="0">
              <a:solidFill>
                <a:srgbClr val="003399"/>
              </a:solidFill>
              <a:ea typeface="新細明體" panose="02020500000000000000" pitchFamily="18" charset="-120"/>
            </a:endParaRPr>
          </a:p>
          <a:p>
            <a:pPr>
              <a:lnSpc>
                <a:spcPct val="90000"/>
              </a:lnSpc>
              <a:defRPr/>
            </a:pPr>
            <a:endParaRPr lang="zh-TW" altLang="zh-TW" sz="2000" b="1" dirty="0">
              <a:solidFill>
                <a:srgbClr val="003399"/>
              </a:solidFill>
              <a:ea typeface="新細明體" panose="02020500000000000000" pitchFamily="18" charset="-120"/>
            </a:endParaRPr>
          </a:p>
          <a:p>
            <a:pPr marL="0" indent="0">
              <a:buNone/>
              <a:defRPr/>
            </a:pPr>
            <a:r>
              <a:rPr lang="en-US" altLang="zh-TW" sz="2000" b="1"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Snapchat</a:t>
            </a:r>
            <a:r>
              <a:rPr lang="zh-TW" altLang="zh-TW" sz="1800" b="1" dirty="0">
                <a:solidFill>
                  <a:srgbClr val="003399"/>
                </a:solidFill>
                <a:ea typeface="新細明體" panose="02020500000000000000" pitchFamily="18" charset="-120"/>
              </a:rPr>
              <a:t>比較把成長目標</a:t>
            </a:r>
            <a:r>
              <a:rPr lang="zh-TW" altLang="zh-TW" sz="1800" b="1" dirty="0">
                <a:solidFill>
                  <a:srgbClr val="003399"/>
                </a:solidFill>
                <a:highlight>
                  <a:srgbClr val="FFFF00"/>
                </a:highlight>
                <a:ea typeface="新細明體" panose="02020500000000000000" pitchFamily="18" charset="-120"/>
              </a:rPr>
              <a:t>放在網路較發達、口袋也較深</a:t>
            </a:r>
            <a:r>
              <a:rPr lang="zh-TW" altLang="zh-TW" sz="1800" b="1" dirty="0">
                <a:solidFill>
                  <a:srgbClr val="003399"/>
                </a:solidFill>
                <a:ea typeface="新細明體" panose="02020500000000000000" pitchFamily="18" charset="-120"/>
              </a:rPr>
              <a:t>的</a:t>
            </a:r>
            <a:r>
              <a:rPr lang="zh-TW" altLang="zh-TW" sz="1800" b="1" dirty="0">
                <a:solidFill>
                  <a:srgbClr val="003399"/>
                </a:solidFill>
                <a:highlight>
                  <a:srgbClr val="FFFF00"/>
                </a:highlight>
                <a:ea typeface="新細明體" panose="02020500000000000000" pitchFamily="18" charset="-120"/>
              </a:rPr>
              <a:t>已開發國家</a:t>
            </a:r>
            <a:r>
              <a:rPr lang="zh-TW" altLang="zh-TW" sz="1800" b="1" dirty="0">
                <a:solidFill>
                  <a:srgbClr val="003399"/>
                </a:solidFill>
                <a:ea typeface="新細明體" panose="02020500000000000000" pitchFamily="18" charset="-120"/>
              </a:rPr>
              <a:t>，而非著重於全球新用戶數成長；相較之下，自從</a:t>
            </a:r>
            <a:r>
              <a:rPr lang="zh-TW" altLang="zh-TW" sz="1800" b="1" dirty="0">
                <a:solidFill>
                  <a:srgbClr val="003399"/>
                </a:solidFill>
                <a:highlight>
                  <a:srgbClr val="FFFF00"/>
                </a:highlight>
                <a:ea typeface="新細明體" panose="02020500000000000000" pitchFamily="18" charset="-120"/>
              </a:rPr>
              <a:t>臉書</a:t>
            </a:r>
            <a:r>
              <a:rPr lang="zh-TW" altLang="zh-TW" sz="1800" b="1" dirty="0">
                <a:solidFill>
                  <a:srgbClr val="003399"/>
                </a:solidFill>
                <a:ea typeface="新細明體" panose="02020500000000000000" pitchFamily="18" charset="-120"/>
              </a:rPr>
              <a:t>在</a:t>
            </a:r>
            <a:r>
              <a:rPr lang="en-US" altLang="zh-TW" sz="1800" b="1" dirty="0">
                <a:solidFill>
                  <a:srgbClr val="003399"/>
                </a:solidFill>
                <a:ea typeface="新細明體" panose="02020500000000000000" pitchFamily="18" charset="-120"/>
              </a:rPr>
              <a:t> 2012</a:t>
            </a:r>
            <a:r>
              <a:rPr lang="zh-TW" altLang="zh-TW" sz="1800" b="1" dirty="0">
                <a:solidFill>
                  <a:srgbClr val="003399"/>
                </a:solidFill>
                <a:highlight>
                  <a:srgbClr val="FFFF00"/>
                </a:highlight>
                <a:ea typeface="新細明體" panose="02020500000000000000" pitchFamily="18" charset="-120"/>
              </a:rPr>
              <a:t>年收購</a:t>
            </a:r>
            <a:r>
              <a:rPr lang="en-US" altLang="zh-TW" sz="1800" b="1" dirty="0">
                <a:solidFill>
                  <a:srgbClr val="003399"/>
                </a:solidFill>
                <a:highlight>
                  <a:srgbClr val="FFFF00"/>
                </a:highlight>
                <a:ea typeface="新細明體" panose="02020500000000000000" pitchFamily="18" charset="-120"/>
              </a:rPr>
              <a:t> Instagram</a:t>
            </a:r>
            <a:r>
              <a:rPr lang="zh-TW" altLang="zh-TW" sz="1800" b="1" dirty="0">
                <a:solidFill>
                  <a:srgbClr val="003399"/>
                </a:solidFill>
                <a:highlight>
                  <a:srgbClr val="FFFF00"/>
                </a:highlight>
                <a:ea typeface="新細明體" panose="02020500000000000000" pitchFamily="18" charset="-120"/>
              </a:rPr>
              <a:t>以來，</a:t>
            </a:r>
            <a:r>
              <a:rPr lang="en-US" altLang="zh-TW" sz="1800" b="1" dirty="0">
                <a:solidFill>
                  <a:srgbClr val="003399"/>
                </a:solidFill>
                <a:highlight>
                  <a:srgbClr val="FFFF00"/>
                </a:highlight>
                <a:ea typeface="新細明體" panose="02020500000000000000" pitchFamily="18" charset="-120"/>
              </a:rPr>
              <a:t>Instagram</a:t>
            </a:r>
            <a:r>
              <a:rPr lang="zh-TW" altLang="zh-TW" sz="1800" b="1" dirty="0">
                <a:solidFill>
                  <a:srgbClr val="003399"/>
                </a:solidFill>
                <a:highlight>
                  <a:srgbClr val="FFFF00"/>
                </a:highlight>
                <a:ea typeface="新細明體" panose="02020500000000000000" pitchFamily="18" charset="-120"/>
              </a:rPr>
              <a:t>每月</a:t>
            </a:r>
            <a:r>
              <a:rPr lang="en-US" altLang="zh-TW" sz="1800" b="1" dirty="0">
                <a:solidFill>
                  <a:srgbClr val="003399"/>
                </a:solidFill>
                <a:highlight>
                  <a:srgbClr val="FFFF00"/>
                </a:highlight>
                <a:ea typeface="新細明體" panose="02020500000000000000" pitchFamily="18" charset="-120"/>
              </a:rPr>
              <a:t> </a:t>
            </a:r>
            <a:r>
              <a:rPr lang="zh-TW" altLang="zh-TW" sz="1800" b="1" dirty="0">
                <a:solidFill>
                  <a:srgbClr val="003399"/>
                </a:solidFill>
                <a:highlight>
                  <a:srgbClr val="FFFF00"/>
                </a:highlight>
                <a:ea typeface="新細明體" panose="02020500000000000000" pitchFamily="18" charset="-120"/>
              </a:rPr>
              <a:t>的活躍用戶數已飆至七億人</a:t>
            </a:r>
            <a:r>
              <a:rPr lang="zh-TW" altLang="zh-TW" sz="1800" b="1" dirty="0">
                <a:solidFill>
                  <a:srgbClr val="003399"/>
                </a:solidFill>
                <a:ea typeface="新細明體" panose="02020500000000000000" pitchFamily="18" charset="-120"/>
              </a:rPr>
              <a:t>。</a:t>
            </a:r>
          </a:p>
          <a:p>
            <a:pPr marL="0" indent="0">
              <a:buNone/>
              <a:defRPr/>
            </a:pPr>
            <a:endParaRPr lang="en-US" altLang="zh-TW" sz="2000" b="1" dirty="0">
              <a:solidFill>
                <a:srgbClr val="003399"/>
              </a:solidFill>
              <a:ea typeface="新細明體" panose="02020500000000000000" pitchFamily="18" charset="-120"/>
            </a:endParaRPr>
          </a:p>
          <a:p>
            <a:pPr>
              <a:lnSpc>
                <a:spcPct val="90000"/>
              </a:lnSpc>
              <a:defRPr/>
            </a:pPr>
            <a:endParaRPr lang="en-US" altLang="zh-TW" sz="2000" b="1" dirty="0">
              <a:ea typeface="新細明體" panose="02020500000000000000" pitchFamily="18" charset="-120"/>
            </a:endParaRPr>
          </a:p>
          <a:p>
            <a:pPr>
              <a:lnSpc>
                <a:spcPct val="90000"/>
              </a:lnSpc>
              <a:buFont typeface="Wingdings" panose="05000000000000000000" pitchFamily="2" charset="2"/>
              <a:buNone/>
              <a:defRPr/>
            </a:pPr>
            <a:endParaRPr lang="en-US" altLang="zh-TW" sz="2000" b="1" dirty="0">
              <a:ea typeface="新細明體" panose="02020500000000000000" pitchFamily="18" charset="-120"/>
            </a:endParaRPr>
          </a:p>
          <a:p>
            <a:pPr>
              <a:lnSpc>
                <a:spcPct val="90000"/>
              </a:lnSpc>
              <a:buFont typeface="Wingdings" panose="05000000000000000000" pitchFamily="2" charset="2"/>
              <a:buNone/>
              <a:defRPr/>
            </a:pPr>
            <a:endParaRPr lang="en-US" altLang="zh-TW" sz="2000" b="1" dirty="0">
              <a:ea typeface="新細明體" panose="02020500000000000000" pitchFamily="18" charset="-120"/>
            </a:endParaRPr>
          </a:p>
        </p:txBody>
      </p:sp>
      <p:sp>
        <p:nvSpPr>
          <p:cNvPr id="26627" name="Text Box 5">
            <a:extLst>
              <a:ext uri="{FF2B5EF4-FFF2-40B4-BE49-F238E27FC236}">
                <a16:creationId xmlns:a16="http://schemas.microsoft.com/office/drawing/2014/main" id="{19590B7A-CD49-952B-9058-4A348B43C114}"/>
              </a:ext>
            </a:extLst>
          </p:cNvPr>
          <p:cNvSpPr txBox="1">
            <a:spLocks noChangeArrowheads="1"/>
          </p:cNvSpPr>
          <p:nvPr/>
        </p:nvSpPr>
        <p:spPr bwMode="auto">
          <a:xfrm>
            <a:off x="130205" y="119262"/>
            <a:ext cx="11931589" cy="461665"/>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rPr>
              <a:t>                                    各種</a:t>
            </a:r>
            <a:r>
              <a:rPr lang="zh-TW" altLang="zh-TW" sz="2000" b="1" dirty="0">
                <a:solidFill>
                  <a:schemeClr val="bg1"/>
                </a:solidFill>
                <a:latin typeface="Tahoma" panose="020B0604030504040204" pitchFamily="34" charset="0"/>
              </a:rPr>
              <a:t>社交媒體</a:t>
            </a:r>
            <a:r>
              <a:rPr lang="en-US" altLang="zh-TW" sz="2000" b="1" dirty="0">
                <a:solidFill>
                  <a:schemeClr val="bg1"/>
                </a:solidFill>
                <a:latin typeface="Tahoma" panose="020B0604030504040204" pitchFamily="34" charset="0"/>
              </a:rPr>
              <a:t>(Social media) </a:t>
            </a:r>
            <a:r>
              <a:rPr lang="zh-TW" altLang="en-US" sz="2000" b="1" dirty="0">
                <a:solidFill>
                  <a:schemeClr val="bg1"/>
                </a:solidFill>
                <a:latin typeface="Tahoma" panose="020B0604030504040204" pitchFamily="34" charset="0"/>
              </a:rPr>
              <a:t>百花齊放與侷限性 </a:t>
            </a:r>
            <a:r>
              <a:rPr lang="zh-TW" altLang="en-US" sz="2400" b="1" dirty="0">
                <a:solidFill>
                  <a:schemeClr val="bg1"/>
                </a:solidFill>
                <a:latin typeface="Tahoma" panose="020B0604030504040204" pitchFamily="34" charset="0"/>
                <a:ea typeface="新細明體" panose="02020500000000000000" pitchFamily="18" charset="-120"/>
              </a:rPr>
              <a:t> </a:t>
            </a:r>
            <a:endParaRPr lang="zh-TW" altLang="en-US" sz="2400" dirty="0">
              <a:solidFill>
                <a:schemeClr val="bg1"/>
              </a:solidFill>
              <a:latin typeface="Tahoma" panose="020B0604030504040204" pitchFamily="34" charset="0"/>
              <a:ea typeface="新細明體" panose="02020500000000000000" pitchFamily="18" charset="-12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E63DFF0F-578B-D811-EE57-ED1002647C60}"/>
              </a:ext>
            </a:extLst>
          </p:cNvPr>
          <p:cNvSpPr>
            <a:spLocks noGrp="1" noChangeArrowheads="1"/>
          </p:cNvSpPr>
          <p:nvPr>
            <p:ph type="body" idx="1"/>
          </p:nvPr>
        </p:nvSpPr>
        <p:spPr>
          <a:xfrm>
            <a:off x="577049" y="1118586"/>
            <a:ext cx="11230252" cy="5461828"/>
          </a:xfrm>
        </p:spPr>
        <p:txBody>
          <a:bodyPr/>
          <a:lstStyle/>
          <a:p>
            <a:pPr>
              <a:lnSpc>
                <a:spcPct val="90000"/>
              </a:lnSpc>
              <a:buFont typeface="Wingdings" panose="05000000000000000000" pitchFamily="2" charset="2"/>
              <a:buNone/>
              <a:defRPr/>
            </a:pPr>
            <a:endParaRPr lang="en-US" altLang="zh-TW" sz="2000" dirty="0">
              <a:ea typeface="新細明體" panose="02020500000000000000" pitchFamily="18" charset="-120"/>
            </a:endParaRPr>
          </a:p>
          <a:p>
            <a:pPr>
              <a:defRPr/>
            </a:pPr>
            <a:r>
              <a:rPr lang="en-US" altLang="zh-TW" sz="1800" dirty="0">
                <a:ea typeface="新細明體" panose="02020500000000000000" pitchFamily="18" charset="-120"/>
              </a:rPr>
              <a:t> (0924.16)</a:t>
            </a:r>
            <a:r>
              <a:rPr lang="zh-TW" altLang="zh-TW" sz="1800" dirty="0">
                <a:solidFill>
                  <a:srgbClr val="003399"/>
                </a:solidFill>
                <a:ea typeface="新細明體" panose="02020500000000000000" pitchFamily="18" charset="-120"/>
              </a:rPr>
              <a:t>看準商機？ </a:t>
            </a:r>
            <a:r>
              <a:rPr lang="zh-TW" altLang="zh-TW" sz="1800" dirty="0">
                <a:solidFill>
                  <a:srgbClr val="003399"/>
                </a:solidFill>
                <a:highlight>
                  <a:srgbClr val="FFFF00"/>
                </a:highlight>
                <a:ea typeface="新細明體" panose="02020500000000000000" pitchFamily="18" charset="-120"/>
              </a:rPr>
              <a:t>巴基斯坦</a:t>
            </a:r>
            <a:r>
              <a:rPr lang="zh-TW" altLang="zh-TW" sz="1800" dirty="0">
                <a:solidFill>
                  <a:srgbClr val="003399"/>
                </a:solidFill>
                <a:ea typeface="新細明體" panose="02020500000000000000" pitchFamily="18" charset="-120"/>
              </a:rPr>
              <a:t>商人創</a:t>
            </a:r>
            <a:r>
              <a:rPr lang="zh-TW" altLang="zh-TW" sz="1800" dirty="0">
                <a:solidFill>
                  <a:srgbClr val="003399"/>
                </a:solidFill>
                <a:highlight>
                  <a:srgbClr val="FFFF00"/>
                </a:highlight>
                <a:ea typeface="新細明體" panose="02020500000000000000" pitchFamily="18" charset="-120"/>
              </a:rPr>
              <a:t>多配偶</a:t>
            </a:r>
            <a:r>
              <a:rPr lang="zh-TW" altLang="zh-TW" sz="1800" dirty="0">
                <a:solidFill>
                  <a:srgbClr val="003399"/>
                </a:solidFill>
                <a:ea typeface="新細明體" panose="02020500000000000000" pitchFamily="18" charset="-120"/>
              </a:rPr>
              <a:t>交友網站</a:t>
            </a:r>
            <a:r>
              <a:rPr lang="en-US" altLang="zh-TW" sz="1800" dirty="0">
                <a:solidFill>
                  <a:srgbClr val="003399"/>
                </a:solidFill>
                <a:ea typeface="新細明體" panose="02020500000000000000" pitchFamily="18" charset="-120"/>
              </a:rPr>
              <a:t> </a:t>
            </a:r>
            <a:r>
              <a:rPr lang="en-US" altLang="zh-TW" sz="2000" dirty="0">
                <a:solidFill>
                  <a:srgbClr val="003399"/>
                </a:solidFill>
                <a:highlight>
                  <a:srgbClr val="FFFF00"/>
                </a:highlight>
                <a:ea typeface="新細明體" panose="02020500000000000000" pitchFamily="18" charset="-120"/>
              </a:rPr>
              <a:t>Secondwife.com </a:t>
            </a:r>
            <a:r>
              <a:rPr lang="en-US" altLang="zh-TW" sz="2000" dirty="0">
                <a:solidFill>
                  <a:srgbClr val="003399"/>
                </a:solidFill>
                <a:ea typeface="新細明體" panose="02020500000000000000" pitchFamily="18" charset="-120"/>
              </a:rPr>
              <a:t>site gaining </a:t>
            </a:r>
            <a:r>
              <a:rPr lang="en-US" altLang="zh-TW" sz="2000" dirty="0">
                <a:solidFill>
                  <a:srgbClr val="003399"/>
                </a:solidFill>
                <a:highlight>
                  <a:srgbClr val="FFFF00"/>
                </a:highlight>
                <a:ea typeface="新細明體" panose="02020500000000000000" pitchFamily="18" charset="-120"/>
              </a:rPr>
              <a:t>traction</a:t>
            </a:r>
            <a:r>
              <a:rPr lang="en-US" altLang="zh-TW" sz="2000" dirty="0">
                <a:solidFill>
                  <a:srgbClr val="003399"/>
                </a:solidFill>
                <a:ea typeface="新細明體" panose="02020500000000000000" pitchFamily="18" charset="-120"/>
              </a:rPr>
              <a:t> in Australia, says UK founder</a:t>
            </a:r>
          </a:p>
          <a:p>
            <a:pPr marL="0" indent="0">
              <a:buNone/>
              <a:defRPr/>
            </a:pPr>
            <a:endParaRPr lang="en-US" altLang="zh-TW" sz="2000" b="1" dirty="0">
              <a:ea typeface="新細明體" panose="02020500000000000000" pitchFamily="18" charset="-120"/>
            </a:endParaRPr>
          </a:p>
          <a:p>
            <a:pPr marL="0" indent="0">
              <a:buNone/>
              <a:defRPr/>
            </a:pPr>
            <a:r>
              <a:rPr lang="zh-TW" altLang="zh-TW" sz="1800" b="1" dirty="0">
                <a:solidFill>
                  <a:srgbClr val="003399"/>
                </a:solidFill>
                <a:ea typeface="新細明體" panose="02020500000000000000" pitchFamily="18" charset="-120"/>
              </a:rPr>
              <a:t>根據</a:t>
            </a:r>
            <a:r>
              <a:rPr lang="en-US" altLang="zh-TW" sz="1800" b="1" dirty="0">
                <a:solidFill>
                  <a:srgbClr val="003399"/>
                </a:solidFill>
                <a:ea typeface="新細明體" panose="02020500000000000000" pitchFamily="18" charset="-120"/>
              </a:rPr>
              <a:t>  Sydney Morning </a:t>
            </a:r>
            <a:r>
              <a:rPr lang="en-US" altLang="zh-TW" sz="1800" b="1" dirty="0" err="1">
                <a:solidFill>
                  <a:srgbClr val="003399"/>
                </a:solidFill>
                <a:ea typeface="新細明體" panose="02020500000000000000" pitchFamily="18" charset="-120"/>
              </a:rPr>
              <a:t>Hearld</a:t>
            </a:r>
            <a:r>
              <a:rPr lang="en-US" altLang="zh-TW" sz="1800" b="1" dirty="0">
                <a:solidFill>
                  <a:srgbClr val="003399"/>
                </a:solidFill>
                <a:ea typeface="新細明體" panose="02020500000000000000" pitchFamily="18" charset="-120"/>
              </a:rPr>
              <a:t> : </a:t>
            </a:r>
            <a:r>
              <a:rPr lang="zh-TW" altLang="zh-TW" sz="1800" b="1" dirty="0">
                <a:solidFill>
                  <a:srgbClr val="003399"/>
                </a:solidFill>
                <a:ea typeface="新細明體" panose="02020500000000000000" pitchFamily="18" charset="-120"/>
              </a:rPr>
              <a:t>巴基斯坦裔的英國企業家</a:t>
            </a:r>
            <a:r>
              <a:rPr lang="en-US" altLang="zh-TW" sz="1800" b="1" dirty="0">
                <a:solidFill>
                  <a:srgbClr val="003399"/>
                </a:solidFill>
                <a:ea typeface="新細明體" panose="02020500000000000000" pitchFamily="18" charset="-120"/>
              </a:rPr>
              <a:t>Azad </a:t>
            </a:r>
            <a:r>
              <a:rPr lang="en-US" altLang="zh-TW" sz="1800" b="1" dirty="0" err="1">
                <a:solidFill>
                  <a:srgbClr val="003399"/>
                </a:solidFill>
                <a:ea typeface="新細明體" panose="02020500000000000000" pitchFamily="18" charset="-120"/>
              </a:rPr>
              <a:t>Chaiwala</a:t>
            </a:r>
            <a:r>
              <a:rPr lang="en-US" altLang="zh-TW" sz="1800" b="1" dirty="0">
                <a:solidFill>
                  <a:srgbClr val="003399"/>
                </a:solidFill>
                <a:ea typeface="新細明體" panose="02020500000000000000" pitchFamily="18" charset="-120"/>
              </a:rPr>
              <a:t> </a:t>
            </a:r>
            <a:r>
              <a:rPr lang="zh-TW" altLang="zh-TW" sz="1800" b="1" dirty="0">
                <a:solidFill>
                  <a:srgbClr val="003399"/>
                </a:solidFill>
                <a:ea typeface="新細明體" panose="02020500000000000000" pitchFamily="18" charset="-120"/>
              </a:rPr>
              <a:t>于</a:t>
            </a:r>
            <a:r>
              <a:rPr lang="en-US" altLang="zh-TW" sz="1800" b="1" dirty="0">
                <a:solidFill>
                  <a:srgbClr val="003399"/>
                </a:solidFill>
                <a:ea typeface="新細明體" panose="02020500000000000000" pitchFamily="18" charset="-120"/>
              </a:rPr>
              <a:t>2014</a:t>
            </a:r>
            <a:r>
              <a:rPr lang="zh-TW" altLang="zh-TW" sz="1800" b="1" dirty="0">
                <a:solidFill>
                  <a:srgbClr val="003399"/>
                </a:solidFill>
                <a:ea typeface="新細明體" panose="02020500000000000000" pitchFamily="18" charset="-120"/>
              </a:rPr>
              <a:t>年建立服務穆斯林群體的「</a:t>
            </a:r>
            <a:r>
              <a:rPr lang="en-US" altLang="zh-TW" sz="1800" b="1" dirty="0">
                <a:solidFill>
                  <a:srgbClr val="003399"/>
                </a:solidFill>
                <a:ea typeface="新細明體" panose="02020500000000000000" pitchFamily="18" charset="-120"/>
              </a:rPr>
              <a:t>Secondwife.com</a:t>
            </a:r>
            <a:r>
              <a:rPr lang="zh-TW" altLang="zh-TW" sz="1800" b="1" dirty="0">
                <a:solidFill>
                  <a:srgbClr val="003399"/>
                </a:solidFill>
                <a:ea typeface="新細明體" panose="02020500000000000000" pitchFamily="18" charset="-120"/>
              </a:rPr>
              <a:t>」</a:t>
            </a:r>
            <a:r>
              <a:rPr lang="en-US" altLang="zh-TW" sz="1800" b="1" dirty="0">
                <a:solidFill>
                  <a:srgbClr val="003399"/>
                </a:solidFill>
                <a:ea typeface="新細明體" panose="02020500000000000000" pitchFamily="18" charset="-120"/>
              </a:rPr>
              <a:t>- Muslim </a:t>
            </a:r>
            <a:r>
              <a:rPr lang="en-US" altLang="zh-TW" sz="1800" b="1" dirty="0">
                <a:solidFill>
                  <a:srgbClr val="003399"/>
                </a:solidFill>
                <a:highlight>
                  <a:srgbClr val="FFFF00"/>
                </a:highlight>
                <a:ea typeface="新細明體" panose="02020500000000000000" pitchFamily="18" charset="-120"/>
              </a:rPr>
              <a:t>Polygamy Match Making </a:t>
            </a:r>
            <a:r>
              <a:rPr lang="en-US" altLang="zh-TW" sz="1800" b="1" dirty="0">
                <a:solidFill>
                  <a:srgbClr val="003399"/>
                </a:solidFill>
                <a:ea typeface="新細明體" panose="02020500000000000000" pitchFamily="18" charset="-120"/>
              </a:rPr>
              <a:t>Service (</a:t>
            </a:r>
            <a:r>
              <a:rPr lang="zh-TW" altLang="en-US" sz="1800" b="1" dirty="0">
                <a:solidFill>
                  <a:srgbClr val="003399"/>
                </a:solidFill>
                <a:ea typeface="新細明體" panose="02020500000000000000" pitchFamily="18" charset="-120"/>
              </a:rPr>
              <a:t>穆斯林</a:t>
            </a:r>
            <a:r>
              <a:rPr lang="zh-TW" altLang="en-US" sz="1800" b="1" dirty="0">
                <a:solidFill>
                  <a:srgbClr val="003399"/>
                </a:solidFill>
                <a:highlight>
                  <a:srgbClr val="FFFF00"/>
                </a:highlight>
                <a:ea typeface="新細明體" panose="02020500000000000000" pitchFamily="18" charset="-120"/>
              </a:rPr>
              <a:t>一夫多妻制</a:t>
            </a:r>
            <a:r>
              <a:rPr lang="zh-TW" altLang="en-US" sz="1800" b="1" dirty="0">
                <a:solidFill>
                  <a:srgbClr val="003399"/>
                </a:solidFill>
                <a:ea typeface="新細明體" panose="02020500000000000000" pitchFamily="18" charset="-120"/>
              </a:rPr>
              <a:t>媒人服務</a:t>
            </a:r>
            <a:r>
              <a:rPr lang="en-US" altLang="zh-TW" sz="1800" b="1" dirty="0">
                <a:solidFill>
                  <a:srgbClr val="003399"/>
                </a:solidFill>
                <a:ea typeface="新細明體" panose="02020500000000000000" pitchFamily="18" charset="-120"/>
              </a:rPr>
              <a:t>) </a:t>
            </a:r>
            <a:r>
              <a:rPr lang="zh-TW" altLang="zh-TW" sz="1800" b="1" dirty="0">
                <a:solidFill>
                  <a:srgbClr val="003399"/>
                </a:solidFill>
                <a:ea typeface="新細明體" panose="02020500000000000000" pitchFamily="18" charset="-120"/>
              </a:rPr>
              <a:t>交友網站</a:t>
            </a:r>
            <a:r>
              <a:rPr lang="zh-TW" altLang="en-US" sz="1800" b="1" dirty="0">
                <a:solidFill>
                  <a:srgbClr val="003399"/>
                </a:solidFill>
                <a:ea typeface="新細明體" panose="02020500000000000000" pitchFamily="18" charset="-120"/>
              </a:rPr>
              <a:t> </a:t>
            </a:r>
            <a:endParaRPr lang="zh-TW" altLang="zh-TW" sz="1800" b="1" dirty="0">
              <a:solidFill>
                <a:srgbClr val="003399"/>
              </a:solidFill>
              <a:ea typeface="新細明體" panose="02020500000000000000" pitchFamily="18" charset="-120"/>
            </a:endParaRPr>
          </a:p>
          <a:p>
            <a:pPr>
              <a:defRPr/>
            </a:pPr>
            <a:endParaRPr lang="en-US" altLang="zh-TW" sz="2000" b="1" dirty="0">
              <a:ea typeface="新細明體" panose="02020500000000000000" pitchFamily="18" charset="-120"/>
            </a:endParaRPr>
          </a:p>
          <a:p>
            <a:pPr>
              <a:lnSpc>
                <a:spcPct val="90000"/>
              </a:lnSpc>
              <a:defRPr/>
            </a:pPr>
            <a:endParaRPr lang="en-US" altLang="zh-TW" sz="2000" b="1" dirty="0">
              <a:ea typeface="新細明體" panose="02020500000000000000" pitchFamily="18" charset="-120"/>
            </a:endParaRPr>
          </a:p>
          <a:p>
            <a:pPr>
              <a:lnSpc>
                <a:spcPct val="90000"/>
              </a:lnSpc>
              <a:buFont typeface="Wingdings" panose="05000000000000000000" pitchFamily="2" charset="2"/>
              <a:buNone/>
              <a:defRPr/>
            </a:pPr>
            <a:endParaRPr lang="en-US" altLang="zh-TW" sz="2000" b="1" dirty="0">
              <a:ea typeface="新細明體" panose="02020500000000000000" pitchFamily="18" charset="-120"/>
            </a:endParaRPr>
          </a:p>
          <a:p>
            <a:pPr>
              <a:lnSpc>
                <a:spcPct val="90000"/>
              </a:lnSpc>
              <a:buFont typeface="Wingdings" panose="05000000000000000000" pitchFamily="2" charset="2"/>
              <a:buNone/>
              <a:defRPr/>
            </a:pPr>
            <a:endParaRPr lang="en-US" altLang="zh-TW" sz="2000" b="1" dirty="0">
              <a:ea typeface="新細明體" panose="02020500000000000000" pitchFamily="18" charset="-120"/>
            </a:endParaRPr>
          </a:p>
        </p:txBody>
      </p:sp>
      <p:sp>
        <p:nvSpPr>
          <p:cNvPr id="20483" name="Text Box 5">
            <a:extLst>
              <a:ext uri="{FF2B5EF4-FFF2-40B4-BE49-F238E27FC236}">
                <a16:creationId xmlns:a16="http://schemas.microsoft.com/office/drawing/2014/main" id="{F189DC10-E16D-DCA4-5548-677972FDA299}"/>
              </a:ext>
            </a:extLst>
          </p:cNvPr>
          <p:cNvSpPr txBox="1">
            <a:spLocks noChangeArrowheads="1"/>
          </p:cNvSpPr>
          <p:nvPr/>
        </p:nvSpPr>
        <p:spPr bwMode="auto">
          <a:xfrm>
            <a:off x="263090" y="77531"/>
            <a:ext cx="11665819" cy="400110"/>
          </a:xfrm>
          <a:prstGeom prst="rect">
            <a:avLst/>
          </a:prstGeom>
          <a:solidFill>
            <a:srgbClr val="08045C"/>
          </a:solid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defRPr/>
            </a:pPr>
            <a:r>
              <a:rPr lang="zh-TW" altLang="en-US" sz="2000" b="1" dirty="0">
                <a:solidFill>
                  <a:schemeClr val="bg1"/>
                </a:solidFill>
                <a:latin typeface="Tahoma" panose="020B0604030504040204" pitchFamily="34" charset="0"/>
              </a:rPr>
              <a:t>各種</a:t>
            </a:r>
            <a:r>
              <a:rPr lang="zh-TW" altLang="zh-TW" sz="2000" b="1" dirty="0">
                <a:solidFill>
                  <a:schemeClr val="bg1"/>
                </a:solidFill>
                <a:latin typeface="Tahoma" panose="020B0604030504040204" pitchFamily="34" charset="0"/>
              </a:rPr>
              <a:t>社交媒體</a:t>
            </a:r>
            <a:r>
              <a:rPr lang="en-US" altLang="zh-TW" sz="2000" b="1" dirty="0">
                <a:solidFill>
                  <a:schemeClr val="bg1"/>
                </a:solidFill>
                <a:latin typeface="Tahoma" panose="020B0604030504040204" pitchFamily="34" charset="0"/>
              </a:rPr>
              <a:t>(Social media) </a:t>
            </a:r>
            <a:r>
              <a:rPr lang="zh-TW" altLang="en-US" sz="2000" b="1" dirty="0">
                <a:solidFill>
                  <a:schemeClr val="bg1"/>
                </a:solidFill>
                <a:latin typeface="Tahoma" panose="020B0604030504040204" pitchFamily="34" charset="0"/>
              </a:rPr>
              <a:t>百花齊放與侷限性 </a:t>
            </a:r>
            <a:r>
              <a:rPr lang="en-US" altLang="zh-TW" sz="2000" b="1" dirty="0">
                <a:solidFill>
                  <a:schemeClr val="bg1"/>
                </a:solidFill>
                <a:latin typeface="Tahoma" panose="020B0604030504040204" pitchFamily="34" charset="0"/>
              </a:rPr>
              <a:t>- Secondwife.com </a:t>
            </a:r>
            <a:r>
              <a:rPr lang="zh-TW" altLang="en-US" sz="2000" b="1" dirty="0">
                <a:solidFill>
                  <a:schemeClr val="bg1"/>
                </a:solidFill>
                <a:latin typeface="Tahoma" panose="020B0604030504040204" pitchFamily="34" charset="0"/>
              </a:rPr>
              <a:t>    </a:t>
            </a:r>
          </a:p>
        </p:txBody>
      </p:sp>
      <p:pic>
        <p:nvPicPr>
          <p:cNvPr id="28676" name="圖片 1">
            <a:extLst>
              <a:ext uri="{FF2B5EF4-FFF2-40B4-BE49-F238E27FC236}">
                <a16:creationId xmlns:a16="http://schemas.microsoft.com/office/drawing/2014/main" id="{091C1FAD-29B6-96A8-B8D6-3CF2CD8935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4066" y="3650844"/>
            <a:ext cx="4524703" cy="22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42F576B3-D334-3058-84AE-64F9CD595029}"/>
              </a:ext>
            </a:extLst>
          </p:cNvPr>
          <p:cNvSpPr>
            <a:spLocks noGrp="1" noChangeArrowheads="1"/>
          </p:cNvSpPr>
          <p:nvPr>
            <p:ph type="body" idx="1"/>
          </p:nvPr>
        </p:nvSpPr>
        <p:spPr>
          <a:xfrm>
            <a:off x="391075" y="786082"/>
            <a:ext cx="11495993" cy="6067536"/>
          </a:xfrm>
        </p:spPr>
        <p:txBody>
          <a:bodyPr>
            <a:normAutofit fontScale="92500" lnSpcReduction="10000"/>
          </a:bodyPr>
          <a:lstStyle/>
          <a:p>
            <a:pPr marL="0" indent="0">
              <a:lnSpc>
                <a:spcPct val="80000"/>
              </a:lnSpc>
              <a:buNone/>
              <a:tabLst>
                <a:tab pos="2778125" algn="l"/>
              </a:tabLst>
              <a:defRPr/>
            </a:pPr>
            <a:r>
              <a:rPr lang="zh-TW" altLang="en-US" sz="1800" b="1"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        </a:t>
            </a:r>
            <a:r>
              <a:rPr lang="zh-TW" altLang="zh-TW" sz="1800" b="1" dirty="0">
                <a:solidFill>
                  <a:srgbClr val="003399"/>
                </a:solidFill>
                <a:ea typeface="新細明體" panose="02020500000000000000" pitchFamily="18" charset="-120"/>
              </a:rPr>
              <a:t>很難想像</a:t>
            </a:r>
            <a:r>
              <a:rPr lang="zh-TW" altLang="zh-TW" sz="1800" b="1" dirty="0">
                <a:solidFill>
                  <a:srgbClr val="003399"/>
                </a:solidFill>
                <a:highlight>
                  <a:srgbClr val="FFFF00"/>
                </a:highlight>
                <a:ea typeface="新細明體" panose="02020500000000000000" pitchFamily="18" charset="-120"/>
              </a:rPr>
              <a:t>沒有智能手機的生活</a:t>
            </a:r>
            <a:r>
              <a:rPr lang="zh-TW" altLang="zh-TW" sz="1800" b="1" dirty="0">
                <a:solidFill>
                  <a:srgbClr val="003399"/>
                </a:solidFill>
                <a:ea typeface="新細明體" panose="02020500000000000000" pitchFamily="18" charset="-120"/>
              </a:rPr>
              <a:t>，智能手機讓我們與</a:t>
            </a:r>
            <a:r>
              <a:rPr lang="zh-TW" altLang="zh-TW" sz="1800" b="1" dirty="0">
                <a:solidFill>
                  <a:srgbClr val="003399"/>
                </a:solidFill>
                <a:highlight>
                  <a:srgbClr val="FFFF00"/>
                </a:highlight>
                <a:ea typeface="新細明體" panose="02020500000000000000" pitchFamily="18" charset="-120"/>
              </a:rPr>
              <a:t>流行事物保持聯繫。 </a:t>
            </a:r>
            <a:r>
              <a:rPr lang="zh-TW" altLang="zh-TW" sz="1800" b="1" dirty="0">
                <a:solidFill>
                  <a:srgbClr val="003399"/>
                </a:solidFill>
                <a:ea typeface="新細明體" panose="02020500000000000000" pitchFamily="18" charset="-120"/>
              </a:rPr>
              <a:t>越南智能手機用戶</a:t>
            </a:r>
            <a:r>
              <a:rPr lang="zh-TW" altLang="zh-TW" sz="1800" b="1" dirty="0">
                <a:solidFill>
                  <a:srgbClr val="003399"/>
                </a:solidFill>
                <a:highlight>
                  <a:srgbClr val="FFFF00"/>
                </a:highlight>
                <a:ea typeface="新細明體" panose="02020500000000000000" pitchFamily="18" charset="-120"/>
              </a:rPr>
              <a:t>確實花更多時間拍照、</a:t>
            </a:r>
            <a:endParaRPr lang="en-US" altLang="zh-TW" sz="1800" b="1" dirty="0">
              <a:solidFill>
                <a:srgbClr val="003399"/>
              </a:solidFill>
              <a:highlight>
                <a:srgbClr val="FFFF00"/>
              </a:highlight>
              <a:ea typeface="新細明體" panose="02020500000000000000" pitchFamily="18" charset="-120"/>
            </a:endParaRPr>
          </a:p>
          <a:p>
            <a:pPr marL="0" indent="0">
              <a:buNone/>
            </a:pPr>
            <a:r>
              <a:rPr lang="zh-TW" altLang="zh-TW" sz="1800" b="1" dirty="0">
                <a:solidFill>
                  <a:srgbClr val="003399"/>
                </a:solidFill>
                <a:highlight>
                  <a:srgbClr val="FFFF00"/>
                </a:highlight>
                <a:ea typeface="新細明體" panose="02020500000000000000" pitchFamily="18" charset="-120"/>
              </a:rPr>
              <a:t>參與社交媒體平台</a:t>
            </a:r>
            <a:r>
              <a:rPr lang="zh-TW" altLang="zh-TW" sz="1800" b="1" dirty="0">
                <a:solidFill>
                  <a:srgbClr val="003399"/>
                </a:solidFill>
                <a:ea typeface="新細明體" panose="02020500000000000000" pitchFamily="18" charset="-120"/>
              </a:rPr>
              <a:t>上的</a:t>
            </a:r>
            <a:r>
              <a:rPr lang="zh-TW" altLang="zh-TW" sz="1800" b="1" dirty="0">
                <a:solidFill>
                  <a:srgbClr val="003399"/>
                </a:solidFill>
                <a:highlight>
                  <a:srgbClr val="FFFF00"/>
                </a:highlight>
                <a:ea typeface="新細明體" panose="02020500000000000000" pitchFamily="18" charset="-120"/>
              </a:rPr>
              <a:t>熱門挑戰以及嘗試不同的濾鏡</a:t>
            </a:r>
            <a:r>
              <a:rPr lang="zh-TW" altLang="zh-TW" sz="1800" b="1" dirty="0">
                <a:solidFill>
                  <a:srgbClr val="003399"/>
                </a:solidFill>
                <a:ea typeface="新細明體" panose="02020500000000000000" pitchFamily="18" charset="-120"/>
              </a:rPr>
              <a:t>。</a:t>
            </a:r>
          </a:p>
          <a:p>
            <a:endParaRPr lang="zh-TW" altLang="zh-TW" sz="2000" b="1" dirty="0">
              <a:solidFill>
                <a:srgbClr val="003399"/>
              </a:solidFill>
              <a:ea typeface="新細明體" panose="02020500000000000000" pitchFamily="18" charset="-120"/>
            </a:endParaRPr>
          </a:p>
          <a:p>
            <a:r>
              <a:rPr lang="en-US" altLang="zh-TW" sz="2000" b="1" dirty="0">
                <a:solidFill>
                  <a:srgbClr val="003399"/>
                </a:solidFill>
                <a:ea typeface="新細明體" panose="02020500000000000000" pitchFamily="18" charset="-120"/>
              </a:rPr>
              <a:t>popular photo editing application first launched in 2017 and is now surging in popularity again. Its newly updated gender-swapping filter, which lets the user transform their face into that of the opposite gender, is taking the Internet by storm.</a:t>
            </a:r>
            <a:endParaRPr lang="zh-TW" altLang="zh-TW" sz="2000" b="1" dirty="0">
              <a:solidFill>
                <a:srgbClr val="003399"/>
              </a:solidFill>
              <a:ea typeface="新細明體" panose="02020500000000000000" pitchFamily="18" charset="-120"/>
            </a:endParaRPr>
          </a:p>
          <a:p>
            <a:pPr marL="0" indent="0">
              <a:buNone/>
            </a:pPr>
            <a:r>
              <a:rPr lang="en-US" altLang="zh-TW" sz="2000" b="1" dirty="0">
                <a:solidFill>
                  <a:srgbClr val="003399"/>
                </a:solidFill>
                <a:ea typeface="新細明體" panose="02020500000000000000" pitchFamily="18" charset="-120"/>
              </a:rPr>
              <a:t>     </a:t>
            </a:r>
            <a:r>
              <a:rPr lang="zh-TW" altLang="en-US" sz="2000" b="1" dirty="0">
                <a:solidFill>
                  <a:srgbClr val="003399"/>
                </a:solidFill>
                <a:ea typeface="新細明體" panose="02020500000000000000" pitchFamily="18" charset="-120"/>
              </a:rPr>
              <a:t>  </a:t>
            </a:r>
            <a:r>
              <a:rPr lang="zh-TW" altLang="zh-TW" sz="1800" b="1" dirty="0">
                <a:solidFill>
                  <a:srgbClr val="003399"/>
                </a:solidFill>
                <a:ea typeface="新細明體" panose="02020500000000000000" pitchFamily="18" charset="-120"/>
              </a:rPr>
              <a:t>過去一周佔據主導地位的一個</a:t>
            </a:r>
            <a:r>
              <a:rPr lang="zh-TW" altLang="zh-TW" sz="1800" b="1" dirty="0">
                <a:solidFill>
                  <a:srgbClr val="003399"/>
                </a:solidFill>
                <a:highlight>
                  <a:srgbClr val="FFFF00"/>
                </a:highlight>
                <a:ea typeface="新細明體" panose="02020500000000000000" pitchFamily="18" charset="-120"/>
              </a:rPr>
              <a:t>趨勢是</a:t>
            </a:r>
            <a:r>
              <a:rPr lang="en-US" altLang="zh-TW" sz="1800" b="1" dirty="0">
                <a:solidFill>
                  <a:srgbClr val="003399"/>
                </a:solidFill>
                <a:highlight>
                  <a:srgbClr val="FFFF00"/>
                </a:highlight>
                <a:ea typeface="新細明體" panose="02020500000000000000" pitchFamily="18" charset="-120"/>
              </a:rPr>
              <a:t> </a:t>
            </a:r>
            <a:r>
              <a:rPr lang="en-US" altLang="zh-TW" sz="1800" b="1" dirty="0" err="1">
                <a:solidFill>
                  <a:srgbClr val="003399"/>
                </a:solidFill>
                <a:highlight>
                  <a:srgbClr val="FFFF00"/>
                </a:highlight>
                <a:ea typeface="新細明體" panose="02020500000000000000" pitchFamily="18" charset="-120"/>
              </a:rPr>
              <a:t>FaceApp</a:t>
            </a:r>
            <a:r>
              <a:rPr lang="zh-TW" altLang="zh-TW" sz="1800" b="1" dirty="0">
                <a:solidFill>
                  <a:srgbClr val="003399"/>
                </a:solidFill>
                <a:highlight>
                  <a:srgbClr val="FFFF00"/>
                </a:highlight>
                <a:ea typeface="新細明體" panose="02020500000000000000" pitchFamily="18" charset="-120"/>
              </a:rPr>
              <a:t>，</a:t>
            </a:r>
            <a:r>
              <a:rPr lang="zh-TW" altLang="zh-TW" sz="1800" b="1" dirty="0">
                <a:solidFill>
                  <a:srgbClr val="003399"/>
                </a:solidFill>
                <a:ea typeface="新細明體" panose="02020500000000000000" pitchFamily="18" charset="-120"/>
              </a:rPr>
              <a:t>這是一款流行</a:t>
            </a:r>
            <a:r>
              <a:rPr lang="zh-TW" altLang="zh-TW" sz="1800" b="1" dirty="0">
                <a:solidFill>
                  <a:srgbClr val="003399"/>
                </a:solidFill>
                <a:highlight>
                  <a:srgbClr val="FFFF00"/>
                </a:highlight>
                <a:ea typeface="新細明體" panose="02020500000000000000" pitchFamily="18" charset="-120"/>
              </a:rPr>
              <a:t>的照片編輯應用程序，於</a:t>
            </a:r>
            <a:r>
              <a:rPr lang="en-US" altLang="zh-TW" sz="1800" b="1" dirty="0">
                <a:solidFill>
                  <a:srgbClr val="003399"/>
                </a:solidFill>
                <a:highlight>
                  <a:srgbClr val="FFFF00"/>
                </a:highlight>
                <a:ea typeface="新細明體" panose="02020500000000000000" pitchFamily="18" charset="-120"/>
              </a:rPr>
              <a:t> 2017 </a:t>
            </a:r>
            <a:r>
              <a:rPr lang="zh-TW" altLang="zh-TW" sz="1800" b="1" dirty="0">
                <a:solidFill>
                  <a:srgbClr val="003399"/>
                </a:solidFill>
                <a:highlight>
                  <a:srgbClr val="FFFF00"/>
                </a:highlight>
                <a:ea typeface="新細明體" panose="02020500000000000000" pitchFamily="18" charset="-120"/>
              </a:rPr>
              <a:t>年首次推出，現在再</a:t>
            </a:r>
            <a:endParaRPr lang="en-US" altLang="zh-TW" sz="1800" b="1" dirty="0">
              <a:solidFill>
                <a:srgbClr val="003399"/>
              </a:solidFill>
              <a:highlight>
                <a:srgbClr val="FFFF00"/>
              </a:highlight>
              <a:ea typeface="新細明體" panose="02020500000000000000" pitchFamily="18" charset="-120"/>
            </a:endParaRPr>
          </a:p>
          <a:p>
            <a:pPr marL="0" indent="0">
              <a:buNone/>
            </a:pPr>
            <a:r>
              <a:rPr lang="zh-TW" altLang="zh-TW" sz="1800" b="1" dirty="0">
                <a:solidFill>
                  <a:srgbClr val="003399"/>
                </a:solidFill>
                <a:highlight>
                  <a:srgbClr val="FFFF00"/>
                </a:highlight>
                <a:ea typeface="新細明體" panose="02020500000000000000" pitchFamily="18" charset="-120"/>
              </a:rPr>
              <a:t>次流行起來。它最新更新的</a:t>
            </a:r>
            <a:r>
              <a:rPr lang="zh-TW" altLang="zh-TW" sz="1800" b="1" dirty="0">
                <a:solidFill>
                  <a:srgbClr val="C00000"/>
                </a:solidFill>
                <a:highlight>
                  <a:srgbClr val="FFFF00"/>
                </a:highlight>
                <a:ea typeface="新細明體" panose="02020500000000000000" pitchFamily="18" charset="-120"/>
              </a:rPr>
              <a:t>性別轉換過濾器</a:t>
            </a:r>
            <a:r>
              <a:rPr lang="zh-TW" altLang="zh-TW" sz="1800" b="1" dirty="0">
                <a:solidFill>
                  <a:srgbClr val="003399"/>
                </a:solidFill>
                <a:highlight>
                  <a:srgbClr val="FFFF00"/>
                </a:highlight>
                <a:ea typeface="新細明體" panose="02020500000000000000" pitchFamily="18" charset="-120"/>
              </a:rPr>
              <a:t>可以讓用戶將自己的臉變成異性</a:t>
            </a:r>
            <a:r>
              <a:rPr lang="zh-TW" altLang="zh-TW" sz="1800" b="1" dirty="0">
                <a:solidFill>
                  <a:srgbClr val="003399"/>
                </a:solidFill>
                <a:ea typeface="新細明體" panose="02020500000000000000" pitchFamily="18" charset="-120"/>
              </a:rPr>
              <a:t>，正在</a:t>
            </a:r>
            <a:r>
              <a:rPr lang="zh-TW" altLang="zh-TW" sz="1800" b="1" dirty="0">
                <a:solidFill>
                  <a:srgbClr val="003399"/>
                </a:solidFill>
                <a:highlight>
                  <a:srgbClr val="FFFF00"/>
                </a:highlight>
                <a:ea typeface="新細明體" panose="02020500000000000000" pitchFamily="18" charset="-120"/>
              </a:rPr>
              <a:t>互聯網上</a:t>
            </a:r>
            <a:r>
              <a:rPr lang="zh-TW" altLang="zh-TW" sz="1800" b="1" dirty="0">
                <a:solidFill>
                  <a:srgbClr val="003399"/>
                </a:solidFill>
                <a:ea typeface="新細明體" panose="02020500000000000000" pitchFamily="18" charset="-120"/>
              </a:rPr>
              <a:t>掀起風暴。</a:t>
            </a:r>
          </a:p>
          <a:p>
            <a:pPr>
              <a:lnSpc>
                <a:spcPct val="80000"/>
              </a:lnSpc>
              <a:buNone/>
              <a:tabLst>
                <a:tab pos="2778125" algn="l"/>
              </a:tabLst>
              <a:defRPr/>
            </a:pPr>
            <a:r>
              <a:rPr lang="en-US" altLang="zh-TW" sz="2000" b="1" dirty="0">
                <a:solidFill>
                  <a:srgbClr val="003399"/>
                </a:solidFill>
                <a:ea typeface="新細明體" panose="02020500000000000000" pitchFamily="18" charset="-120"/>
              </a:rPr>
              <a:t>      </a:t>
            </a:r>
          </a:p>
          <a:p>
            <a:pPr>
              <a:lnSpc>
                <a:spcPct val="80000"/>
              </a:lnSpc>
              <a:buNone/>
              <a:tabLst>
                <a:tab pos="2778125" algn="l"/>
              </a:tabLst>
              <a:defRPr/>
            </a:pPr>
            <a:r>
              <a:rPr lang="en-US" altLang="zh-TW" sz="2100" b="1" dirty="0">
                <a:solidFill>
                  <a:srgbClr val="003399"/>
                </a:solidFill>
                <a:ea typeface="新細明體" panose="02020500000000000000" pitchFamily="18" charset="-120"/>
              </a:rPr>
              <a:t>The </a:t>
            </a:r>
            <a:r>
              <a:rPr lang="en-US" altLang="zh-TW" sz="2100" b="1" dirty="0">
                <a:solidFill>
                  <a:srgbClr val="003399"/>
                </a:solidFill>
                <a:highlight>
                  <a:srgbClr val="FFFF00"/>
                </a:highlight>
                <a:ea typeface="新細明體" panose="02020500000000000000" pitchFamily="18" charset="-120"/>
              </a:rPr>
              <a:t>gender swap filter </a:t>
            </a:r>
            <a:r>
              <a:rPr lang="en-US" altLang="zh-TW" sz="2100" b="1" dirty="0">
                <a:solidFill>
                  <a:srgbClr val="003399"/>
                </a:solidFill>
                <a:ea typeface="新細明體" panose="02020500000000000000" pitchFamily="18" charset="-120"/>
              </a:rPr>
              <a:t>is Vietnam’s latest viral Internet obsession</a:t>
            </a:r>
          </a:p>
          <a:p>
            <a:pPr>
              <a:lnSpc>
                <a:spcPct val="80000"/>
              </a:lnSpc>
              <a:buNone/>
              <a:tabLst>
                <a:tab pos="2778125" algn="l"/>
              </a:tabLst>
              <a:defRPr/>
            </a:pPr>
            <a:r>
              <a:rPr lang="en-US" altLang="zh-TW" sz="2100" b="1" dirty="0">
                <a:solidFill>
                  <a:srgbClr val="003399"/>
                </a:solidFill>
                <a:ea typeface="新細明體" panose="02020500000000000000" pitchFamily="18" charset="-120"/>
              </a:rPr>
              <a:t>          </a:t>
            </a:r>
          </a:p>
          <a:p>
            <a:pPr>
              <a:lnSpc>
                <a:spcPct val="80000"/>
              </a:lnSpc>
              <a:buNone/>
              <a:tabLst>
                <a:tab pos="2778125" algn="l"/>
              </a:tabLst>
              <a:defRPr/>
            </a:pPr>
            <a:r>
              <a:rPr lang="en-US" altLang="zh-TW" sz="2100" b="1" dirty="0">
                <a:solidFill>
                  <a:srgbClr val="003399"/>
                </a:solidFill>
                <a:ea typeface="新細明體" panose="02020500000000000000" pitchFamily="18" charset="-120"/>
              </a:rPr>
              <a:t> </a:t>
            </a:r>
          </a:p>
          <a:p>
            <a:pPr>
              <a:lnSpc>
                <a:spcPct val="80000"/>
              </a:lnSpc>
              <a:buNone/>
              <a:tabLst>
                <a:tab pos="2778125" algn="l"/>
              </a:tabLst>
              <a:defRPr/>
            </a:pPr>
            <a:endParaRPr lang="en-US" altLang="zh-TW" sz="2100" b="1" dirty="0">
              <a:solidFill>
                <a:srgbClr val="003399"/>
              </a:solidFill>
              <a:ea typeface="新細明體" panose="02020500000000000000" pitchFamily="18" charset="-120"/>
            </a:endParaRPr>
          </a:p>
          <a:p>
            <a:pPr>
              <a:lnSpc>
                <a:spcPct val="80000"/>
              </a:lnSpc>
              <a:buNone/>
              <a:tabLst>
                <a:tab pos="2778125" algn="l"/>
              </a:tabLst>
              <a:defRPr/>
            </a:pPr>
            <a:endParaRPr lang="en-US" altLang="zh-TW" sz="2100" b="1" dirty="0">
              <a:solidFill>
                <a:srgbClr val="003399"/>
              </a:solidFill>
              <a:ea typeface="新細明體" panose="02020500000000000000" pitchFamily="18" charset="-120"/>
            </a:endParaRPr>
          </a:p>
          <a:p>
            <a:pPr>
              <a:lnSpc>
                <a:spcPct val="80000"/>
              </a:lnSpc>
              <a:buNone/>
              <a:tabLst>
                <a:tab pos="2778125" algn="l"/>
              </a:tabLst>
              <a:defRPr/>
            </a:pPr>
            <a:r>
              <a:rPr lang="en-US" altLang="zh-TW" sz="2100" b="1" dirty="0" err="1">
                <a:solidFill>
                  <a:srgbClr val="003399"/>
                </a:solidFill>
                <a:ea typeface="新細明體" panose="02020500000000000000" pitchFamily="18" charset="-120"/>
              </a:rPr>
              <a:t>FaceApp’s</a:t>
            </a:r>
            <a:r>
              <a:rPr lang="en-US" altLang="zh-TW" sz="2100" b="1" dirty="0">
                <a:solidFill>
                  <a:srgbClr val="003399"/>
                </a:solidFill>
                <a:ea typeface="新細明體" panose="02020500000000000000" pitchFamily="18" charset="-120"/>
              </a:rPr>
              <a:t> gender swap filter started to cause a splash online after some local celebrities, such as Tran Thanh, Truc Nhan, and Ngo Kien Huy used it on their photos and shared them with their followers online. Those photos cracked netizens up and caused many to download the app and use the filter.                                                                                                                                                      </a:t>
            </a:r>
          </a:p>
          <a:p>
            <a:pPr>
              <a:lnSpc>
                <a:spcPct val="80000"/>
              </a:lnSpc>
              <a:buNone/>
              <a:tabLst>
                <a:tab pos="2778125" algn="l"/>
              </a:tabLst>
              <a:defRPr/>
            </a:pPr>
            <a:r>
              <a:rPr lang="zh-TW" altLang="en-US" sz="1900" b="1" dirty="0">
                <a:solidFill>
                  <a:srgbClr val="003399"/>
                </a:solidFill>
                <a:ea typeface="新細明體" panose="02020500000000000000" pitchFamily="18" charset="-120"/>
              </a:rPr>
              <a:t>       </a:t>
            </a:r>
            <a:r>
              <a:rPr lang="zh-TW" altLang="en-US" sz="1700" b="1" dirty="0">
                <a:solidFill>
                  <a:srgbClr val="003399"/>
                </a:solidFill>
                <a:ea typeface="新細明體" panose="02020500000000000000" pitchFamily="18" charset="-120"/>
              </a:rPr>
              <a:t>在一些當地名人（例如</a:t>
            </a:r>
            <a:r>
              <a:rPr lang="en-US" altLang="zh-TW" sz="1700" b="1" dirty="0">
                <a:solidFill>
                  <a:srgbClr val="003399"/>
                </a:solidFill>
                <a:ea typeface="新細明體" panose="02020500000000000000" pitchFamily="18" charset="-120"/>
              </a:rPr>
              <a:t>Tran Thanh</a:t>
            </a:r>
            <a:r>
              <a:rPr lang="zh-TW" altLang="en-US" sz="1700" b="1" dirty="0">
                <a:solidFill>
                  <a:srgbClr val="003399"/>
                </a:solidFill>
                <a:ea typeface="新細明體" panose="02020500000000000000" pitchFamily="18" charset="-120"/>
              </a:rPr>
              <a:t>、</a:t>
            </a:r>
            <a:r>
              <a:rPr lang="en-US" altLang="zh-TW" sz="1700" b="1" dirty="0">
                <a:solidFill>
                  <a:srgbClr val="003399"/>
                </a:solidFill>
                <a:ea typeface="新細明體" panose="02020500000000000000" pitchFamily="18" charset="-120"/>
              </a:rPr>
              <a:t>Truc Nhan </a:t>
            </a:r>
            <a:r>
              <a:rPr lang="zh-TW" altLang="en-US" sz="1700" b="1" dirty="0">
                <a:solidFill>
                  <a:srgbClr val="003399"/>
                </a:solidFill>
                <a:ea typeface="新細明體" panose="02020500000000000000" pitchFamily="18" charset="-120"/>
              </a:rPr>
              <a:t>和</a:t>
            </a:r>
            <a:r>
              <a:rPr lang="en-US" altLang="zh-TW" sz="1700" b="1" dirty="0">
                <a:solidFill>
                  <a:srgbClr val="003399"/>
                </a:solidFill>
                <a:ea typeface="新細明體" panose="02020500000000000000" pitchFamily="18" charset="-120"/>
              </a:rPr>
              <a:t>Ngo Kien Huy</a:t>
            </a:r>
            <a:r>
              <a:rPr lang="zh-TW" altLang="en-US" sz="1700" b="1" dirty="0">
                <a:solidFill>
                  <a:srgbClr val="003399"/>
                </a:solidFill>
                <a:ea typeface="新細明體" panose="02020500000000000000" pitchFamily="18" charset="-120"/>
              </a:rPr>
              <a:t>）在他們的照片上</a:t>
            </a:r>
            <a:r>
              <a:rPr lang="zh-TW" altLang="en-US" sz="1700" b="1" dirty="0">
                <a:solidFill>
                  <a:srgbClr val="003399"/>
                </a:solidFill>
                <a:highlight>
                  <a:srgbClr val="FFFF00"/>
                </a:highlight>
                <a:ea typeface="新細明體" panose="02020500000000000000" pitchFamily="18" charset="-120"/>
              </a:rPr>
              <a:t>使用了</a:t>
            </a:r>
            <a:r>
              <a:rPr lang="en-US" altLang="zh-TW" sz="1700" b="1" dirty="0" err="1">
                <a:solidFill>
                  <a:srgbClr val="003399"/>
                </a:solidFill>
                <a:highlight>
                  <a:srgbClr val="FFFF00"/>
                </a:highlight>
                <a:ea typeface="新細明體" panose="02020500000000000000" pitchFamily="18" charset="-120"/>
              </a:rPr>
              <a:t>FaceApp</a:t>
            </a:r>
            <a:r>
              <a:rPr lang="en-US" altLang="zh-TW" sz="1700" b="1" dirty="0">
                <a:solidFill>
                  <a:srgbClr val="003399"/>
                </a:solidFill>
                <a:highlight>
                  <a:srgbClr val="FFFF00"/>
                </a:highlight>
                <a:ea typeface="新細明體" panose="02020500000000000000" pitchFamily="18" charset="-120"/>
              </a:rPr>
              <a:t> </a:t>
            </a:r>
            <a:r>
              <a:rPr lang="zh-TW" altLang="en-US" sz="1700" b="1" dirty="0">
                <a:solidFill>
                  <a:srgbClr val="003399"/>
                </a:solidFill>
                <a:highlight>
                  <a:srgbClr val="FFFF00"/>
                </a:highlight>
                <a:ea typeface="新細明體" panose="02020500000000000000" pitchFamily="18" charset="-120"/>
              </a:rPr>
              <a:t>的性別互換濾鏡</a:t>
            </a:r>
            <a:r>
              <a:rPr lang="zh-TW" altLang="en-US" sz="1700" b="1" dirty="0">
                <a:solidFill>
                  <a:srgbClr val="003399"/>
                </a:solidFill>
                <a:ea typeface="新細明體" panose="02020500000000000000" pitchFamily="18" charset="-120"/>
              </a:rPr>
              <a:t>並在網上與粉絲分享後，</a:t>
            </a:r>
            <a:r>
              <a:rPr lang="en-US" altLang="zh-TW" sz="1700" b="1" dirty="0" err="1">
                <a:solidFill>
                  <a:srgbClr val="003399"/>
                </a:solidFill>
                <a:highlight>
                  <a:srgbClr val="FFFF00"/>
                </a:highlight>
                <a:ea typeface="新細明體" panose="02020500000000000000" pitchFamily="18" charset="-120"/>
              </a:rPr>
              <a:t>FaceApp</a:t>
            </a:r>
            <a:r>
              <a:rPr lang="en-US" altLang="zh-TW" sz="1700" b="1" dirty="0">
                <a:solidFill>
                  <a:srgbClr val="003399"/>
                </a:solidFill>
                <a:highlight>
                  <a:srgbClr val="FFFF00"/>
                </a:highlight>
                <a:ea typeface="新細明體" panose="02020500000000000000" pitchFamily="18" charset="-120"/>
              </a:rPr>
              <a:t> </a:t>
            </a:r>
            <a:r>
              <a:rPr lang="zh-TW" altLang="en-US" sz="1700" b="1" dirty="0">
                <a:solidFill>
                  <a:srgbClr val="003399"/>
                </a:solidFill>
                <a:highlight>
                  <a:srgbClr val="FFFF00"/>
                </a:highlight>
                <a:ea typeface="新細明體" panose="02020500000000000000" pitchFamily="18" charset="-120"/>
              </a:rPr>
              <a:t>的性別互換濾鏡開始在網上引起轟動</a:t>
            </a:r>
            <a:r>
              <a:rPr lang="zh-TW" altLang="en-US" sz="1700" b="1" dirty="0">
                <a:solidFill>
                  <a:srgbClr val="003399"/>
                </a:solidFill>
                <a:ea typeface="新細明體" panose="02020500000000000000" pitchFamily="18" charset="-120"/>
              </a:rPr>
              <a:t>。 這些照片讓網友大笑，並導致</a:t>
            </a:r>
            <a:r>
              <a:rPr lang="zh-TW" altLang="en-US" sz="1700" b="1" dirty="0">
                <a:solidFill>
                  <a:srgbClr val="003399"/>
                </a:solidFill>
                <a:highlight>
                  <a:srgbClr val="FFFF00"/>
                </a:highlight>
                <a:ea typeface="新細明體" panose="02020500000000000000" pitchFamily="18" charset="-120"/>
              </a:rPr>
              <a:t>許多人下載該應用並使用該濾鏡</a:t>
            </a:r>
            <a:r>
              <a:rPr lang="zh-TW" altLang="en-US" sz="1700" b="1" dirty="0">
                <a:solidFill>
                  <a:srgbClr val="003399"/>
                </a:solidFill>
                <a:ea typeface="新細明體" panose="02020500000000000000" pitchFamily="18" charset="-120"/>
              </a:rPr>
              <a:t>。</a:t>
            </a:r>
            <a:r>
              <a:rPr lang="en-US" altLang="zh-TW" sz="1700" b="1" dirty="0">
                <a:solidFill>
                  <a:srgbClr val="003399"/>
                </a:solidFill>
                <a:ea typeface="新細明體" panose="02020500000000000000" pitchFamily="18" charset="-120"/>
              </a:rPr>
              <a:t> </a:t>
            </a:r>
            <a:r>
              <a:rPr lang="zh-TW" altLang="en-US" sz="1700" dirty="0">
                <a:solidFill>
                  <a:srgbClr val="003399"/>
                </a:solidFill>
                <a:ea typeface="新細明體" panose="02020500000000000000" pitchFamily="18" charset="-120"/>
              </a:rPr>
              <a:t> </a:t>
            </a:r>
            <a:endParaRPr lang="en-US" altLang="zh-TW" sz="1800" dirty="0">
              <a:solidFill>
                <a:srgbClr val="003399"/>
              </a:solidFill>
              <a:ea typeface="新細明體" panose="02020500000000000000" pitchFamily="18" charset="-120"/>
            </a:endParaRPr>
          </a:p>
        </p:txBody>
      </p:sp>
      <p:sp>
        <p:nvSpPr>
          <p:cNvPr id="30723" name="Text Box 4">
            <a:extLst>
              <a:ext uri="{FF2B5EF4-FFF2-40B4-BE49-F238E27FC236}">
                <a16:creationId xmlns:a16="http://schemas.microsoft.com/office/drawing/2014/main" id="{21527E2E-1363-E3B7-3CE2-58B407C7B22F}"/>
              </a:ext>
            </a:extLst>
          </p:cNvPr>
          <p:cNvSpPr txBox="1">
            <a:spLocks noChangeArrowheads="1"/>
          </p:cNvSpPr>
          <p:nvPr/>
        </p:nvSpPr>
        <p:spPr bwMode="auto">
          <a:xfrm>
            <a:off x="133480" y="0"/>
            <a:ext cx="12058520" cy="646331"/>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1800" b="1" dirty="0">
                <a:solidFill>
                  <a:schemeClr val="bg1"/>
                </a:solidFill>
                <a:latin typeface="Tahoma" panose="020B0604030504040204" pitchFamily="34" charset="0"/>
              </a:rPr>
              <a:t>各種</a:t>
            </a:r>
            <a:r>
              <a:rPr lang="zh-TW" altLang="zh-TW" sz="1800" b="1" dirty="0">
                <a:solidFill>
                  <a:schemeClr val="bg1"/>
                </a:solidFill>
                <a:latin typeface="Tahoma" panose="020B0604030504040204" pitchFamily="34" charset="0"/>
              </a:rPr>
              <a:t>社交媒體</a:t>
            </a:r>
            <a:r>
              <a:rPr lang="en-US" altLang="zh-TW" sz="1800" b="1" dirty="0">
                <a:solidFill>
                  <a:schemeClr val="bg1"/>
                </a:solidFill>
                <a:latin typeface="Tahoma" panose="020B0604030504040204" pitchFamily="34" charset="0"/>
              </a:rPr>
              <a:t>(Social media) </a:t>
            </a:r>
            <a:r>
              <a:rPr lang="zh-TW" altLang="en-US" sz="1800" b="1" dirty="0">
                <a:solidFill>
                  <a:schemeClr val="bg1"/>
                </a:solidFill>
                <a:latin typeface="Tahoma" panose="020B0604030504040204" pitchFamily="34" charset="0"/>
              </a:rPr>
              <a:t>百花齊放與侷限性 </a:t>
            </a:r>
            <a:r>
              <a:rPr lang="en-US" altLang="zh-TW" sz="1800" b="1" dirty="0">
                <a:solidFill>
                  <a:schemeClr val="bg1"/>
                </a:solidFill>
                <a:latin typeface="Tahoma" panose="020B0604030504040204" pitchFamily="34" charset="0"/>
              </a:rPr>
              <a:t>– </a:t>
            </a:r>
            <a:r>
              <a:rPr lang="en-US" altLang="zh-TW" sz="1800" b="1" dirty="0" err="1">
                <a:solidFill>
                  <a:schemeClr val="bg1"/>
                </a:solidFill>
                <a:latin typeface="Tahoma" panose="020B0604030504040204" pitchFamily="34" charset="0"/>
              </a:rPr>
              <a:t>FaceApp</a:t>
            </a:r>
            <a:r>
              <a:rPr lang="en-US" altLang="zh-TW" sz="1800" b="1" dirty="0">
                <a:solidFill>
                  <a:schemeClr val="bg1"/>
                </a:solidFill>
                <a:latin typeface="Tahoma" panose="020B0604030504040204" pitchFamily="34" charset="0"/>
              </a:rPr>
              <a:t> </a:t>
            </a:r>
            <a:r>
              <a:rPr lang="zh-TW" altLang="en-US" sz="1800" b="1" dirty="0">
                <a:solidFill>
                  <a:schemeClr val="bg1"/>
                </a:solidFill>
                <a:latin typeface="Tahoma" panose="020B0604030504040204" pitchFamily="34" charset="0"/>
              </a:rPr>
              <a:t>                                                                                                      </a:t>
            </a:r>
            <a:r>
              <a:rPr lang="en-US" altLang="zh-TW" sz="1800" b="1" dirty="0">
                <a:solidFill>
                  <a:schemeClr val="bg1"/>
                </a:solidFill>
                <a:latin typeface="Tahoma" panose="020B0604030504040204" pitchFamily="34" charset="0"/>
              </a:rPr>
              <a:t>(0</a:t>
            </a:r>
            <a:r>
              <a:rPr lang="en-US" altLang="zh-TW" sz="1800" b="1" dirty="0">
                <a:solidFill>
                  <a:schemeClr val="bg1"/>
                </a:solidFill>
                <a:latin typeface="Tahoma" panose="020B0604030504040204" pitchFamily="34" charset="0"/>
                <a:ea typeface="新細明體" panose="02020500000000000000" pitchFamily="18" charset="-120"/>
              </a:rPr>
              <a:t>622.20) </a:t>
            </a:r>
            <a:r>
              <a:rPr lang="en-US" altLang="zh-TW" sz="1800" b="1" dirty="0" err="1">
                <a:solidFill>
                  <a:schemeClr val="bg1"/>
                </a:solidFill>
                <a:latin typeface="Tahoma" panose="020B0604030504040204" pitchFamily="34" charset="0"/>
                <a:ea typeface="新細明體" panose="02020500000000000000" pitchFamily="18" charset="-120"/>
              </a:rPr>
              <a:t>FaceApp</a:t>
            </a:r>
            <a:r>
              <a:rPr lang="en-US" altLang="zh-TW" sz="1800" b="1" dirty="0">
                <a:solidFill>
                  <a:schemeClr val="bg1"/>
                </a:solidFill>
                <a:latin typeface="Tahoma" panose="020B0604030504040204" pitchFamily="34" charset="0"/>
                <a:ea typeface="新細明體" panose="02020500000000000000" pitchFamily="18" charset="-120"/>
              </a:rPr>
              <a:t> gender swap filter goes viral in Vietnam</a:t>
            </a:r>
            <a:r>
              <a:rPr lang="zh-TW" altLang="en-US" sz="1800" b="1" dirty="0">
                <a:solidFill>
                  <a:schemeClr val="bg1"/>
                </a:solidFill>
                <a:latin typeface="Tahoma" panose="020B0604030504040204" pitchFamily="34" charset="0"/>
                <a:ea typeface="新細明體" panose="02020500000000000000" pitchFamily="18" charset="-120"/>
              </a:rPr>
              <a:t> </a:t>
            </a:r>
            <a:r>
              <a:rPr lang="en-US" altLang="zh-TW" sz="1800" b="1" dirty="0" err="1">
                <a:solidFill>
                  <a:schemeClr val="bg1"/>
                </a:solidFill>
                <a:latin typeface="Tahoma" panose="020B0604030504040204" pitchFamily="34" charset="0"/>
                <a:ea typeface="新細明體" panose="02020500000000000000" pitchFamily="18" charset="-120"/>
              </a:rPr>
              <a:t>FaceApp</a:t>
            </a:r>
            <a:r>
              <a:rPr lang="en-US" altLang="zh-TW" sz="18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性別交換過濾器在越南瘋傳 </a:t>
            </a:r>
            <a:endParaRPr lang="en-US" altLang="zh-TW" sz="1600" b="1" dirty="0">
              <a:solidFill>
                <a:schemeClr val="bg1"/>
              </a:solidFill>
              <a:latin typeface="Tahoma" panose="020B0604030504040204" pitchFamily="34" charset="0"/>
              <a:ea typeface="新細明體" panose="02020500000000000000" pitchFamily="18" charset="-120"/>
            </a:endParaRPr>
          </a:p>
        </p:txBody>
      </p:sp>
      <p:sp>
        <p:nvSpPr>
          <p:cNvPr id="30724" name="Rectangle 2">
            <a:extLst>
              <a:ext uri="{FF2B5EF4-FFF2-40B4-BE49-F238E27FC236}">
                <a16:creationId xmlns:a16="http://schemas.microsoft.com/office/drawing/2014/main" id="{54CC3250-3A77-ECE6-8DB7-932D07853C22}"/>
              </a:ext>
            </a:extLst>
          </p:cNvPr>
          <p:cNvSpPr>
            <a:spLocks noChangeArrowheads="1"/>
          </p:cNvSpPr>
          <p:nvPr/>
        </p:nvSpPr>
        <p:spPr bwMode="auto">
          <a:xfrm>
            <a:off x="-76200" y="534722"/>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2696" rIns="0" bIns="-12696" anchor="ct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zh-TW" sz="1800">
              <a:solidFill>
                <a:schemeClr val="tx1"/>
              </a:solidFill>
              <a:ea typeface="新細明體" panose="02020500000000000000" pitchFamily="18" charset="-120"/>
            </a:endParaRPr>
          </a:p>
        </p:txBody>
      </p:sp>
      <p:pic>
        <p:nvPicPr>
          <p:cNvPr id="2" name="Picture 2" descr="Ngo Kien Huy">
            <a:extLst>
              <a:ext uri="{FF2B5EF4-FFF2-40B4-BE49-F238E27FC236}">
                <a16:creationId xmlns:a16="http://schemas.microsoft.com/office/drawing/2014/main" id="{42646FBD-40CC-6A71-F90A-2CCC4A8E4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3947994"/>
            <a:ext cx="2176834" cy="113915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EB7E717-8E7D-B807-F01D-8E59EFE372D3}"/>
              </a:ext>
            </a:extLst>
          </p:cNvPr>
          <p:cNvSpPr txBox="1"/>
          <p:nvPr/>
        </p:nvSpPr>
        <p:spPr>
          <a:xfrm>
            <a:off x="8095833" y="4255960"/>
            <a:ext cx="3705092" cy="523220"/>
          </a:xfrm>
          <a:prstGeom prst="rect">
            <a:avLst/>
          </a:prstGeom>
          <a:noFill/>
        </p:spPr>
        <p:txBody>
          <a:bodyPr wrap="square" rtlCol="0">
            <a:spAutoFit/>
          </a:bodyPr>
          <a:lstStyle/>
          <a:p>
            <a:r>
              <a:rPr lang="en-US" altLang="zh-TW" sz="1400" b="1" i="1" dirty="0">
                <a:solidFill>
                  <a:srgbClr val="0070C0"/>
                </a:solidFill>
                <a:effectLst/>
                <a:latin typeface="Open Sans" panose="020B0606030504020204" pitchFamily="34" charset="0"/>
              </a:rPr>
              <a:t>Male singer Ngo Kien Huy’s photo </a:t>
            </a:r>
            <a:r>
              <a:rPr lang="en-US" altLang="zh-TW" sz="1400" b="1" i="1" dirty="0">
                <a:solidFill>
                  <a:srgbClr val="0070C0"/>
                </a:solidFill>
                <a:effectLst/>
                <a:highlight>
                  <a:srgbClr val="FFFF00"/>
                </a:highlight>
                <a:latin typeface="Open Sans" panose="020B0606030504020204" pitchFamily="34" charset="0"/>
              </a:rPr>
              <a:t>before and after applying a gender swap filter.</a:t>
            </a:r>
            <a:endParaRPr lang="zh-TW" altLang="en-US" sz="1400" b="1" dirty="0">
              <a:solidFill>
                <a:srgbClr val="0070C0"/>
              </a:solidFill>
              <a:highlight>
                <a:srgbClr val="FFFF00"/>
              </a:highlight>
            </a:endParaRPr>
          </a:p>
        </p:txBody>
      </p:sp>
    </p:spTree>
    <p:extLst>
      <p:ext uri="{BB962C8B-B14F-4D97-AF65-F5344CB8AC3E}">
        <p14:creationId xmlns:p14="http://schemas.microsoft.com/office/powerpoint/2010/main" val="46941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42F576B3-D334-3058-84AE-64F9CD595029}"/>
              </a:ext>
            </a:extLst>
          </p:cNvPr>
          <p:cNvSpPr>
            <a:spLocks noGrp="1" noChangeArrowheads="1"/>
          </p:cNvSpPr>
          <p:nvPr>
            <p:ph type="body" idx="1"/>
          </p:nvPr>
        </p:nvSpPr>
        <p:spPr>
          <a:xfrm>
            <a:off x="301497" y="891691"/>
            <a:ext cx="11589005" cy="6071918"/>
          </a:xfrm>
        </p:spPr>
        <p:txBody>
          <a:bodyPr>
            <a:normAutofit fontScale="92500" lnSpcReduction="20000"/>
          </a:bodyPr>
          <a:lstStyle/>
          <a:p>
            <a:pPr marL="0" indent="0">
              <a:lnSpc>
                <a:spcPct val="80000"/>
              </a:lnSpc>
              <a:buNone/>
              <a:tabLst>
                <a:tab pos="2778125" algn="l"/>
              </a:tabLst>
              <a:defRPr/>
            </a:pPr>
            <a:r>
              <a:rPr lang="en-US" altLang="zh-TW" sz="2100" b="1" dirty="0">
                <a:solidFill>
                  <a:srgbClr val="003399"/>
                </a:solidFill>
                <a:ea typeface="新細明體" panose="02020500000000000000" pitchFamily="18" charset="-120"/>
              </a:rPr>
              <a:t> </a:t>
            </a:r>
            <a:r>
              <a:rPr lang="zh-TW" altLang="en-US" sz="2100" b="1" dirty="0">
                <a:solidFill>
                  <a:srgbClr val="003399"/>
                </a:solidFill>
                <a:ea typeface="新細明體" panose="02020500000000000000" pitchFamily="18" charset="-120"/>
              </a:rPr>
              <a:t>    </a:t>
            </a:r>
            <a:r>
              <a:rPr lang="en-US" altLang="zh-TW" sz="2100" b="1" dirty="0">
                <a:solidFill>
                  <a:srgbClr val="003399"/>
                </a:solidFill>
                <a:ea typeface="新細明體" panose="02020500000000000000" pitchFamily="18" charset="-120"/>
              </a:rPr>
              <a:t>     </a:t>
            </a:r>
            <a:r>
              <a:rPr lang="en-US" altLang="zh-TW" sz="2000" dirty="0">
                <a:solidFill>
                  <a:srgbClr val="003399"/>
                </a:solidFill>
                <a:ea typeface="新細明體" panose="02020500000000000000" pitchFamily="18" charset="-120"/>
              </a:rPr>
              <a:t> </a:t>
            </a:r>
            <a:r>
              <a:rPr lang="zh-TW" altLang="en-US" sz="2000" b="1" dirty="0">
                <a:solidFill>
                  <a:srgbClr val="003399"/>
                </a:solidFill>
                <a:ea typeface="新細明體" panose="02020500000000000000" pitchFamily="18" charset="-120"/>
              </a:rPr>
              <a:t> </a:t>
            </a:r>
            <a:r>
              <a:rPr lang="en-US" altLang="zh-TW" sz="2000" b="1" dirty="0">
                <a:solidFill>
                  <a:srgbClr val="003399"/>
                </a:solidFill>
                <a:ea typeface="新細明體" panose="02020500000000000000" pitchFamily="18" charset="-120"/>
              </a:rPr>
              <a:t>How to “Be Real “ on Social Media  </a:t>
            </a:r>
            <a:r>
              <a:rPr lang="zh-TW" altLang="en-US" sz="2000" b="1" dirty="0">
                <a:solidFill>
                  <a:srgbClr val="003399"/>
                </a:solidFill>
                <a:ea typeface="新細明體" panose="02020500000000000000" pitchFamily="18" charset="-120"/>
              </a:rPr>
              <a:t> </a:t>
            </a:r>
            <a:endParaRPr lang="en-US" altLang="zh-TW" sz="2000" b="1" dirty="0">
              <a:solidFill>
                <a:srgbClr val="003399"/>
              </a:solidFill>
              <a:ea typeface="新細明體" panose="02020500000000000000" pitchFamily="18" charset="-120"/>
            </a:endParaRPr>
          </a:p>
          <a:p>
            <a:pPr>
              <a:lnSpc>
                <a:spcPct val="80000"/>
              </a:lnSpc>
              <a:buNone/>
              <a:tabLst>
                <a:tab pos="2778125" algn="l"/>
              </a:tabLst>
              <a:defRPr/>
            </a:pPr>
            <a:r>
              <a:rPr lang="en-US" altLang="zh-TW" sz="2000" b="1" dirty="0">
                <a:solidFill>
                  <a:srgbClr val="003399"/>
                </a:solidFill>
                <a:ea typeface="新細明體" panose="02020500000000000000" pitchFamily="18" charset="-120"/>
              </a:rPr>
              <a:t>      </a:t>
            </a:r>
            <a:r>
              <a:rPr lang="zh-TW" altLang="en-US" sz="2000" b="1" dirty="0">
                <a:solidFill>
                  <a:srgbClr val="003399"/>
                </a:solidFill>
                <a:ea typeface="新細明體" panose="02020500000000000000" pitchFamily="18" charset="-120"/>
              </a:rPr>
              <a:t>社群軟體新玩法</a:t>
            </a:r>
            <a:r>
              <a:rPr lang="en-US" altLang="zh-TW" sz="2000" b="1" dirty="0">
                <a:solidFill>
                  <a:srgbClr val="003399"/>
                </a:solidFill>
                <a:ea typeface="新細明體" panose="02020500000000000000" pitchFamily="18" charset="-120"/>
              </a:rPr>
              <a:t>- </a:t>
            </a:r>
            <a:r>
              <a:rPr lang="en-US" altLang="zh-TW" sz="2000" b="1" dirty="0" err="1">
                <a:solidFill>
                  <a:srgbClr val="FF0000"/>
                </a:solidFill>
                <a:ea typeface="新細明體" panose="02020500000000000000" pitchFamily="18" charset="-120"/>
              </a:rPr>
              <a:t>BeReal</a:t>
            </a:r>
            <a:r>
              <a:rPr lang="en-US" altLang="zh-TW" sz="2000" b="1" dirty="0">
                <a:solidFill>
                  <a:srgbClr val="FF0000"/>
                </a:solidFill>
                <a:ea typeface="新細明體" panose="02020500000000000000" pitchFamily="18" charset="-120"/>
              </a:rPr>
              <a:t>   </a:t>
            </a:r>
            <a:r>
              <a:rPr lang="zh-TW" altLang="en-US" sz="2000" b="1" dirty="0">
                <a:solidFill>
                  <a:srgbClr val="FF0000"/>
                </a:solidFill>
                <a:ea typeface="新細明體" panose="02020500000000000000" pitchFamily="18" charset="-120"/>
              </a:rPr>
              <a:t>厭倦了裝模作樣嗎 </a:t>
            </a:r>
            <a:r>
              <a:rPr lang="en-US" altLang="zh-TW" sz="2000" b="1" dirty="0">
                <a:solidFill>
                  <a:srgbClr val="FF0000"/>
                </a:solidFill>
                <a:ea typeface="新細明體" panose="02020500000000000000" pitchFamily="18" charset="-120"/>
              </a:rPr>
              <a:t>? </a:t>
            </a:r>
            <a:r>
              <a:rPr lang="en-US" altLang="zh-TW" sz="2000" b="1" dirty="0" err="1">
                <a:solidFill>
                  <a:srgbClr val="FF0000"/>
                </a:solidFill>
                <a:ea typeface="新細明體" panose="02020500000000000000" pitchFamily="18" charset="-120"/>
              </a:rPr>
              <a:t>BeReal</a:t>
            </a:r>
            <a:r>
              <a:rPr lang="en-US" altLang="zh-TW" sz="2000" b="1" dirty="0">
                <a:solidFill>
                  <a:srgbClr val="FF0000"/>
                </a:solidFill>
                <a:ea typeface="新細明體" panose="02020500000000000000" pitchFamily="18" charset="-120"/>
              </a:rPr>
              <a:t> </a:t>
            </a:r>
            <a:r>
              <a:rPr lang="zh-TW" altLang="en-US" sz="2000" b="1" dirty="0">
                <a:solidFill>
                  <a:srgbClr val="FF0000"/>
                </a:solidFill>
                <a:ea typeface="新細明體" panose="02020500000000000000" pitchFamily="18" charset="-120"/>
              </a:rPr>
              <a:t>跟你玩真的！</a:t>
            </a:r>
            <a:endParaRPr lang="en-US" altLang="zh-TW" sz="2000" b="1" dirty="0">
              <a:solidFill>
                <a:srgbClr val="FF0000"/>
              </a:solidFill>
              <a:ea typeface="新細明體" panose="02020500000000000000" pitchFamily="18" charset="-120"/>
            </a:endParaRPr>
          </a:p>
          <a:p>
            <a:pPr>
              <a:lnSpc>
                <a:spcPct val="80000"/>
              </a:lnSpc>
              <a:buNone/>
              <a:tabLst>
                <a:tab pos="2778125" algn="l"/>
              </a:tabLst>
              <a:defRPr/>
            </a:pPr>
            <a:endParaRPr lang="en-US" altLang="zh-TW" sz="2000" b="1" dirty="0">
              <a:solidFill>
                <a:srgbClr val="003399"/>
              </a:solidFill>
              <a:ea typeface="新細明體" panose="02020500000000000000" pitchFamily="18" charset="-120"/>
            </a:endParaRPr>
          </a:p>
          <a:p>
            <a:pPr>
              <a:lnSpc>
                <a:spcPct val="80000"/>
              </a:lnSpc>
              <a:buNone/>
              <a:tabLst>
                <a:tab pos="2778125" algn="l"/>
              </a:tabLst>
              <a:defRPr/>
            </a:pPr>
            <a:r>
              <a:rPr lang="en-US" altLang="zh-TW" sz="2000" b="1" dirty="0">
                <a:solidFill>
                  <a:srgbClr val="003399"/>
                </a:solidFill>
                <a:ea typeface="新細明體" panose="02020500000000000000" pitchFamily="18" charset="-120"/>
              </a:rPr>
              <a:t>         </a:t>
            </a:r>
            <a:r>
              <a:rPr lang="zh-TW" altLang="en-US" sz="1800" dirty="0">
                <a:solidFill>
                  <a:srgbClr val="003399"/>
                </a:solidFill>
                <a:ea typeface="新細明體" panose="02020500000000000000" pitchFamily="18" charset="-120"/>
              </a:rPr>
              <a:t>每個人都認為社群媒體已成為現代社會的一個普遍要素。不幸的是，這意味了</a:t>
            </a:r>
            <a:r>
              <a:rPr lang="zh-TW" altLang="en-US" sz="1800" dirty="0">
                <a:solidFill>
                  <a:srgbClr val="003399"/>
                </a:solidFill>
                <a:highlight>
                  <a:srgbClr val="FFFF00"/>
                </a:highlight>
                <a:ea typeface="新細明體" panose="02020500000000000000" pitchFamily="18" charset="-120"/>
              </a:rPr>
              <a:t>呈現自我完美形象的壓力 </a:t>
            </a:r>
            <a:endParaRPr lang="en-US" altLang="zh-TW" sz="1800" dirty="0">
              <a:solidFill>
                <a:srgbClr val="003399"/>
              </a:solidFill>
              <a:highlight>
                <a:srgbClr val="FFFF00"/>
              </a:highlight>
              <a:ea typeface="新細明體" panose="02020500000000000000" pitchFamily="18" charset="-120"/>
            </a:endParaRPr>
          </a:p>
          <a:p>
            <a:pPr>
              <a:lnSpc>
                <a:spcPct val="80000"/>
              </a:lnSpc>
              <a:buNone/>
              <a:tabLst>
                <a:tab pos="2778125" algn="l"/>
              </a:tabLst>
              <a:defRPr/>
            </a:pPr>
            <a:r>
              <a:rPr lang="zh-TW" altLang="en-US" sz="1800" dirty="0">
                <a:solidFill>
                  <a:srgbClr val="003399"/>
                </a:solidFill>
                <a:highlight>
                  <a:srgbClr val="FFFF00"/>
                </a:highlight>
                <a:ea typeface="新細明體" panose="02020500000000000000" pitchFamily="18" charset="-120"/>
              </a:rPr>
              <a:t> 下</a:t>
            </a:r>
            <a:r>
              <a:rPr lang="zh-TW" altLang="en-US" sz="1800" dirty="0">
                <a:solidFill>
                  <a:srgbClr val="003399"/>
                </a:solidFill>
                <a:ea typeface="新細明體" panose="02020500000000000000" pitchFamily="18" charset="-120"/>
              </a:rPr>
              <a:t>也成了同樣重要的一部分。很多社群媒體應用程式</a:t>
            </a:r>
            <a:r>
              <a:rPr lang="zh-TW" altLang="en-US" sz="1800" b="1" dirty="0">
                <a:solidFill>
                  <a:srgbClr val="003399"/>
                </a:solidFill>
                <a:highlight>
                  <a:srgbClr val="FFFF00"/>
                </a:highlight>
                <a:ea typeface="新細明體" panose="02020500000000000000" pitchFamily="18" charset="-120"/>
              </a:rPr>
              <a:t>紛紛讓完美形象的呈現</a:t>
            </a:r>
            <a:r>
              <a:rPr lang="zh-TW" altLang="en-US" sz="1800" dirty="0">
                <a:solidFill>
                  <a:srgbClr val="003399"/>
                </a:solidFill>
                <a:highlight>
                  <a:srgbClr val="FFFF00"/>
                </a:highlight>
                <a:ea typeface="新細明體" panose="02020500000000000000" pitchFamily="18" charset="-120"/>
              </a:rPr>
              <a:t>，幾乎成為可能</a:t>
            </a:r>
            <a:r>
              <a:rPr lang="en-US" altLang="zh-TW" sz="1800" dirty="0">
                <a:solidFill>
                  <a:srgbClr val="003399"/>
                </a:solidFill>
                <a:ea typeface="新細明體" panose="02020500000000000000" pitchFamily="18" charset="-120"/>
              </a:rPr>
              <a:t>(Many </a:t>
            </a:r>
          </a:p>
          <a:p>
            <a:pPr>
              <a:lnSpc>
                <a:spcPct val="80000"/>
              </a:lnSpc>
              <a:buNone/>
              <a:tabLst>
                <a:tab pos="2778125" algn="l"/>
              </a:tabLst>
              <a:defRPr/>
            </a:pPr>
            <a:r>
              <a:rPr lang="en-US" altLang="zh-TW" sz="1800" dirty="0">
                <a:solidFill>
                  <a:srgbClr val="003399"/>
                </a:solidFill>
                <a:ea typeface="新細明體" panose="02020500000000000000" pitchFamily="18" charset="-120"/>
              </a:rPr>
              <a:t>social media apps make the presentation of perfection almost possible)</a:t>
            </a:r>
            <a:r>
              <a:rPr lang="zh-TW" altLang="en-US" sz="1800" dirty="0">
                <a:solidFill>
                  <a:srgbClr val="003399"/>
                </a:solidFill>
                <a:ea typeface="新細明體" panose="02020500000000000000" pitchFamily="18" charset="-120"/>
              </a:rPr>
              <a:t>。</a:t>
            </a:r>
            <a:r>
              <a:rPr lang="zh-TW" altLang="en-US" sz="1800" b="1" dirty="0">
                <a:solidFill>
                  <a:srgbClr val="003399"/>
                </a:solidFill>
                <a:ea typeface="新細明體" panose="02020500000000000000" pitchFamily="18" charset="-120"/>
              </a:rPr>
              <a:t>像是</a:t>
            </a:r>
            <a:r>
              <a:rPr lang="en-US" altLang="zh-TW" sz="1800" b="1" dirty="0">
                <a:solidFill>
                  <a:srgbClr val="003399"/>
                </a:solidFill>
                <a:ea typeface="新細明體" panose="02020500000000000000" pitchFamily="18" charset="-120"/>
              </a:rPr>
              <a:t>Snapchat</a:t>
            </a:r>
            <a:r>
              <a:rPr lang="zh-TW" altLang="en-US" sz="1800" b="1" dirty="0">
                <a:solidFill>
                  <a:srgbClr val="003399"/>
                </a:solidFill>
                <a:ea typeface="新細明體" panose="02020500000000000000" pitchFamily="18" charset="-120"/>
              </a:rPr>
              <a:t>、臉書及</a:t>
            </a:r>
            <a:r>
              <a:rPr lang="en-US" altLang="zh-TW" sz="1800" b="1" dirty="0">
                <a:solidFill>
                  <a:srgbClr val="003399"/>
                </a:solidFill>
                <a:ea typeface="新細明體" panose="02020500000000000000" pitchFamily="18" charset="-120"/>
              </a:rPr>
              <a:t>IG</a:t>
            </a:r>
            <a:r>
              <a:rPr lang="zh-TW" altLang="en-US" sz="1800" b="1" dirty="0">
                <a:solidFill>
                  <a:srgbClr val="003399"/>
                </a:solidFill>
                <a:ea typeface="新細明體" panose="02020500000000000000" pitchFamily="18" charset="-120"/>
              </a:rPr>
              <a:t>等大型社群媒</a:t>
            </a:r>
            <a:endParaRPr lang="en-US" altLang="zh-TW" sz="1800" b="1" dirty="0">
              <a:solidFill>
                <a:srgbClr val="003399"/>
              </a:solidFill>
              <a:ea typeface="新細明體" panose="02020500000000000000" pitchFamily="18" charset="-120"/>
            </a:endParaRPr>
          </a:p>
          <a:p>
            <a:pPr>
              <a:lnSpc>
                <a:spcPct val="80000"/>
              </a:lnSpc>
              <a:buNone/>
              <a:tabLst>
                <a:tab pos="2778125" algn="l"/>
              </a:tabLst>
              <a:defRPr/>
            </a:pPr>
            <a:r>
              <a:rPr lang="zh-TW" altLang="en-US" sz="1800" b="1" dirty="0">
                <a:solidFill>
                  <a:srgbClr val="003399"/>
                </a:solidFill>
                <a:ea typeface="新細明體" panose="02020500000000000000" pitchFamily="18" charset="-120"/>
              </a:rPr>
              <a:t>體應用程式，</a:t>
            </a:r>
            <a:r>
              <a:rPr lang="zh-TW" altLang="en-US" sz="1800" b="1" dirty="0">
                <a:solidFill>
                  <a:srgbClr val="003399"/>
                </a:solidFill>
                <a:highlight>
                  <a:srgbClr val="FFFF00"/>
                </a:highlight>
                <a:ea typeface="新細明體" panose="02020500000000000000" pitchFamily="18" charset="-120"/>
              </a:rPr>
              <a:t>無不提供多款濾鏡</a:t>
            </a:r>
            <a:r>
              <a:rPr lang="en-US" altLang="zh-TW" sz="1800" b="1" dirty="0">
                <a:solidFill>
                  <a:srgbClr val="003399"/>
                </a:solidFill>
                <a:highlight>
                  <a:srgbClr val="FFFF00"/>
                </a:highlight>
                <a:ea typeface="新細明體" panose="02020500000000000000" pitchFamily="18" charset="-120"/>
              </a:rPr>
              <a:t>(offer many filters)</a:t>
            </a:r>
            <a:r>
              <a:rPr lang="zh-TW" altLang="en-US" sz="1800" dirty="0">
                <a:solidFill>
                  <a:srgbClr val="003399"/>
                </a:solidFill>
                <a:highlight>
                  <a:srgbClr val="FFFF00"/>
                </a:highlight>
                <a:ea typeface="新細明體" panose="02020500000000000000" pitchFamily="18" charset="-120"/>
              </a:rPr>
              <a:t>。</a:t>
            </a:r>
            <a:r>
              <a:rPr lang="zh-TW" altLang="en-US" sz="1800" dirty="0">
                <a:solidFill>
                  <a:srgbClr val="003399"/>
                </a:solidFill>
                <a:ea typeface="新細明體" panose="02020500000000000000" pitchFamily="18" charset="-120"/>
              </a:rPr>
              <a:t>讓使用者透過</a:t>
            </a:r>
            <a:r>
              <a:rPr lang="zh-TW" altLang="en-US" sz="1800" dirty="0">
                <a:solidFill>
                  <a:srgbClr val="003399"/>
                </a:solidFill>
                <a:highlight>
                  <a:srgbClr val="FFFF00"/>
                </a:highlight>
                <a:ea typeface="新細明體" panose="02020500000000000000" pitchFamily="18" charset="-120"/>
              </a:rPr>
              <a:t>直接調整背景，甚至調整自己，來改變自</a:t>
            </a:r>
            <a:endParaRPr lang="en-US" altLang="zh-TW" sz="1800" dirty="0">
              <a:solidFill>
                <a:srgbClr val="003399"/>
              </a:solidFill>
              <a:highlight>
                <a:srgbClr val="FFFF00"/>
              </a:highlight>
              <a:ea typeface="新細明體" panose="02020500000000000000" pitchFamily="18" charset="-120"/>
            </a:endParaRPr>
          </a:p>
          <a:p>
            <a:pPr>
              <a:lnSpc>
                <a:spcPct val="80000"/>
              </a:lnSpc>
              <a:buNone/>
              <a:tabLst>
                <a:tab pos="2778125" algn="l"/>
              </a:tabLst>
              <a:defRPr/>
            </a:pPr>
            <a:r>
              <a:rPr lang="zh-TW" altLang="en-US" sz="1800" dirty="0">
                <a:solidFill>
                  <a:srgbClr val="003399"/>
                </a:solidFill>
                <a:highlight>
                  <a:srgbClr val="FFFF00"/>
                </a:highlight>
                <a:ea typeface="新細明體" panose="02020500000000000000" pitchFamily="18" charset="-120"/>
              </a:rPr>
              <a:t>己的相片。</a:t>
            </a:r>
            <a:endParaRPr lang="en-US" altLang="zh-TW" sz="1800" dirty="0">
              <a:solidFill>
                <a:srgbClr val="003399"/>
              </a:solidFill>
              <a:highlight>
                <a:srgbClr val="FFFF00"/>
              </a:highlight>
              <a:ea typeface="新細明體" panose="02020500000000000000" pitchFamily="18" charset="-120"/>
            </a:endParaRPr>
          </a:p>
          <a:p>
            <a:pPr>
              <a:lnSpc>
                <a:spcPct val="80000"/>
              </a:lnSpc>
              <a:buNone/>
              <a:tabLst>
                <a:tab pos="2778125" algn="l"/>
              </a:tabLst>
              <a:defRPr/>
            </a:pPr>
            <a:endParaRPr lang="en-US" altLang="zh-TW" sz="1800" dirty="0">
              <a:solidFill>
                <a:srgbClr val="003399"/>
              </a:solidFill>
              <a:highlight>
                <a:srgbClr val="FFFF00"/>
              </a:highlight>
              <a:ea typeface="新細明體" panose="02020500000000000000" pitchFamily="18" charset="-120"/>
            </a:endParaRPr>
          </a:p>
          <a:p>
            <a:pPr>
              <a:lnSpc>
                <a:spcPct val="80000"/>
              </a:lnSpc>
              <a:buNone/>
              <a:tabLst>
                <a:tab pos="2778125" algn="l"/>
              </a:tabLst>
              <a:defRPr/>
            </a:pPr>
            <a:r>
              <a:rPr lang="zh-TW" altLang="en-US" sz="2000" dirty="0">
                <a:solidFill>
                  <a:srgbClr val="003399"/>
                </a:solidFill>
                <a:ea typeface="新細明體" panose="02020500000000000000" pitchFamily="18" charset="-120"/>
              </a:rPr>
              <a:t>         </a:t>
            </a:r>
            <a:r>
              <a:rPr lang="zh-TW" altLang="en-US" sz="1800" dirty="0">
                <a:solidFill>
                  <a:srgbClr val="003399"/>
                </a:solidFill>
                <a:ea typeface="新細明體" panose="02020500000000000000" pitchFamily="18" charset="-120"/>
              </a:rPr>
              <a:t>不過，</a:t>
            </a:r>
            <a:r>
              <a:rPr lang="zh-TW" altLang="en-US" sz="1800" b="1" dirty="0">
                <a:solidFill>
                  <a:srgbClr val="003399"/>
                </a:solidFill>
                <a:ea typeface="新細明體" panose="02020500000000000000" pitchFamily="18" charset="-120"/>
              </a:rPr>
              <a:t>許多人已經對這種</a:t>
            </a:r>
            <a:r>
              <a:rPr lang="zh-TW" altLang="en-US" sz="1800" b="1" dirty="0">
                <a:solidFill>
                  <a:srgbClr val="003399"/>
                </a:solidFill>
                <a:highlight>
                  <a:srgbClr val="FFFF00"/>
                </a:highlight>
                <a:ea typeface="新細明體" panose="02020500000000000000" pitchFamily="18" charset="-120"/>
              </a:rPr>
              <a:t>一貫作法感到厭倦，因而想尋求一點更誠實可信的東西</a:t>
            </a:r>
            <a:r>
              <a:rPr lang="en-US" altLang="zh-TW" sz="1800" b="1" dirty="0">
                <a:solidFill>
                  <a:srgbClr val="003399"/>
                </a:solidFill>
                <a:ea typeface="新細明體" panose="02020500000000000000" pitchFamily="18" charset="-120"/>
              </a:rPr>
              <a:t>( However, many are tired of</a:t>
            </a:r>
          </a:p>
          <a:p>
            <a:pPr>
              <a:lnSpc>
                <a:spcPct val="80000"/>
              </a:lnSpc>
              <a:buNone/>
              <a:tabLst>
                <a:tab pos="2778125" algn="l"/>
              </a:tabLst>
              <a:defRPr/>
            </a:pPr>
            <a:r>
              <a:rPr lang="en-US" altLang="zh-TW" sz="1800" b="1" dirty="0">
                <a:solidFill>
                  <a:srgbClr val="003399"/>
                </a:solidFill>
                <a:ea typeface="新細明體" panose="02020500000000000000" pitchFamily="18" charset="-120"/>
              </a:rPr>
              <a:t> this old routine and looking for something more honest.)</a:t>
            </a:r>
            <a:r>
              <a:rPr lang="zh-TW" altLang="en-US" sz="1800" dirty="0">
                <a:solidFill>
                  <a:srgbClr val="003399"/>
                </a:solidFill>
                <a:ea typeface="新細明體" panose="02020500000000000000" pitchFamily="18" charset="-120"/>
              </a:rPr>
              <a:t>。而解決答也許能在 </a:t>
            </a:r>
            <a:r>
              <a:rPr lang="en-US" altLang="zh-TW" sz="1800" dirty="0" err="1">
                <a:solidFill>
                  <a:srgbClr val="003399"/>
                </a:solidFill>
                <a:ea typeface="新細明體" panose="02020500000000000000" pitchFamily="18" charset="-120"/>
              </a:rPr>
              <a:t>BeReal</a:t>
            </a:r>
            <a:r>
              <a:rPr lang="zh-TW" altLang="en-US" sz="1800" dirty="0">
                <a:solidFill>
                  <a:srgbClr val="003399"/>
                </a:solidFill>
                <a:ea typeface="新細明體" panose="02020500000000000000" pitchFamily="18" charset="-120"/>
              </a:rPr>
              <a:t>找到。</a:t>
            </a:r>
            <a:r>
              <a:rPr lang="en-US" altLang="zh-TW" sz="1800" dirty="0" err="1">
                <a:solidFill>
                  <a:srgbClr val="003399"/>
                </a:solidFill>
                <a:ea typeface="新細明體" panose="02020500000000000000" pitchFamily="18" charset="-120"/>
              </a:rPr>
              <a:t>BeReal</a:t>
            </a:r>
            <a:r>
              <a:rPr lang="en-US" altLang="zh-TW" sz="1800" dirty="0">
                <a:solidFill>
                  <a:srgbClr val="003399"/>
                </a:solidFill>
                <a:ea typeface="新細明體" panose="02020500000000000000" pitchFamily="18" charset="-120"/>
              </a:rPr>
              <a:t> </a:t>
            </a:r>
            <a:r>
              <a:rPr lang="zh-TW" altLang="en-US" sz="1800" dirty="0">
                <a:solidFill>
                  <a:srgbClr val="003399"/>
                </a:solidFill>
                <a:ea typeface="新細明體" panose="02020500000000000000" pitchFamily="18" charset="-120"/>
              </a:rPr>
              <a:t>是一種新型態的社</a:t>
            </a:r>
            <a:endParaRPr lang="en-US" altLang="zh-TW" sz="1800" dirty="0">
              <a:solidFill>
                <a:srgbClr val="003399"/>
              </a:solidFill>
              <a:ea typeface="新細明體" panose="02020500000000000000" pitchFamily="18" charset="-120"/>
            </a:endParaRPr>
          </a:p>
          <a:p>
            <a:pPr>
              <a:lnSpc>
                <a:spcPct val="80000"/>
              </a:lnSpc>
              <a:buNone/>
              <a:tabLst>
                <a:tab pos="2778125" algn="l"/>
              </a:tabLst>
              <a:defRPr/>
            </a:pPr>
            <a:r>
              <a:rPr lang="zh-TW" altLang="en-US" sz="1800" dirty="0">
                <a:solidFill>
                  <a:srgbClr val="003399"/>
                </a:solidFill>
                <a:ea typeface="新細明體" panose="02020500000000000000" pitchFamily="18" charset="-120"/>
              </a:rPr>
              <a:t>群媒體應用程式，提出了一些可能的解法。</a:t>
            </a:r>
            <a:endParaRPr lang="en-US" altLang="zh-TW" sz="1800" dirty="0">
              <a:solidFill>
                <a:srgbClr val="003399"/>
              </a:solidFill>
              <a:ea typeface="新細明體" panose="02020500000000000000" pitchFamily="18" charset="-120"/>
            </a:endParaRPr>
          </a:p>
          <a:p>
            <a:pPr>
              <a:lnSpc>
                <a:spcPct val="80000"/>
              </a:lnSpc>
              <a:buNone/>
              <a:tabLst>
                <a:tab pos="2778125" algn="l"/>
              </a:tabLst>
              <a:defRPr/>
            </a:pPr>
            <a:endParaRPr lang="en-US" altLang="zh-TW" sz="1800" dirty="0">
              <a:solidFill>
                <a:srgbClr val="003399"/>
              </a:solidFill>
              <a:ea typeface="新細明體" panose="02020500000000000000" pitchFamily="18" charset="-120"/>
            </a:endParaRPr>
          </a:p>
          <a:p>
            <a:pPr indent="0">
              <a:lnSpc>
                <a:spcPct val="80000"/>
              </a:lnSpc>
              <a:spcBef>
                <a:spcPts val="0"/>
              </a:spcBef>
              <a:buNone/>
              <a:tabLst>
                <a:tab pos="2778125" algn="l"/>
              </a:tabLst>
              <a:defRPr/>
            </a:pPr>
            <a:r>
              <a:rPr lang="zh-TW" altLang="en-US" sz="1800" dirty="0">
                <a:solidFill>
                  <a:srgbClr val="003399"/>
                </a:solidFill>
                <a:ea typeface="新細明體" panose="02020500000000000000" pitchFamily="18" charset="-120"/>
              </a:rPr>
              <a:t>        近期</a:t>
            </a:r>
            <a:r>
              <a:rPr lang="en-US" altLang="zh-TW" sz="1800" dirty="0">
                <a:solidFill>
                  <a:srgbClr val="003399"/>
                </a:solidFill>
                <a:ea typeface="新細明體" panose="02020500000000000000" pitchFamily="18" charset="-120"/>
              </a:rPr>
              <a:t>App Store</a:t>
            </a:r>
            <a:r>
              <a:rPr lang="zh-TW" altLang="en-US" sz="1800" dirty="0">
                <a:solidFill>
                  <a:srgbClr val="003399"/>
                </a:solidFill>
                <a:ea typeface="新細明體" panose="02020500000000000000" pitchFamily="18" charset="-120"/>
              </a:rPr>
              <a:t>出現了一款</a:t>
            </a:r>
            <a:r>
              <a:rPr lang="zh-TW" altLang="en-US" sz="1800" b="1" dirty="0">
                <a:solidFill>
                  <a:srgbClr val="003399"/>
                </a:solidFill>
                <a:highlight>
                  <a:srgbClr val="FFFF00"/>
                </a:highlight>
                <a:ea typeface="新細明體" panose="02020500000000000000" pitchFamily="18" charset="-120"/>
              </a:rPr>
              <a:t>相當「做自己」的爆紅社群</a:t>
            </a:r>
            <a:r>
              <a:rPr lang="en-US" altLang="zh-TW" sz="1800" b="1" dirty="0">
                <a:solidFill>
                  <a:srgbClr val="003399"/>
                </a:solidFill>
                <a:highlight>
                  <a:srgbClr val="FFFF00"/>
                </a:highlight>
                <a:ea typeface="新細明體" panose="02020500000000000000" pitchFamily="18" charset="-120"/>
              </a:rPr>
              <a:t>APP</a:t>
            </a:r>
            <a:r>
              <a:rPr lang="zh-TW" altLang="en-US" sz="1800" b="1" dirty="0">
                <a:solidFill>
                  <a:srgbClr val="003399"/>
                </a:solidFill>
                <a:highlight>
                  <a:srgbClr val="FFFF00"/>
                </a:highlight>
                <a:ea typeface="新細明體" panose="02020500000000000000" pitchFamily="18" charset="-120"/>
              </a:rPr>
              <a:t>，來自法國的社群軟體「</a:t>
            </a:r>
            <a:r>
              <a:rPr lang="en-US" altLang="zh-TW" sz="1800" b="1" dirty="0" err="1">
                <a:solidFill>
                  <a:srgbClr val="003399"/>
                </a:solidFill>
                <a:highlight>
                  <a:srgbClr val="FFFF00"/>
                </a:highlight>
                <a:ea typeface="新細明體" panose="02020500000000000000" pitchFamily="18" charset="-120"/>
              </a:rPr>
              <a:t>BeReal</a:t>
            </a:r>
            <a:r>
              <a:rPr lang="zh-TW" altLang="en-US" sz="1800" b="1" dirty="0">
                <a:solidFill>
                  <a:srgbClr val="003399"/>
                </a:solidFill>
                <a:ea typeface="新細明體" panose="02020500000000000000" pitchFamily="18" charset="-120"/>
              </a:rPr>
              <a:t>」</a:t>
            </a:r>
            <a:r>
              <a:rPr lang="zh-TW" altLang="en-US" sz="1800" b="1" dirty="0">
                <a:solidFill>
                  <a:srgbClr val="003399"/>
                </a:solidFill>
                <a:highlight>
                  <a:srgbClr val="FFFF00"/>
                </a:highlight>
                <a:ea typeface="新細明體" panose="02020500000000000000" pitchFamily="18" charset="-120"/>
              </a:rPr>
              <a:t>強調真實、</a:t>
            </a:r>
            <a:endParaRPr lang="en-US" altLang="zh-TW" sz="1800" b="1" dirty="0">
              <a:solidFill>
                <a:srgbClr val="003399"/>
              </a:solidFill>
              <a:highlight>
                <a:srgbClr val="FFFF00"/>
              </a:highlight>
              <a:ea typeface="新細明體" panose="02020500000000000000" pitchFamily="18" charset="-120"/>
            </a:endParaRPr>
          </a:p>
          <a:p>
            <a:pPr indent="0">
              <a:lnSpc>
                <a:spcPct val="80000"/>
              </a:lnSpc>
              <a:spcBef>
                <a:spcPts val="0"/>
              </a:spcBef>
              <a:buNone/>
              <a:tabLst>
                <a:tab pos="2778125" algn="l"/>
              </a:tabLst>
              <a:defRPr/>
            </a:pPr>
            <a:endParaRPr lang="en-US" altLang="zh-TW" sz="1800" b="1" dirty="0">
              <a:solidFill>
                <a:srgbClr val="003399"/>
              </a:solidFill>
              <a:highlight>
                <a:srgbClr val="FFFF00"/>
              </a:highlight>
              <a:ea typeface="新細明體" panose="02020500000000000000" pitchFamily="18" charset="-120"/>
            </a:endParaRPr>
          </a:p>
          <a:p>
            <a:pPr indent="0">
              <a:lnSpc>
                <a:spcPct val="80000"/>
              </a:lnSpc>
              <a:spcBef>
                <a:spcPts val="0"/>
              </a:spcBef>
              <a:buNone/>
              <a:tabLst>
                <a:tab pos="2778125" algn="l"/>
              </a:tabLst>
              <a:defRPr/>
            </a:pPr>
            <a:r>
              <a:rPr lang="zh-TW" altLang="en-US" sz="1800" b="1" dirty="0">
                <a:solidFill>
                  <a:srgbClr val="003399"/>
                </a:solidFill>
                <a:highlight>
                  <a:srgbClr val="FFFF00"/>
                </a:highlight>
                <a:ea typeface="新細明體" panose="02020500000000000000" pitchFamily="18" charset="-120"/>
              </a:rPr>
              <a:t>沒有包裝的互動，所有照片都出自內建鏡頭，不允許使用濾鏡或後製修圖等打破規則的 </a:t>
            </a:r>
            <a:r>
              <a:rPr lang="en-US" altLang="zh-TW" sz="1800" b="1" dirty="0">
                <a:solidFill>
                  <a:srgbClr val="003399"/>
                </a:solidFill>
                <a:highlight>
                  <a:srgbClr val="FFFF00"/>
                </a:highlight>
                <a:ea typeface="新細明體" panose="02020500000000000000" pitchFamily="18" charset="-120"/>
              </a:rPr>
              <a:t>5 </a:t>
            </a:r>
            <a:r>
              <a:rPr lang="zh-TW" altLang="en-US" sz="1800" b="1" dirty="0">
                <a:solidFill>
                  <a:srgbClr val="003399"/>
                </a:solidFill>
                <a:highlight>
                  <a:srgbClr val="FFFF00"/>
                </a:highlight>
                <a:ea typeface="新細明體" panose="02020500000000000000" pitchFamily="18" charset="-120"/>
              </a:rPr>
              <a:t>大新玩法</a:t>
            </a:r>
            <a:r>
              <a:rPr lang="zh-TW" altLang="en-US" sz="1800" dirty="0">
                <a:solidFill>
                  <a:srgbClr val="003399"/>
                </a:solidFill>
                <a:ea typeface="新細明體" panose="02020500000000000000" pitchFamily="18" charset="-120"/>
              </a:rPr>
              <a:t>，受到大量</a:t>
            </a:r>
            <a:endParaRPr lang="en-US" altLang="zh-TW" sz="1800" dirty="0">
              <a:solidFill>
                <a:srgbClr val="003399"/>
              </a:solidFill>
              <a:ea typeface="新細明體" panose="02020500000000000000" pitchFamily="18" charset="-120"/>
            </a:endParaRPr>
          </a:p>
          <a:p>
            <a:pPr indent="0">
              <a:lnSpc>
                <a:spcPct val="80000"/>
              </a:lnSpc>
              <a:spcBef>
                <a:spcPts val="0"/>
              </a:spcBef>
              <a:buNone/>
              <a:tabLst>
                <a:tab pos="2778125" algn="l"/>
              </a:tabLst>
              <a:defRPr/>
            </a:pPr>
            <a:endParaRPr lang="en-US" altLang="zh-TW" sz="1800" dirty="0">
              <a:solidFill>
                <a:srgbClr val="003399"/>
              </a:solidFill>
              <a:ea typeface="新細明體" panose="02020500000000000000" pitchFamily="18" charset="-120"/>
            </a:endParaRPr>
          </a:p>
          <a:p>
            <a:pPr indent="0">
              <a:lnSpc>
                <a:spcPct val="80000"/>
              </a:lnSpc>
              <a:spcBef>
                <a:spcPts val="0"/>
              </a:spcBef>
              <a:buNone/>
              <a:tabLst>
                <a:tab pos="2778125" algn="l"/>
              </a:tabLst>
              <a:defRPr/>
            </a:pPr>
            <a:r>
              <a:rPr lang="zh-TW" altLang="en-US" sz="1800" dirty="0">
                <a:solidFill>
                  <a:srgbClr val="003399"/>
                </a:solidFill>
                <a:ea typeface="新細明體" panose="02020500000000000000" pitchFamily="18" charset="-120"/>
              </a:rPr>
              <a:t>歐美年輕人的喜愛，從</a:t>
            </a:r>
            <a:r>
              <a:rPr lang="en-US" altLang="zh-TW" sz="1800" dirty="0">
                <a:solidFill>
                  <a:srgbClr val="003399"/>
                </a:solidFill>
                <a:highlight>
                  <a:srgbClr val="FFFF00"/>
                </a:highlight>
                <a:ea typeface="新細明體" panose="02020500000000000000" pitchFamily="18" charset="-120"/>
              </a:rPr>
              <a:t>2022</a:t>
            </a:r>
            <a:r>
              <a:rPr lang="zh-TW" altLang="en-US" sz="1800" dirty="0">
                <a:solidFill>
                  <a:srgbClr val="003399"/>
                </a:solidFill>
                <a:highlight>
                  <a:srgbClr val="FFFF00"/>
                </a:highlight>
                <a:ea typeface="新細明體" panose="02020500000000000000" pitchFamily="18" charset="-120"/>
              </a:rPr>
              <a:t>年初至今用戶數量暴增了</a:t>
            </a:r>
            <a:r>
              <a:rPr lang="en-US" altLang="zh-TW" sz="1800" dirty="0">
                <a:solidFill>
                  <a:srgbClr val="003399"/>
                </a:solidFill>
                <a:highlight>
                  <a:srgbClr val="FFFF00"/>
                </a:highlight>
                <a:ea typeface="新細明體" panose="02020500000000000000" pitchFamily="18" charset="-120"/>
              </a:rPr>
              <a:t>315%</a:t>
            </a:r>
            <a:r>
              <a:rPr lang="zh-TW" altLang="en-US" sz="1800" dirty="0">
                <a:solidFill>
                  <a:srgbClr val="003399"/>
                </a:solidFill>
                <a:highlight>
                  <a:srgbClr val="FFFF00"/>
                </a:highlight>
                <a:ea typeface="新細明體" panose="02020500000000000000" pitchFamily="18" charset="-120"/>
              </a:rPr>
              <a:t>，下載更超越</a:t>
            </a:r>
            <a:r>
              <a:rPr lang="en-US" altLang="zh-TW" sz="1800" dirty="0">
                <a:solidFill>
                  <a:srgbClr val="003399"/>
                </a:solidFill>
                <a:highlight>
                  <a:srgbClr val="FFFF00"/>
                </a:highlight>
                <a:ea typeface="新細明體" panose="02020500000000000000" pitchFamily="18" charset="-120"/>
              </a:rPr>
              <a:t>TikTok</a:t>
            </a:r>
            <a:r>
              <a:rPr lang="zh-TW" altLang="en-US" sz="1800" dirty="0">
                <a:solidFill>
                  <a:srgbClr val="003399"/>
                </a:solidFill>
                <a:highlight>
                  <a:srgbClr val="FFFF00"/>
                </a:highlight>
                <a:ea typeface="新細明體" panose="02020500000000000000" pitchFamily="18" charset="-120"/>
              </a:rPr>
              <a:t> </a:t>
            </a:r>
            <a:r>
              <a:rPr lang="zh-TW" altLang="en-US" sz="1800" dirty="0">
                <a:solidFill>
                  <a:srgbClr val="003399"/>
                </a:solidFill>
                <a:ea typeface="新細明體" panose="02020500000000000000" pitchFamily="18" charset="-120"/>
              </a:rPr>
              <a:t>。    </a:t>
            </a:r>
            <a:endParaRPr lang="en-US" altLang="zh-TW" sz="1800" dirty="0">
              <a:solidFill>
                <a:srgbClr val="003399"/>
              </a:solidFill>
              <a:ea typeface="新細明體" panose="02020500000000000000" pitchFamily="18" charset="-120"/>
            </a:endParaRPr>
          </a:p>
          <a:p>
            <a:pPr indent="0">
              <a:lnSpc>
                <a:spcPct val="80000"/>
              </a:lnSpc>
              <a:spcBef>
                <a:spcPts val="0"/>
              </a:spcBef>
              <a:buNone/>
              <a:tabLst>
                <a:tab pos="2778125" algn="l"/>
              </a:tabLst>
              <a:defRPr/>
            </a:pPr>
            <a:endParaRPr lang="en-US" altLang="zh-TW" sz="1800" dirty="0">
              <a:solidFill>
                <a:srgbClr val="003399"/>
              </a:solidFill>
              <a:ea typeface="新細明體" panose="02020500000000000000" pitchFamily="18" charset="-120"/>
            </a:endParaRPr>
          </a:p>
          <a:p>
            <a:pPr indent="0">
              <a:lnSpc>
                <a:spcPct val="80000"/>
              </a:lnSpc>
              <a:spcBef>
                <a:spcPts val="0"/>
              </a:spcBef>
              <a:buNone/>
              <a:tabLst>
                <a:tab pos="2778125" algn="l"/>
              </a:tabLst>
              <a:defRPr/>
            </a:pPr>
            <a:endParaRPr lang="en-US" altLang="zh-TW" sz="1800" dirty="0">
              <a:solidFill>
                <a:srgbClr val="003399"/>
              </a:solidFill>
              <a:ea typeface="新細明體" panose="02020500000000000000" pitchFamily="18" charset="-120"/>
            </a:endParaRPr>
          </a:p>
          <a:p>
            <a:pPr indent="0">
              <a:lnSpc>
                <a:spcPct val="80000"/>
              </a:lnSpc>
              <a:spcBef>
                <a:spcPts val="0"/>
              </a:spcBef>
              <a:buNone/>
              <a:tabLst>
                <a:tab pos="2778125" algn="l"/>
              </a:tabLst>
              <a:defRPr/>
            </a:pPr>
            <a:endParaRPr lang="en-US" altLang="zh-TW" sz="1800" dirty="0">
              <a:solidFill>
                <a:srgbClr val="003399"/>
              </a:solidFill>
              <a:ea typeface="新細明體" panose="02020500000000000000" pitchFamily="18" charset="-120"/>
            </a:endParaRPr>
          </a:p>
          <a:p>
            <a:pPr indent="0">
              <a:lnSpc>
                <a:spcPct val="80000"/>
              </a:lnSpc>
              <a:spcBef>
                <a:spcPts val="0"/>
              </a:spcBef>
              <a:buNone/>
              <a:tabLst>
                <a:tab pos="2778125" algn="l"/>
              </a:tabLst>
              <a:defRPr/>
            </a:pPr>
            <a:r>
              <a:rPr lang="zh-TW" altLang="en-US" sz="1800" dirty="0">
                <a:solidFill>
                  <a:srgbClr val="003399"/>
                </a:solidFill>
                <a:ea typeface="新細明體" panose="02020500000000000000" pitchFamily="18" charset="-120"/>
              </a:rPr>
              <a:t>      這個應用程式達成這一點的做法</a:t>
            </a:r>
            <a:r>
              <a:rPr lang="zh-TW" altLang="en-US" sz="1800" dirty="0">
                <a:solidFill>
                  <a:srgbClr val="003399"/>
                </a:solidFill>
                <a:highlight>
                  <a:srgbClr val="FFFF00"/>
                </a:highlight>
                <a:ea typeface="新細明體" panose="02020500000000000000" pitchFamily="18" charset="-120"/>
              </a:rPr>
              <a:t>，就是</a:t>
            </a:r>
            <a:r>
              <a:rPr lang="zh-TW" altLang="en-US" sz="1800" b="1" dirty="0">
                <a:solidFill>
                  <a:srgbClr val="003399"/>
                </a:solidFill>
                <a:highlight>
                  <a:srgbClr val="FFFF00"/>
                </a:highlight>
                <a:ea typeface="新細明體" panose="02020500000000000000" pitchFamily="18" charset="-120"/>
              </a:rPr>
              <a:t>拿掉修改照片的功能</a:t>
            </a:r>
            <a:r>
              <a:rPr lang="zh-TW" altLang="en-US" sz="1800" dirty="0">
                <a:solidFill>
                  <a:srgbClr val="003399"/>
                </a:solidFill>
                <a:highlight>
                  <a:srgbClr val="FFFF00"/>
                </a:highlight>
                <a:ea typeface="新細明體" panose="02020500000000000000" pitchFamily="18" charset="-120"/>
              </a:rPr>
              <a:t>。</a:t>
            </a:r>
            <a:r>
              <a:rPr lang="en-US" altLang="zh-TW" sz="1800" b="1" dirty="0" err="1">
                <a:solidFill>
                  <a:srgbClr val="003399"/>
                </a:solidFill>
                <a:highlight>
                  <a:srgbClr val="FFFF00"/>
                </a:highlight>
                <a:ea typeface="新細明體" panose="02020500000000000000" pitchFamily="18" charset="-120"/>
              </a:rPr>
              <a:t>BeReal</a:t>
            </a:r>
            <a:r>
              <a:rPr lang="en-US" altLang="zh-TW" sz="1800" b="1" dirty="0">
                <a:solidFill>
                  <a:srgbClr val="003399"/>
                </a:solidFill>
                <a:highlight>
                  <a:srgbClr val="FFFF00"/>
                </a:highlight>
                <a:ea typeface="新細明體" panose="02020500000000000000" pitchFamily="18" charset="-120"/>
              </a:rPr>
              <a:t> </a:t>
            </a:r>
            <a:r>
              <a:rPr lang="zh-TW" altLang="en-US" sz="1800" b="1" dirty="0">
                <a:solidFill>
                  <a:srgbClr val="003399"/>
                </a:solidFill>
                <a:highlight>
                  <a:srgbClr val="FFFF00"/>
                </a:highlight>
                <a:ea typeface="新細明體" panose="02020500000000000000" pitchFamily="18" charset="-120"/>
              </a:rPr>
              <a:t>根本沒有照片濾鏡</a:t>
            </a:r>
            <a:r>
              <a:rPr lang="en-US" altLang="zh-TW" sz="1800" b="1" dirty="0">
                <a:solidFill>
                  <a:srgbClr val="003399"/>
                </a:solidFill>
                <a:highlight>
                  <a:srgbClr val="FFFF00"/>
                </a:highlight>
                <a:ea typeface="新細明體" panose="02020500000000000000" pitchFamily="18" charset="-120"/>
              </a:rPr>
              <a:t>! </a:t>
            </a:r>
            <a:r>
              <a:rPr lang="zh-TW" altLang="en-US" sz="1800" b="1" dirty="0">
                <a:solidFill>
                  <a:srgbClr val="003399"/>
                </a:solidFill>
                <a:highlight>
                  <a:srgbClr val="FFFF00"/>
                </a:highlight>
                <a:ea typeface="新細明體" panose="02020500000000000000" pitchFamily="18" charset="-120"/>
              </a:rPr>
              <a:t>此外，它只給使用者一小</a:t>
            </a:r>
            <a:endParaRPr lang="en-US" altLang="zh-TW" sz="1800" b="1" dirty="0">
              <a:solidFill>
                <a:srgbClr val="003399"/>
              </a:solidFill>
              <a:highlight>
                <a:srgbClr val="FFFF00"/>
              </a:highlight>
              <a:ea typeface="新細明體" panose="02020500000000000000" pitchFamily="18" charset="-120"/>
            </a:endParaRPr>
          </a:p>
          <a:p>
            <a:pPr indent="0">
              <a:lnSpc>
                <a:spcPct val="80000"/>
              </a:lnSpc>
              <a:spcBef>
                <a:spcPts val="0"/>
              </a:spcBef>
              <a:buNone/>
              <a:tabLst>
                <a:tab pos="2778125" algn="l"/>
              </a:tabLst>
              <a:defRPr/>
            </a:pPr>
            <a:endParaRPr lang="en-US" altLang="zh-TW" sz="1800" b="1" dirty="0">
              <a:solidFill>
                <a:srgbClr val="003399"/>
              </a:solidFill>
              <a:highlight>
                <a:srgbClr val="FFFF00"/>
              </a:highlight>
              <a:ea typeface="新細明體" panose="02020500000000000000" pitchFamily="18" charset="-120"/>
            </a:endParaRPr>
          </a:p>
          <a:p>
            <a:pPr indent="0">
              <a:lnSpc>
                <a:spcPct val="80000"/>
              </a:lnSpc>
              <a:spcBef>
                <a:spcPts val="0"/>
              </a:spcBef>
              <a:buNone/>
              <a:tabLst>
                <a:tab pos="2778125" algn="l"/>
              </a:tabLst>
              <a:defRPr/>
            </a:pPr>
            <a:r>
              <a:rPr lang="zh-TW" altLang="en-US" sz="1800" b="1" dirty="0">
                <a:solidFill>
                  <a:srgbClr val="003399"/>
                </a:solidFill>
                <a:highlight>
                  <a:srgbClr val="FFFF00"/>
                </a:highlight>
                <a:ea typeface="新細明體" panose="02020500000000000000" pitchFamily="18" charset="-120"/>
              </a:rPr>
              <a:t>段時間拍照及上傳</a:t>
            </a:r>
            <a:r>
              <a:rPr lang="zh-TW" altLang="en-US" sz="1800" dirty="0">
                <a:solidFill>
                  <a:srgbClr val="003399"/>
                </a:solidFill>
                <a:highlight>
                  <a:srgbClr val="FFFF00"/>
                </a:highlight>
                <a:ea typeface="新細明體" panose="02020500000000000000" pitchFamily="18" charset="-120"/>
              </a:rPr>
              <a:t>。</a:t>
            </a:r>
            <a:r>
              <a:rPr lang="zh-TW" altLang="en-US" sz="1800" dirty="0">
                <a:solidFill>
                  <a:srgbClr val="003399"/>
                </a:solidFill>
                <a:ea typeface="新細明體" panose="02020500000000000000" pitchFamily="18" charset="-120"/>
              </a:rPr>
              <a:t>不僅如此，它也可能讓你措手不及，完全不給你任何準備時間。</a:t>
            </a:r>
            <a:endParaRPr lang="en-US" altLang="zh-TW" sz="1800" dirty="0">
              <a:solidFill>
                <a:srgbClr val="003399"/>
              </a:solidFill>
              <a:ea typeface="新細明體" panose="02020500000000000000" pitchFamily="18" charset="-120"/>
            </a:endParaRPr>
          </a:p>
        </p:txBody>
      </p:sp>
      <p:sp>
        <p:nvSpPr>
          <p:cNvPr id="30723" name="Text Box 4">
            <a:extLst>
              <a:ext uri="{FF2B5EF4-FFF2-40B4-BE49-F238E27FC236}">
                <a16:creationId xmlns:a16="http://schemas.microsoft.com/office/drawing/2014/main" id="{21527E2E-1363-E3B7-3CE2-58B407C7B22F}"/>
              </a:ext>
            </a:extLst>
          </p:cNvPr>
          <p:cNvSpPr txBox="1">
            <a:spLocks noChangeArrowheads="1"/>
          </p:cNvSpPr>
          <p:nvPr/>
        </p:nvSpPr>
        <p:spPr bwMode="auto">
          <a:xfrm>
            <a:off x="112926" y="1"/>
            <a:ext cx="10555074" cy="646331"/>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lgn="ctr">
              <a:spcBef>
                <a:spcPct val="0"/>
              </a:spcBef>
              <a:buClrTx/>
              <a:buSzTx/>
              <a:buNone/>
            </a:pPr>
            <a:r>
              <a:rPr lang="zh-TW" altLang="en-US" sz="1800" b="1" dirty="0">
                <a:solidFill>
                  <a:schemeClr val="bg1"/>
                </a:solidFill>
                <a:latin typeface="Tahoma" panose="020B0604030504040204" pitchFamily="34" charset="0"/>
              </a:rPr>
              <a:t>各種</a:t>
            </a:r>
            <a:r>
              <a:rPr lang="zh-TW" altLang="zh-TW" sz="1800" b="1" dirty="0">
                <a:solidFill>
                  <a:schemeClr val="bg1"/>
                </a:solidFill>
                <a:latin typeface="Tahoma" panose="020B0604030504040204" pitchFamily="34" charset="0"/>
              </a:rPr>
              <a:t>社交媒體</a:t>
            </a:r>
            <a:r>
              <a:rPr lang="en-US" altLang="zh-TW" sz="1800" b="1" dirty="0">
                <a:solidFill>
                  <a:schemeClr val="bg1"/>
                </a:solidFill>
                <a:latin typeface="Tahoma" panose="020B0604030504040204" pitchFamily="34" charset="0"/>
              </a:rPr>
              <a:t>(Social media) </a:t>
            </a:r>
            <a:r>
              <a:rPr lang="zh-TW" altLang="en-US" sz="1800" b="1" dirty="0">
                <a:solidFill>
                  <a:schemeClr val="bg1"/>
                </a:solidFill>
                <a:latin typeface="Tahoma" panose="020B0604030504040204" pitchFamily="34" charset="0"/>
              </a:rPr>
              <a:t>百花齊放與侷限性 </a:t>
            </a:r>
            <a:r>
              <a:rPr lang="en-US" altLang="zh-TW" sz="1800" b="1" dirty="0">
                <a:solidFill>
                  <a:schemeClr val="bg1"/>
                </a:solidFill>
                <a:latin typeface="Tahoma" panose="020B0604030504040204" pitchFamily="34" charset="0"/>
              </a:rPr>
              <a:t>– BeReal </a:t>
            </a:r>
            <a:r>
              <a:rPr lang="zh-TW" altLang="en-US" sz="1800" b="1" dirty="0">
                <a:solidFill>
                  <a:schemeClr val="bg1"/>
                </a:solidFill>
                <a:latin typeface="Tahoma" panose="020B0604030504040204" pitchFamily="34" charset="0"/>
              </a:rPr>
              <a:t>                                                                           </a:t>
            </a:r>
            <a:r>
              <a:rPr lang="zh-TW" altLang="en-US" sz="1800" b="1" dirty="0">
                <a:solidFill>
                  <a:schemeClr val="bg1"/>
                </a:solidFill>
                <a:latin typeface="Tahoma" panose="020B0604030504040204" pitchFamily="34" charset="0"/>
                <a:ea typeface="新細明體" panose="02020500000000000000" pitchFamily="18" charset="-120"/>
              </a:rPr>
              <a:t>厭倦了裝模作樣嗎 </a:t>
            </a:r>
            <a:r>
              <a:rPr lang="en-US" altLang="zh-TW" sz="1800" b="1" dirty="0">
                <a:solidFill>
                  <a:schemeClr val="bg1"/>
                </a:solidFill>
                <a:latin typeface="Tahoma" panose="020B0604030504040204" pitchFamily="34" charset="0"/>
                <a:ea typeface="新細明體" panose="02020500000000000000" pitchFamily="18" charset="-120"/>
              </a:rPr>
              <a:t>? </a:t>
            </a:r>
            <a:r>
              <a:rPr lang="en-US" altLang="zh-TW" sz="1800" b="1" dirty="0" err="1">
                <a:solidFill>
                  <a:schemeClr val="bg1"/>
                </a:solidFill>
                <a:latin typeface="Tahoma" panose="020B0604030504040204" pitchFamily="34" charset="0"/>
                <a:ea typeface="新細明體" panose="02020500000000000000" pitchFamily="18" charset="-120"/>
              </a:rPr>
              <a:t>BeReal</a:t>
            </a:r>
            <a:r>
              <a:rPr lang="en-US" altLang="zh-TW" sz="18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跟你玩真的！</a:t>
            </a:r>
            <a:endParaRPr lang="en-US" altLang="zh-TW" sz="1600" b="1" dirty="0">
              <a:solidFill>
                <a:schemeClr val="bg1"/>
              </a:solidFill>
              <a:latin typeface="Tahoma" panose="020B0604030504040204" pitchFamily="34" charset="0"/>
              <a:ea typeface="新細明體" panose="02020500000000000000" pitchFamily="18" charset="-120"/>
            </a:endParaRPr>
          </a:p>
        </p:txBody>
      </p:sp>
      <p:sp>
        <p:nvSpPr>
          <p:cNvPr id="30724" name="Rectangle 2">
            <a:extLst>
              <a:ext uri="{FF2B5EF4-FFF2-40B4-BE49-F238E27FC236}">
                <a16:creationId xmlns:a16="http://schemas.microsoft.com/office/drawing/2014/main" id="{54CC3250-3A77-ECE6-8DB7-932D07853C22}"/>
              </a:ext>
            </a:extLst>
          </p:cNvPr>
          <p:cNvSpPr>
            <a:spLocks noChangeArrowheads="1"/>
          </p:cNvSpPr>
          <p:nvPr/>
        </p:nvSpPr>
        <p:spPr bwMode="auto">
          <a:xfrm>
            <a:off x="-76200" y="534722"/>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2696" rIns="0" bIns="-12696" anchor="ct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zh-TW" sz="1800">
              <a:solidFill>
                <a:schemeClr val="tx1"/>
              </a:solidFill>
              <a:ea typeface="新細明體" panose="02020500000000000000" pitchFamily="18" charset="-120"/>
            </a:endParaRPr>
          </a:p>
        </p:txBody>
      </p:sp>
      <p:pic>
        <p:nvPicPr>
          <p:cNvPr id="30725" name="圖片 1">
            <a:extLst>
              <a:ext uri="{FF2B5EF4-FFF2-40B4-BE49-F238E27FC236}">
                <a16:creationId xmlns:a16="http://schemas.microsoft.com/office/drawing/2014/main" id="{20134679-3AB7-CB31-9953-05A3296DE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955" t="22144" r="56697" b="47478"/>
          <a:stretch>
            <a:fillRect/>
          </a:stretch>
        </p:blipFill>
        <p:spPr bwMode="auto">
          <a:xfrm>
            <a:off x="10738836" y="187152"/>
            <a:ext cx="1340238" cy="274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42F576B3-D334-3058-84AE-64F9CD595029}"/>
              </a:ext>
            </a:extLst>
          </p:cNvPr>
          <p:cNvSpPr>
            <a:spLocks noGrp="1" noChangeArrowheads="1"/>
          </p:cNvSpPr>
          <p:nvPr>
            <p:ph type="body" idx="1"/>
          </p:nvPr>
        </p:nvSpPr>
        <p:spPr>
          <a:xfrm>
            <a:off x="494129" y="1572161"/>
            <a:ext cx="11203742" cy="4855272"/>
          </a:xfrm>
        </p:spPr>
        <p:txBody>
          <a:bodyPr>
            <a:normAutofit/>
          </a:bodyPr>
          <a:lstStyle/>
          <a:p>
            <a:pPr marL="0" indent="0">
              <a:lnSpc>
                <a:spcPct val="80000"/>
              </a:lnSpc>
              <a:buNone/>
              <a:tabLst>
                <a:tab pos="2778125" algn="l"/>
              </a:tabLst>
              <a:defRPr/>
            </a:pPr>
            <a:r>
              <a:rPr lang="en-US" altLang="zh-TW" sz="1600" b="1" i="0" dirty="0" err="1">
                <a:solidFill>
                  <a:srgbClr val="4A90E2"/>
                </a:solidFill>
                <a:effectLst/>
                <a:latin typeface="Heebo" pitchFamily="2" charset="-79"/>
                <a:cs typeface="Heebo" pitchFamily="2" charset="-79"/>
              </a:rPr>
              <a:t>FaceApp</a:t>
            </a:r>
            <a:r>
              <a:rPr lang="en-US" altLang="zh-TW" sz="1600" b="1" i="0" dirty="0">
                <a:solidFill>
                  <a:srgbClr val="4A90E2"/>
                </a:solidFill>
                <a:effectLst/>
                <a:latin typeface="Heebo" pitchFamily="2" charset="-79"/>
                <a:cs typeface="Heebo" pitchFamily="2" charset="-79"/>
              </a:rPr>
              <a:t> and its risks</a:t>
            </a:r>
            <a:endParaRPr lang="en-US" altLang="zh-TW" sz="1400" b="1" i="0" dirty="0">
              <a:solidFill>
                <a:srgbClr val="4A90E2"/>
              </a:solidFill>
              <a:effectLst/>
              <a:latin typeface="Heebo" pitchFamily="2" charset="-79"/>
              <a:cs typeface="Heebo" pitchFamily="2" charset="-79"/>
            </a:endParaRPr>
          </a:p>
          <a:p>
            <a:endParaRPr lang="en-US" altLang="zh-TW" sz="1400" b="1" dirty="0">
              <a:solidFill>
                <a:srgbClr val="4A90E2"/>
              </a:solidFill>
              <a:latin typeface="Heebo" pitchFamily="2" charset="-79"/>
              <a:cs typeface="Heebo" pitchFamily="2" charset="-79"/>
            </a:endParaRPr>
          </a:p>
          <a:p>
            <a:pPr marL="0" indent="0">
              <a:buNone/>
            </a:pPr>
            <a:r>
              <a:rPr lang="en-US" altLang="zh-TW" sz="1700" b="1" dirty="0" err="1">
                <a:solidFill>
                  <a:srgbClr val="003399"/>
                </a:solidFill>
                <a:ea typeface="新細明體" panose="02020500000000000000" pitchFamily="18" charset="-120"/>
              </a:rPr>
              <a:t>FaceApp</a:t>
            </a:r>
            <a:r>
              <a:rPr lang="en-US" altLang="zh-TW" sz="1700" b="1" dirty="0">
                <a:solidFill>
                  <a:srgbClr val="003399"/>
                </a:solidFill>
                <a:ea typeface="新細明體" panose="02020500000000000000" pitchFamily="18" charset="-120"/>
              </a:rPr>
              <a:t> </a:t>
            </a:r>
            <a:r>
              <a:rPr lang="zh-TW" altLang="en-US" sz="1700" b="1" dirty="0">
                <a:solidFill>
                  <a:srgbClr val="003399"/>
                </a:solidFill>
                <a:ea typeface="新細明體" panose="02020500000000000000" pitchFamily="18" charset="-120"/>
              </a:rPr>
              <a:t>是一款</a:t>
            </a:r>
            <a:r>
              <a:rPr lang="zh-TW" altLang="en-US" sz="1700" b="1" dirty="0">
                <a:solidFill>
                  <a:srgbClr val="003399"/>
                </a:solidFill>
                <a:highlight>
                  <a:srgbClr val="FFFF00"/>
                </a:highlight>
                <a:ea typeface="新細明體" panose="02020500000000000000" pitchFamily="18" charset="-120"/>
              </a:rPr>
              <a:t>俄羅斯智能手機應用程序</a:t>
            </a:r>
            <a:r>
              <a:rPr lang="zh-TW" altLang="en-US" sz="1700" b="1" dirty="0">
                <a:solidFill>
                  <a:srgbClr val="003399"/>
                </a:solidFill>
                <a:ea typeface="新細明體" panose="02020500000000000000" pitchFamily="18" charset="-120"/>
              </a:rPr>
              <a:t>，允許</a:t>
            </a:r>
            <a:r>
              <a:rPr lang="zh-TW" altLang="en-US" sz="1700" b="1" dirty="0">
                <a:solidFill>
                  <a:srgbClr val="003399"/>
                </a:solidFill>
                <a:highlight>
                  <a:srgbClr val="FFFF00"/>
                </a:highlight>
                <a:ea typeface="新細明體" panose="02020500000000000000" pitchFamily="18" charset="-120"/>
              </a:rPr>
              <a:t>用戶使用化妝、髮型設計和背景等各種</a:t>
            </a:r>
            <a:r>
              <a:rPr lang="zh-TW" altLang="en-US" sz="1700" b="1" dirty="0">
                <a:solidFill>
                  <a:srgbClr val="003399"/>
                </a:solidFill>
                <a:ea typeface="新細明體" panose="02020500000000000000" pitchFamily="18" charset="-120"/>
              </a:rPr>
              <a:t>工具美化自己的自拍照或照片。</a:t>
            </a:r>
            <a:r>
              <a:rPr lang="en-US" altLang="zh-TW" sz="1800" b="1" dirty="0">
                <a:solidFill>
                  <a:srgbClr val="003399"/>
                </a:solidFill>
                <a:ea typeface="新細明體" panose="02020500000000000000" pitchFamily="18" charset="-120"/>
              </a:rPr>
              <a:t> </a:t>
            </a:r>
          </a:p>
          <a:p>
            <a:pPr marL="0" indent="0" fontAlgn="base">
              <a:buNone/>
            </a:pPr>
            <a:r>
              <a:rPr lang="en-US" altLang="zh-TW" sz="1600" dirty="0">
                <a:solidFill>
                  <a:srgbClr val="4A90E2"/>
                </a:solidFill>
                <a:latin typeface="Heebo" pitchFamily="2" charset="-79"/>
                <a:cs typeface="Heebo" pitchFamily="2" charset="-79"/>
              </a:rPr>
              <a:t>  </a:t>
            </a:r>
            <a:r>
              <a:rPr lang="en-US" altLang="zh-TW" sz="1600" dirty="0" err="1">
                <a:solidFill>
                  <a:srgbClr val="4A90E2"/>
                </a:solidFill>
                <a:latin typeface="Heebo" pitchFamily="2" charset="-79"/>
                <a:cs typeface="Heebo" pitchFamily="2" charset="-79"/>
              </a:rPr>
              <a:t>FaceApp</a:t>
            </a:r>
            <a:r>
              <a:rPr lang="en-US" altLang="zh-TW" sz="1600" dirty="0">
                <a:solidFill>
                  <a:srgbClr val="4A90E2"/>
                </a:solidFill>
                <a:latin typeface="Heebo" pitchFamily="2" charset="-79"/>
                <a:cs typeface="Heebo" pitchFamily="2" charset="-79"/>
              </a:rPr>
              <a:t> is a Russian smartphone application that allows users to beautify their selfies or photos with various tools, such as</a:t>
            </a:r>
            <a:r>
              <a:rPr lang="en-US" altLang="zh-TW" sz="1600" dirty="0">
                <a:solidFill>
                  <a:srgbClr val="4A90E2"/>
                </a:solidFill>
                <a:highlight>
                  <a:srgbClr val="FFFF00"/>
                </a:highlight>
                <a:latin typeface="Heebo" pitchFamily="2" charset="-79"/>
                <a:cs typeface="Heebo" pitchFamily="2" charset="-79"/>
              </a:rPr>
              <a:t> makeup, hair styling, and backgrounds</a:t>
            </a:r>
            <a:r>
              <a:rPr lang="en-US" altLang="zh-TW" sz="1600" dirty="0">
                <a:solidFill>
                  <a:srgbClr val="4A90E2"/>
                </a:solidFill>
                <a:latin typeface="Heebo" pitchFamily="2" charset="-79"/>
                <a:cs typeface="Heebo" pitchFamily="2" charset="-79"/>
              </a:rPr>
              <a:t>.</a:t>
            </a:r>
          </a:p>
          <a:p>
            <a:pPr marL="0" indent="0" fontAlgn="base">
              <a:buNone/>
            </a:pPr>
            <a:endParaRPr lang="en-US" altLang="zh-TW" sz="1600" dirty="0">
              <a:solidFill>
                <a:srgbClr val="4A90E2"/>
              </a:solidFill>
              <a:latin typeface="Heebo" pitchFamily="2" charset="-79"/>
              <a:cs typeface="Heebo" pitchFamily="2" charset="-79"/>
            </a:endParaRPr>
          </a:p>
          <a:p>
            <a:pPr marL="0" indent="0" fontAlgn="base">
              <a:buNone/>
            </a:pPr>
            <a:r>
              <a:rPr lang="zh-TW" altLang="en-US" sz="18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好奇的用戶甚至可以通過在</a:t>
            </a:r>
            <a:r>
              <a:rPr lang="zh-TW" altLang="en-US" sz="1600" b="1" dirty="0">
                <a:solidFill>
                  <a:srgbClr val="003399"/>
                </a:solidFill>
                <a:highlight>
                  <a:srgbClr val="FFFF00"/>
                </a:highlight>
                <a:ea typeface="新細明體" panose="02020500000000000000" pitchFamily="18" charset="-120"/>
              </a:rPr>
              <a:t>過濾器上應用性別交換</a:t>
            </a:r>
            <a:r>
              <a:rPr lang="zh-TW" altLang="en-US" sz="1600" b="1" dirty="0">
                <a:solidFill>
                  <a:srgbClr val="003399"/>
                </a:solidFill>
                <a:ea typeface="新細明體" panose="02020500000000000000" pitchFamily="18" charset="-120"/>
              </a:rPr>
              <a:t>或</a:t>
            </a:r>
            <a:r>
              <a:rPr lang="zh-TW" altLang="en-US" sz="1600" b="1" dirty="0">
                <a:solidFill>
                  <a:srgbClr val="003399"/>
                </a:solidFill>
                <a:highlight>
                  <a:srgbClr val="FFFF00"/>
                </a:highlight>
                <a:ea typeface="新細明體" panose="02020500000000000000" pitchFamily="18" charset="-120"/>
              </a:rPr>
              <a:t>年齡過濾器</a:t>
            </a:r>
            <a:r>
              <a:rPr lang="zh-TW" altLang="en-US" sz="1600" b="1" dirty="0">
                <a:solidFill>
                  <a:srgbClr val="003399"/>
                </a:solidFill>
                <a:ea typeface="新細明體" panose="02020500000000000000" pitchFamily="18" charset="-120"/>
              </a:rPr>
              <a:t>來將自己</a:t>
            </a:r>
            <a:r>
              <a:rPr lang="zh-TW" altLang="en-US" sz="1600" b="1" dirty="0">
                <a:solidFill>
                  <a:srgbClr val="003399"/>
                </a:solidFill>
                <a:highlight>
                  <a:srgbClr val="FFFF00"/>
                </a:highlight>
                <a:ea typeface="新細明體" panose="02020500000000000000" pitchFamily="18" charset="-120"/>
              </a:rPr>
              <a:t>想像成異性、年長或年輕，從而獲得樂趣</a:t>
            </a:r>
            <a:r>
              <a:rPr lang="zh-TW" altLang="en-US" sz="1600" b="1" dirty="0">
                <a:solidFill>
                  <a:srgbClr val="003399"/>
                </a:solidFill>
                <a:ea typeface="新細明體" panose="02020500000000000000" pitchFamily="18" charset="-120"/>
              </a:rPr>
              <a:t>。</a:t>
            </a:r>
            <a:endParaRPr lang="en-US" altLang="zh-TW" sz="1800" b="1" dirty="0">
              <a:solidFill>
                <a:srgbClr val="003399"/>
              </a:solidFill>
              <a:ea typeface="新細明體" panose="02020500000000000000" pitchFamily="18" charset="-120"/>
            </a:endParaRPr>
          </a:p>
          <a:p>
            <a:pPr marL="0" indent="0" fontAlgn="base">
              <a:buNone/>
            </a:pPr>
            <a:r>
              <a:rPr lang="en-US" altLang="zh-TW" sz="1600" dirty="0">
                <a:solidFill>
                  <a:srgbClr val="4A90E2"/>
                </a:solidFill>
                <a:latin typeface="Heebo" pitchFamily="2" charset="-79"/>
                <a:cs typeface="Heebo" pitchFamily="2" charset="-79"/>
              </a:rPr>
              <a:t>Curious users can even have fun by applying</a:t>
            </a:r>
            <a:r>
              <a:rPr lang="en-US" altLang="zh-TW" sz="1600" dirty="0">
                <a:solidFill>
                  <a:srgbClr val="4A90E2"/>
                </a:solidFill>
                <a:highlight>
                  <a:srgbClr val="FFFF00"/>
                </a:highlight>
                <a:latin typeface="Heebo" pitchFamily="2" charset="-79"/>
                <a:cs typeface="Heebo" pitchFamily="2" charset="-79"/>
              </a:rPr>
              <a:t> gender swap or age filters on their filters </a:t>
            </a:r>
            <a:r>
              <a:rPr lang="en-US" altLang="zh-TW" sz="1600" dirty="0">
                <a:solidFill>
                  <a:srgbClr val="4A90E2"/>
                </a:solidFill>
                <a:latin typeface="Heebo" pitchFamily="2" charset="-79"/>
                <a:cs typeface="Heebo" pitchFamily="2" charset="-79"/>
              </a:rPr>
              <a:t>to picture themselves as being the opposite gender, older, or younger.</a:t>
            </a:r>
          </a:p>
          <a:p>
            <a:pPr marL="0" indent="0">
              <a:buNone/>
            </a:pPr>
            <a:r>
              <a:rPr lang="zh-TW" altLang="en-US" sz="18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儘管該應用程序具有各種增強用戶照片的功能，但它還是引發了對</a:t>
            </a:r>
            <a:r>
              <a:rPr lang="zh-TW" altLang="en-US" sz="1600" b="1" dirty="0">
                <a:solidFill>
                  <a:srgbClr val="003399"/>
                </a:solidFill>
                <a:highlight>
                  <a:srgbClr val="FFFF00"/>
                </a:highlight>
                <a:ea typeface="新細明體" panose="02020500000000000000" pitchFamily="18" charset="-120"/>
              </a:rPr>
              <a:t>用戶隱私的一些擔憂。 </a:t>
            </a:r>
            <a:r>
              <a:rPr lang="zh-TW" altLang="en-US" sz="1600" b="1" dirty="0">
                <a:solidFill>
                  <a:srgbClr val="003399"/>
                </a:solidFill>
                <a:ea typeface="新細明體" panose="02020500000000000000" pitchFamily="18" charset="-120"/>
              </a:rPr>
              <a:t>就像任何下載量很高的應用程序一樣，有些人想知道上傳的照片是否會僅在應用程序本身內使用，還是</a:t>
            </a:r>
            <a:r>
              <a:rPr lang="zh-TW" altLang="en-US" sz="1600" b="1" dirty="0">
                <a:solidFill>
                  <a:srgbClr val="003399"/>
                </a:solidFill>
                <a:highlight>
                  <a:srgbClr val="FFFF00"/>
                </a:highlight>
                <a:ea typeface="新細明體" panose="02020500000000000000" pitchFamily="18" charset="-120"/>
              </a:rPr>
              <a:t>與第三方共享並重新用於其他目的，例如身份盜竊或冒充</a:t>
            </a:r>
            <a:r>
              <a:rPr lang="zh-TW" altLang="en-US"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marL="0" indent="0">
              <a:buNone/>
            </a:pPr>
            <a:r>
              <a:rPr lang="zh-TW" altLang="en-US" sz="1600" b="1" dirty="0">
                <a:solidFill>
                  <a:srgbClr val="003399"/>
                </a:solidFill>
                <a:ea typeface="新細明體" panose="02020500000000000000" pitchFamily="18" charset="-120"/>
              </a:rPr>
              <a:t>       這些</a:t>
            </a:r>
            <a:r>
              <a:rPr lang="zh-TW" altLang="en-US" sz="1600" b="1" dirty="0">
                <a:solidFill>
                  <a:srgbClr val="003399"/>
                </a:solidFill>
                <a:highlight>
                  <a:srgbClr val="FFFF00"/>
                </a:highlight>
                <a:ea typeface="新細明體" panose="02020500000000000000" pitchFamily="18" charset="-120"/>
              </a:rPr>
              <a:t>問題還沒有明確的答案</a:t>
            </a:r>
            <a:r>
              <a:rPr lang="zh-TW" altLang="en-US" sz="1600" b="1" dirty="0">
                <a:solidFill>
                  <a:srgbClr val="003399"/>
                </a:solidFill>
                <a:ea typeface="新細明體" panose="02020500000000000000" pitchFamily="18" charset="-120"/>
              </a:rPr>
              <a:t>，但我們</a:t>
            </a:r>
            <a:r>
              <a:rPr lang="zh-TW" altLang="en-US" sz="1600" b="1" dirty="0">
                <a:solidFill>
                  <a:srgbClr val="003399"/>
                </a:solidFill>
                <a:highlight>
                  <a:srgbClr val="FFFF00"/>
                </a:highlight>
                <a:ea typeface="新細明體" panose="02020500000000000000" pitchFamily="18" charset="-120"/>
              </a:rPr>
              <a:t>知道沒有任何應用程序</a:t>
            </a:r>
            <a:r>
              <a:rPr lang="zh-TW" altLang="en-US" sz="1600" b="1" dirty="0">
                <a:solidFill>
                  <a:srgbClr val="003399"/>
                </a:solidFill>
                <a:ea typeface="新細明體" panose="02020500000000000000" pitchFamily="18" charset="-120"/>
              </a:rPr>
              <a:t>是沒有風險的，尤其是</a:t>
            </a:r>
            <a:r>
              <a:rPr lang="zh-TW" altLang="en-US" sz="1600" b="1" dirty="0">
                <a:solidFill>
                  <a:srgbClr val="003399"/>
                </a:solidFill>
                <a:highlight>
                  <a:srgbClr val="FFFF00"/>
                </a:highlight>
                <a:ea typeface="新細明體" panose="02020500000000000000" pitchFamily="18" charset="-120"/>
              </a:rPr>
              <a:t>具有病毒潛力的免費服務。 畢竟，我們經常會放棄一些個人數據來換取免費使用某些東西</a:t>
            </a:r>
            <a:r>
              <a:rPr lang="zh-TW" altLang="en-US" sz="1600" b="1" dirty="0">
                <a:solidFill>
                  <a:srgbClr val="003399"/>
                </a:solidFill>
                <a:ea typeface="新細明體" panose="02020500000000000000" pitchFamily="18" charset="-120"/>
              </a:rPr>
              <a:t>。</a:t>
            </a:r>
            <a:endParaRPr lang="zh-TW" altLang="zh-TW" sz="1600" b="1" dirty="0">
              <a:solidFill>
                <a:srgbClr val="003399"/>
              </a:solidFill>
              <a:ea typeface="新細明體" panose="02020500000000000000" pitchFamily="18" charset="-120"/>
            </a:endParaRPr>
          </a:p>
          <a:p>
            <a:pPr marL="0" indent="0">
              <a:buNone/>
            </a:pPr>
            <a:r>
              <a:rPr lang="zh-TW" altLang="en-US" sz="1600" b="1" dirty="0">
                <a:solidFill>
                  <a:srgbClr val="003399"/>
                </a:solidFill>
                <a:ea typeface="新細明體" panose="02020500000000000000" pitchFamily="18" charset="-120"/>
              </a:rPr>
              <a:t>        不可否認，照片編輯應用程序及其</a:t>
            </a:r>
            <a:r>
              <a:rPr lang="zh-TW" altLang="en-US" sz="1600" b="1" dirty="0">
                <a:solidFill>
                  <a:srgbClr val="003399"/>
                </a:solidFill>
                <a:highlight>
                  <a:srgbClr val="FFFF00"/>
                </a:highlight>
                <a:ea typeface="新細明體" panose="02020500000000000000" pitchFamily="18" charset="-120"/>
              </a:rPr>
              <a:t>美化功能</a:t>
            </a:r>
            <a:r>
              <a:rPr lang="zh-TW" altLang="en-US" sz="1600" b="1" dirty="0">
                <a:solidFill>
                  <a:srgbClr val="003399"/>
                </a:solidFill>
                <a:ea typeface="新細明體" panose="02020500000000000000" pitchFamily="18" charset="-120"/>
              </a:rPr>
              <a:t>可以給您的照片帶來重大升級，特別是如果您不熟悉 </a:t>
            </a:r>
            <a:r>
              <a:rPr lang="en-US" altLang="zh-TW" sz="1600" b="1" dirty="0">
                <a:solidFill>
                  <a:srgbClr val="003399"/>
                </a:solidFill>
                <a:ea typeface="新細明體" panose="02020500000000000000" pitchFamily="18" charset="-120"/>
              </a:rPr>
              <a:t>Photoshop</a:t>
            </a:r>
            <a:r>
              <a:rPr lang="zh-TW" altLang="en-US" sz="1600" b="1" dirty="0">
                <a:solidFill>
                  <a:srgbClr val="003399"/>
                </a:solidFill>
                <a:ea typeface="新細明體" panose="02020500000000000000" pitchFamily="18" charset="-120"/>
              </a:rPr>
              <a:t>。這些應用程序易於下載且用戶友好。</a:t>
            </a:r>
            <a:endParaRPr lang="en-US" altLang="zh-TW" sz="1600" b="1" dirty="0">
              <a:solidFill>
                <a:srgbClr val="003399"/>
              </a:solidFill>
              <a:ea typeface="新細明體" panose="02020500000000000000" pitchFamily="18" charset="-120"/>
            </a:endParaRPr>
          </a:p>
        </p:txBody>
      </p:sp>
      <p:sp>
        <p:nvSpPr>
          <p:cNvPr id="30723" name="Text Box 4">
            <a:extLst>
              <a:ext uri="{FF2B5EF4-FFF2-40B4-BE49-F238E27FC236}">
                <a16:creationId xmlns:a16="http://schemas.microsoft.com/office/drawing/2014/main" id="{21527E2E-1363-E3B7-3CE2-58B407C7B22F}"/>
              </a:ext>
            </a:extLst>
          </p:cNvPr>
          <p:cNvSpPr txBox="1">
            <a:spLocks noChangeArrowheads="1"/>
          </p:cNvSpPr>
          <p:nvPr/>
        </p:nvSpPr>
        <p:spPr bwMode="auto">
          <a:xfrm>
            <a:off x="124352" y="2"/>
            <a:ext cx="11953348" cy="646331"/>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1800" b="1" dirty="0">
                <a:solidFill>
                  <a:schemeClr val="bg1"/>
                </a:solidFill>
                <a:latin typeface="Tahoma" panose="020B0604030504040204" pitchFamily="34" charset="0"/>
              </a:rPr>
              <a:t>各種</a:t>
            </a:r>
            <a:r>
              <a:rPr lang="zh-TW" altLang="zh-TW" sz="1800" b="1" dirty="0">
                <a:solidFill>
                  <a:schemeClr val="bg1"/>
                </a:solidFill>
                <a:latin typeface="Tahoma" panose="020B0604030504040204" pitchFamily="34" charset="0"/>
              </a:rPr>
              <a:t>社交媒體</a:t>
            </a:r>
            <a:r>
              <a:rPr lang="en-US" altLang="zh-TW" sz="1800" b="1" dirty="0">
                <a:solidFill>
                  <a:schemeClr val="bg1"/>
                </a:solidFill>
                <a:latin typeface="Tahoma" panose="020B0604030504040204" pitchFamily="34" charset="0"/>
              </a:rPr>
              <a:t>(Social media) </a:t>
            </a:r>
            <a:r>
              <a:rPr lang="zh-TW" altLang="en-US" sz="1800" b="1" dirty="0">
                <a:solidFill>
                  <a:schemeClr val="bg1"/>
                </a:solidFill>
                <a:latin typeface="Tahoma" panose="020B0604030504040204" pitchFamily="34" charset="0"/>
              </a:rPr>
              <a:t>百花齊放與侷限性 </a:t>
            </a:r>
            <a:r>
              <a:rPr lang="en-US" altLang="zh-TW" sz="1800" b="1" dirty="0">
                <a:solidFill>
                  <a:schemeClr val="bg1"/>
                </a:solidFill>
                <a:latin typeface="Tahoma" panose="020B0604030504040204" pitchFamily="34" charset="0"/>
              </a:rPr>
              <a:t>– </a:t>
            </a:r>
            <a:r>
              <a:rPr lang="en-US" altLang="zh-TW" sz="1800" b="1" dirty="0" err="1">
                <a:solidFill>
                  <a:schemeClr val="bg1"/>
                </a:solidFill>
                <a:latin typeface="Tahoma" panose="020B0604030504040204" pitchFamily="34" charset="0"/>
              </a:rPr>
              <a:t>FaceApp</a:t>
            </a:r>
            <a:r>
              <a:rPr lang="en-US" altLang="zh-TW" sz="1800" b="1" dirty="0">
                <a:solidFill>
                  <a:schemeClr val="bg1"/>
                </a:solidFill>
                <a:latin typeface="Tahoma" panose="020B0604030504040204" pitchFamily="34" charset="0"/>
              </a:rPr>
              <a:t>                                                                                     </a:t>
            </a:r>
            <a:r>
              <a:rPr lang="zh-TW" altLang="en-US" sz="1800" b="1" dirty="0">
                <a:solidFill>
                  <a:schemeClr val="bg1"/>
                </a:solidFill>
                <a:latin typeface="Tahoma" panose="020B0604030504040204" pitchFamily="34" charset="0"/>
                <a:ea typeface="新細明體" panose="02020500000000000000" pitchFamily="18" charset="-120"/>
              </a:rPr>
              <a:t> </a:t>
            </a:r>
            <a:r>
              <a:rPr lang="en-US" altLang="zh-TW" sz="1400" b="1" dirty="0">
                <a:solidFill>
                  <a:schemeClr val="bg1"/>
                </a:solidFill>
                <a:latin typeface="Tahoma" panose="020B0604030504040204" pitchFamily="34" charset="0"/>
                <a:ea typeface="新細明體" panose="02020500000000000000" pitchFamily="18" charset="-120"/>
              </a:rPr>
              <a:t>(0622.20) </a:t>
            </a:r>
            <a:r>
              <a:rPr lang="en-US" altLang="zh-TW" sz="1800" b="1" dirty="0" err="1">
                <a:solidFill>
                  <a:schemeClr val="bg1"/>
                </a:solidFill>
                <a:latin typeface="Tahoma" panose="020B0604030504040204" pitchFamily="34" charset="0"/>
                <a:ea typeface="新細明體" panose="02020500000000000000" pitchFamily="18" charset="-120"/>
              </a:rPr>
              <a:t>FaceApp</a:t>
            </a:r>
            <a:r>
              <a:rPr lang="en-US" altLang="zh-TW" sz="1800" b="1" dirty="0">
                <a:solidFill>
                  <a:schemeClr val="bg1"/>
                </a:solidFill>
                <a:latin typeface="Tahoma" panose="020B0604030504040204" pitchFamily="34" charset="0"/>
                <a:ea typeface="新細明體" panose="02020500000000000000" pitchFamily="18" charset="-120"/>
              </a:rPr>
              <a:t> gender swap filter goes viral in Vietnam</a:t>
            </a:r>
            <a:r>
              <a:rPr lang="zh-TW" altLang="en-US" sz="1800" b="1" dirty="0">
                <a:solidFill>
                  <a:schemeClr val="bg1"/>
                </a:solidFill>
                <a:latin typeface="Tahoma" panose="020B0604030504040204" pitchFamily="34" charset="0"/>
                <a:ea typeface="新細明體" panose="02020500000000000000" pitchFamily="18" charset="-120"/>
              </a:rPr>
              <a:t> </a:t>
            </a:r>
            <a:r>
              <a:rPr lang="en-US" altLang="zh-TW" sz="1800" b="1" dirty="0" err="1">
                <a:solidFill>
                  <a:schemeClr val="bg1"/>
                </a:solidFill>
                <a:latin typeface="Tahoma" panose="020B0604030504040204" pitchFamily="34" charset="0"/>
                <a:ea typeface="新細明體" panose="02020500000000000000" pitchFamily="18" charset="-120"/>
              </a:rPr>
              <a:t>FaceApp</a:t>
            </a:r>
            <a:r>
              <a:rPr lang="en-US" altLang="zh-TW" sz="18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性別交換過濾器在越南瘋傳  </a:t>
            </a:r>
            <a:r>
              <a:rPr lang="en-US" altLang="zh-TW" sz="1800" b="1" dirty="0">
                <a:solidFill>
                  <a:schemeClr val="bg1"/>
                </a:solidFill>
                <a:latin typeface="Tahoma" panose="020B0604030504040204" pitchFamily="34" charset="0"/>
                <a:ea typeface="新細明體" panose="02020500000000000000" pitchFamily="18" charset="-120"/>
              </a:rPr>
              <a:t> </a:t>
            </a:r>
            <a:endParaRPr lang="en-US" altLang="zh-TW" sz="1600" b="1" dirty="0">
              <a:solidFill>
                <a:schemeClr val="bg1"/>
              </a:solidFill>
              <a:latin typeface="Tahoma" panose="020B0604030504040204" pitchFamily="34" charset="0"/>
              <a:ea typeface="新細明體" panose="02020500000000000000" pitchFamily="18" charset="-120"/>
            </a:endParaRPr>
          </a:p>
        </p:txBody>
      </p:sp>
      <p:sp>
        <p:nvSpPr>
          <p:cNvPr id="30724" name="Rectangle 2">
            <a:extLst>
              <a:ext uri="{FF2B5EF4-FFF2-40B4-BE49-F238E27FC236}">
                <a16:creationId xmlns:a16="http://schemas.microsoft.com/office/drawing/2014/main" id="{54CC3250-3A77-ECE6-8DB7-932D07853C22}"/>
              </a:ext>
            </a:extLst>
          </p:cNvPr>
          <p:cNvSpPr>
            <a:spLocks noChangeArrowheads="1"/>
          </p:cNvSpPr>
          <p:nvPr/>
        </p:nvSpPr>
        <p:spPr bwMode="auto">
          <a:xfrm>
            <a:off x="-76200" y="534722"/>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2696" rIns="0" bIns="-12696" anchor="ct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zh-TW" sz="1800">
              <a:solidFill>
                <a:schemeClr val="tx1"/>
              </a:solidFill>
              <a:ea typeface="新細明體" panose="02020500000000000000" pitchFamily="18" charset="-120"/>
            </a:endParaRPr>
          </a:p>
        </p:txBody>
      </p:sp>
      <p:pic>
        <p:nvPicPr>
          <p:cNvPr id="4" name="圖片 3">
            <a:extLst>
              <a:ext uri="{FF2B5EF4-FFF2-40B4-BE49-F238E27FC236}">
                <a16:creationId xmlns:a16="http://schemas.microsoft.com/office/drawing/2014/main" id="{276D0A9A-10DA-67C3-FC31-3EAAAB458F91}"/>
              </a:ext>
            </a:extLst>
          </p:cNvPr>
          <p:cNvPicPr>
            <a:picLocks noChangeAspect="1"/>
          </p:cNvPicPr>
          <p:nvPr/>
        </p:nvPicPr>
        <p:blipFill rotWithShape="1">
          <a:blip r:embed="rId3"/>
          <a:srcRect l="28630" t="31188" r="51739" b="40522"/>
          <a:stretch/>
        </p:blipFill>
        <p:spPr>
          <a:xfrm>
            <a:off x="8922479" y="786081"/>
            <a:ext cx="1745521" cy="1414974"/>
          </a:xfrm>
          <a:prstGeom prst="rect">
            <a:avLst/>
          </a:prstGeom>
        </p:spPr>
      </p:pic>
    </p:spTree>
    <p:extLst>
      <p:ext uri="{BB962C8B-B14F-4D97-AF65-F5344CB8AC3E}">
        <p14:creationId xmlns:p14="http://schemas.microsoft.com/office/powerpoint/2010/main" val="3482936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A5B2CA9-3CEC-E9B7-9B84-548C9392167D}"/>
              </a:ext>
            </a:extLst>
          </p:cNvPr>
          <p:cNvSpPr txBox="1"/>
          <p:nvPr/>
        </p:nvSpPr>
        <p:spPr>
          <a:xfrm>
            <a:off x="1905000" y="2590801"/>
            <a:ext cx="8540852" cy="615553"/>
          </a:xfrm>
          <a:prstGeom prst="rect">
            <a:avLst/>
          </a:prstGeom>
          <a:noFill/>
        </p:spPr>
        <p:txBody>
          <a:bodyPr>
            <a:spAutoFit/>
          </a:bodyPr>
          <a:lstStyle/>
          <a:p>
            <a:pPr>
              <a:defRPr/>
            </a:pPr>
            <a:r>
              <a:rPr lang="zh-TW" altLang="en-US" sz="1600" b="1" dirty="0">
                <a:solidFill>
                  <a:schemeClr val="tx2"/>
                </a:solidFill>
              </a:rPr>
              <a:t>      </a:t>
            </a:r>
            <a:r>
              <a:rPr lang="en-US" altLang="zh-TW" sz="1600" b="1" dirty="0">
                <a:solidFill>
                  <a:schemeClr val="tx2"/>
                </a:solidFill>
              </a:rPr>
              <a:t> </a:t>
            </a:r>
            <a:endParaRPr lang="zh-TW" altLang="en-US" sz="1600" b="1" dirty="0">
              <a:solidFill>
                <a:schemeClr val="tx2"/>
              </a:solidFill>
              <a:highlight>
                <a:srgbClr val="FFFF00"/>
              </a:highlight>
            </a:endParaRPr>
          </a:p>
          <a:p>
            <a:pPr>
              <a:defRPr/>
            </a:pPr>
            <a:endParaRPr lang="zh-TW" altLang="en-US" dirty="0"/>
          </a:p>
        </p:txBody>
      </p:sp>
      <p:sp>
        <p:nvSpPr>
          <p:cNvPr id="32771" name="Text Box 5">
            <a:extLst>
              <a:ext uri="{FF2B5EF4-FFF2-40B4-BE49-F238E27FC236}">
                <a16:creationId xmlns:a16="http://schemas.microsoft.com/office/drawing/2014/main" id="{10F91FB1-A4CC-1381-26EF-D493FCACEFCD}"/>
              </a:ext>
            </a:extLst>
          </p:cNvPr>
          <p:cNvSpPr txBox="1">
            <a:spLocks noChangeArrowheads="1"/>
          </p:cNvSpPr>
          <p:nvPr/>
        </p:nvSpPr>
        <p:spPr bwMode="auto">
          <a:xfrm>
            <a:off x="1164771" y="359229"/>
            <a:ext cx="9144000" cy="461963"/>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b="1">
                <a:solidFill>
                  <a:schemeClr val="bg1"/>
                </a:solidFill>
                <a:latin typeface="Tahoma" panose="020B0604030504040204" pitchFamily="34" charset="0"/>
                <a:ea typeface="新細明體" panose="02020500000000000000" pitchFamily="18" charset="-120"/>
              </a:rPr>
              <a:t> </a:t>
            </a:r>
            <a:endParaRPr lang="zh-TW" altLang="en-US" sz="2000" b="1">
              <a:solidFill>
                <a:schemeClr val="bg1"/>
              </a:solidFill>
              <a:latin typeface="Tahoma" panose="020B0604030504040204" pitchFamily="34" charset="0"/>
              <a:ea typeface="新細明體" panose="02020500000000000000" pitchFamily="18" charset="-120"/>
            </a:endParaRPr>
          </a:p>
        </p:txBody>
      </p:sp>
      <p:sp>
        <p:nvSpPr>
          <p:cNvPr id="32772" name="文字方塊 3">
            <a:extLst>
              <a:ext uri="{FF2B5EF4-FFF2-40B4-BE49-F238E27FC236}">
                <a16:creationId xmlns:a16="http://schemas.microsoft.com/office/drawing/2014/main" id="{BEA1EEC5-9511-0272-4E6D-03D9253D2C10}"/>
              </a:ext>
            </a:extLst>
          </p:cNvPr>
          <p:cNvSpPr txBox="1">
            <a:spLocks noChangeArrowheads="1"/>
          </p:cNvSpPr>
          <p:nvPr/>
        </p:nvSpPr>
        <p:spPr bwMode="auto">
          <a:xfrm>
            <a:off x="594943" y="4071684"/>
            <a:ext cx="1115310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1600" b="1" dirty="0">
                <a:ea typeface="新細明體" panose="02020500000000000000" pitchFamily="18" charset="-120"/>
              </a:rPr>
              <a:t>啟示之</a:t>
            </a:r>
            <a:r>
              <a:rPr lang="zh-TW" altLang="en-US" sz="1600" b="1" dirty="0">
                <a:highlight>
                  <a:srgbClr val="FFFF00"/>
                </a:highlight>
                <a:ea typeface="新細明體" panose="02020500000000000000" pitchFamily="18" charset="-120"/>
              </a:rPr>
              <a:t>二</a:t>
            </a:r>
            <a:r>
              <a:rPr lang="zh-TW" altLang="en-US" sz="1600" b="1" dirty="0">
                <a:ea typeface="新細明體" panose="02020500000000000000" pitchFamily="18" charset="-120"/>
              </a:rPr>
              <a:t> </a:t>
            </a:r>
            <a:r>
              <a:rPr lang="en-US" altLang="zh-TW" sz="1600" b="1" dirty="0">
                <a:highlight>
                  <a:srgbClr val="FFFF00"/>
                </a:highlight>
                <a:ea typeface="新細明體" panose="02020500000000000000" pitchFamily="18" charset="-120"/>
              </a:rPr>
              <a:t>: </a:t>
            </a:r>
            <a:r>
              <a:rPr lang="zh-TW" altLang="en-US" sz="1600" b="1" dirty="0">
                <a:highlight>
                  <a:srgbClr val="FFFF00"/>
                </a:highlight>
                <a:ea typeface="新細明體" panose="02020500000000000000" pitchFamily="18" charset="-120"/>
              </a:rPr>
              <a:t>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Going  viral  </a:t>
            </a:r>
            <a:r>
              <a:rPr lang="en-US" altLang="zh-TW" sz="1600" b="1" dirty="0">
                <a:solidFill>
                  <a:srgbClr val="003399"/>
                </a:solidFill>
                <a:latin typeface="Tahoma" panose="020B0604030504040204" pitchFamily="34" charset="0"/>
                <a:ea typeface="新細明體" panose="02020500000000000000" pitchFamily="18" charset="-120"/>
              </a:rPr>
              <a:t>through  social media</a:t>
            </a:r>
            <a:r>
              <a:rPr lang="zh-TW" altLang="en-US" sz="1600" b="1" dirty="0">
                <a:solidFill>
                  <a:srgbClr val="003399"/>
                </a:solidFill>
                <a:latin typeface="Tahoma" panose="020B0604030504040204" pitchFamily="34" charset="0"/>
                <a:ea typeface="新細明體" panose="02020500000000000000" pitchFamily="18" charset="-120"/>
              </a:rPr>
              <a:t>  通過</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社交</a:t>
            </a:r>
            <a:r>
              <a:rPr lang="zh-TW" altLang="en-US" sz="1600" b="1" dirty="0">
                <a:solidFill>
                  <a:srgbClr val="003399"/>
                </a:solidFill>
                <a:latin typeface="Tahoma" panose="020B0604030504040204" pitchFamily="34" charset="0"/>
                <a:ea typeface="新細明體" panose="02020500000000000000" pitchFamily="18" charset="-120"/>
              </a:rPr>
              <a:t>媒體</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病毒式傳播</a:t>
            </a:r>
            <a:r>
              <a:rPr lang="zh-TW" altLang="en-US" sz="1600" b="1" dirty="0">
                <a:solidFill>
                  <a:schemeClr val="tx2"/>
                </a:solidFill>
                <a:latin typeface="Tahoma" panose="020B0604030504040204" pitchFamily="34" charset="0"/>
                <a:ea typeface="新細明體" panose="02020500000000000000" pitchFamily="18" charset="-120"/>
              </a:rPr>
              <a:t>。</a:t>
            </a:r>
            <a:r>
              <a:rPr lang="zh-TW" altLang="zh-TW" sz="1600" dirty="0">
                <a:highlight>
                  <a:srgbClr val="FFFF00"/>
                </a:highlight>
              </a:rPr>
              <a:t>社交媒體</a:t>
            </a:r>
            <a:r>
              <a:rPr lang="zh-TW" altLang="zh-TW" sz="1600" dirty="0"/>
              <a:t>改變了生活，改變了我們與朋友、家人、社</a:t>
            </a:r>
            <a:r>
              <a:rPr lang="zh-TW" altLang="en-US" sz="1600" dirty="0"/>
              <a:t>群</a:t>
            </a:r>
            <a:r>
              <a:rPr lang="zh-TW" altLang="zh-TW" sz="1600" dirty="0"/>
              <a:t>和企業的互動方式。它還引入了更快、更有效的消費新聞和其他類型資訊的方式。</a:t>
            </a:r>
          </a:p>
          <a:p>
            <a:pPr>
              <a:spcBef>
                <a:spcPct val="0"/>
              </a:spcBef>
              <a:buClrTx/>
              <a:buSzTx/>
              <a:buFontTx/>
              <a:buNone/>
            </a:pPr>
            <a:endParaRPr lang="en-US" altLang="zh-TW" sz="1800" b="1" dirty="0">
              <a:solidFill>
                <a:schemeClr val="tx2"/>
              </a:solidFill>
              <a:latin typeface="Tahoma" panose="020B0604030504040204" pitchFamily="34" charset="0"/>
              <a:ea typeface="新細明體" panose="02020500000000000000" pitchFamily="18" charset="-120"/>
            </a:endParaRPr>
          </a:p>
          <a:p>
            <a:pPr>
              <a:spcBef>
                <a:spcPct val="0"/>
              </a:spcBef>
              <a:buClrTx/>
              <a:buSzTx/>
              <a:buNone/>
            </a:pPr>
            <a:r>
              <a:rPr lang="en-US" altLang="zh-TW" sz="1600" b="1" dirty="0">
                <a:ea typeface="新細明體" panose="02020500000000000000" pitchFamily="18" charset="-120"/>
              </a:rPr>
              <a:t> </a:t>
            </a:r>
            <a:endParaRPr lang="zh-TW" altLang="en-US" sz="1600" dirty="0"/>
          </a:p>
        </p:txBody>
      </p:sp>
      <p:pic>
        <p:nvPicPr>
          <p:cNvPr id="5" name="圖片 4">
            <a:extLst>
              <a:ext uri="{FF2B5EF4-FFF2-40B4-BE49-F238E27FC236}">
                <a16:creationId xmlns:a16="http://schemas.microsoft.com/office/drawing/2014/main" id="{CD2EF6C4-9C73-0074-9AA7-998E4CC5E6E7}"/>
              </a:ext>
            </a:extLst>
          </p:cNvPr>
          <p:cNvPicPr>
            <a:picLocks noChangeAspect="1"/>
          </p:cNvPicPr>
          <p:nvPr/>
        </p:nvPicPr>
        <p:blipFill>
          <a:blip r:embed="rId3"/>
          <a:stretch>
            <a:fillRect/>
          </a:stretch>
        </p:blipFill>
        <p:spPr>
          <a:xfrm>
            <a:off x="3207077" y="359229"/>
            <a:ext cx="3263297" cy="317364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1EF49477-6F34-D897-C274-78C6402B8873}"/>
              </a:ext>
            </a:extLst>
          </p:cNvPr>
          <p:cNvSpPr>
            <a:spLocks noGrp="1" noChangeArrowheads="1"/>
          </p:cNvSpPr>
          <p:nvPr>
            <p:ph type="body" idx="1"/>
          </p:nvPr>
        </p:nvSpPr>
        <p:spPr>
          <a:xfrm>
            <a:off x="1524000" y="617538"/>
            <a:ext cx="8991600" cy="5562600"/>
          </a:xfrm>
        </p:spPr>
        <p:txBody>
          <a:bodyPr/>
          <a:lstStyle/>
          <a:p>
            <a:pPr>
              <a:lnSpc>
                <a:spcPct val="90000"/>
              </a:lnSpc>
              <a:buFont typeface="Wingdings" panose="05000000000000000000" pitchFamily="2" charset="2"/>
              <a:buNone/>
            </a:pPr>
            <a:endParaRPr lang="en-US" altLang="zh-TW" sz="2000" dirty="0">
              <a:ea typeface="新細明體" panose="02020500000000000000" pitchFamily="18" charset="-120"/>
            </a:endParaRPr>
          </a:p>
          <a:p>
            <a:pPr marL="0" indent="0">
              <a:buNone/>
            </a:pPr>
            <a:r>
              <a:rPr lang="en-US" altLang="zh-TW" sz="1800" dirty="0">
                <a:ea typeface="新細明體" panose="02020500000000000000" pitchFamily="18" charset="-120"/>
              </a:rPr>
              <a:t> </a:t>
            </a:r>
            <a:r>
              <a:rPr lang="zh-TW" altLang="en-US" sz="2400" dirty="0">
                <a:ea typeface="新細明體" panose="02020500000000000000" pitchFamily="18" charset="-120"/>
              </a:rPr>
              <a:t> </a:t>
            </a:r>
            <a:endParaRPr lang="en-US" altLang="zh-TW" sz="2000" b="1" dirty="0">
              <a:ea typeface="新細明體" panose="02020500000000000000" pitchFamily="18" charset="-120"/>
            </a:endParaRPr>
          </a:p>
          <a:p>
            <a:pPr>
              <a:lnSpc>
                <a:spcPct val="90000"/>
              </a:lnSpc>
            </a:pPr>
            <a:endParaRPr lang="en-US" altLang="zh-TW" sz="2000" b="1" dirty="0">
              <a:ea typeface="新細明體" panose="02020500000000000000" pitchFamily="18" charset="-120"/>
            </a:endParaRPr>
          </a:p>
          <a:p>
            <a:pPr>
              <a:lnSpc>
                <a:spcPct val="90000"/>
              </a:lnSpc>
              <a:buFont typeface="Wingdings" panose="05000000000000000000" pitchFamily="2" charset="2"/>
              <a:buNone/>
            </a:pPr>
            <a:endParaRPr lang="en-US" altLang="zh-TW" sz="2000" b="1" dirty="0">
              <a:ea typeface="新細明體" panose="02020500000000000000" pitchFamily="18" charset="-120"/>
            </a:endParaRPr>
          </a:p>
          <a:p>
            <a:pPr>
              <a:lnSpc>
                <a:spcPct val="90000"/>
              </a:lnSpc>
              <a:buFont typeface="Wingdings" panose="05000000000000000000" pitchFamily="2" charset="2"/>
              <a:buNone/>
            </a:pPr>
            <a:endParaRPr lang="en-US" altLang="zh-TW" sz="2000" b="1" dirty="0">
              <a:ea typeface="新細明體" panose="02020500000000000000" pitchFamily="18" charset="-120"/>
            </a:endParaRPr>
          </a:p>
        </p:txBody>
      </p:sp>
      <p:sp>
        <p:nvSpPr>
          <p:cNvPr id="33795" name="Text Box 5">
            <a:extLst>
              <a:ext uri="{FF2B5EF4-FFF2-40B4-BE49-F238E27FC236}">
                <a16:creationId xmlns:a16="http://schemas.microsoft.com/office/drawing/2014/main" id="{2EE7C00E-A36C-424F-B94A-6AB22EE2E67E}"/>
              </a:ext>
            </a:extLst>
          </p:cNvPr>
          <p:cNvSpPr txBox="1">
            <a:spLocks noChangeArrowheads="1"/>
          </p:cNvSpPr>
          <p:nvPr/>
        </p:nvSpPr>
        <p:spPr bwMode="auto">
          <a:xfrm>
            <a:off x="408214" y="0"/>
            <a:ext cx="10259786" cy="769441"/>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en-US" sz="2000" b="1" dirty="0">
                <a:solidFill>
                  <a:schemeClr val="bg1"/>
                </a:solidFill>
                <a:latin typeface="Tahoma" panose="020B0604030504040204" pitchFamily="34" charset="0"/>
                <a:ea typeface="新細明體" panose="02020500000000000000" pitchFamily="18" charset="-120"/>
              </a:rPr>
              <a:t>圓點女王：草間彌生 </a:t>
            </a:r>
            <a:r>
              <a:rPr lang="en-US" altLang="zh-TW" sz="2000" b="1" dirty="0">
                <a:solidFill>
                  <a:schemeClr val="bg1"/>
                </a:solidFill>
                <a:latin typeface="Tahoma" panose="020B0604030504040204" pitchFamily="34" charset="0"/>
                <a:ea typeface="新細明體" panose="02020500000000000000" pitchFamily="18" charset="-120"/>
              </a:rPr>
              <a:t>(</a:t>
            </a:r>
            <a:r>
              <a:rPr lang="ja-JP" altLang="en-US" sz="2000" b="1" dirty="0">
                <a:solidFill>
                  <a:schemeClr val="bg1"/>
                </a:solidFill>
                <a:latin typeface="Tahoma" panose="020B0604030504040204" pitchFamily="34" charset="0"/>
                <a:ea typeface="新細明體" panose="02020500000000000000" pitchFamily="18" charset="-120"/>
              </a:rPr>
              <a:t>くさまやよい</a:t>
            </a:r>
            <a:r>
              <a:rPr lang="en-US" altLang="ja-JP"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a:t>
            </a:r>
            <a:r>
              <a:rPr lang="zh-TW" altLang="en-US" sz="2000" b="1" dirty="0">
                <a:solidFill>
                  <a:schemeClr val="bg1"/>
                </a:solidFill>
                <a:latin typeface="Tahoma" panose="020B0604030504040204" pitchFamily="34" charset="0"/>
                <a:ea typeface="新細明體" panose="02020500000000000000" pitchFamily="18" charset="-120"/>
              </a:rPr>
              <a:t>衝破困境，豔麗綻放的當代前衛藝術家</a:t>
            </a:r>
          </a:p>
          <a:p>
            <a:pPr>
              <a:buFont typeface="Wingdings" panose="05000000000000000000" pitchFamily="2" charset="2"/>
              <a:buNone/>
            </a:pPr>
            <a:r>
              <a:rPr lang="en-US" altLang="zh-TW" sz="2000" b="1" dirty="0">
                <a:solidFill>
                  <a:schemeClr val="bg1"/>
                </a:solidFill>
                <a:latin typeface="Tahoma" panose="020B0604030504040204" pitchFamily="34" charset="0"/>
                <a:ea typeface="新細明體" panose="02020500000000000000" pitchFamily="18" charset="-120"/>
              </a:rPr>
              <a:t>This colorful artist has overcome many challenges</a:t>
            </a:r>
            <a:r>
              <a:rPr lang="zh-TW" altLang="en-US" sz="2000" b="1" dirty="0">
                <a:solidFill>
                  <a:schemeClr val="bg1"/>
                </a:solidFill>
                <a:latin typeface="Tahoma" panose="020B0604030504040204" pitchFamily="34" charset="0"/>
                <a:ea typeface="新細明體" panose="02020500000000000000" pitchFamily="18" charset="-120"/>
              </a:rPr>
              <a:t> </a:t>
            </a:r>
          </a:p>
        </p:txBody>
      </p:sp>
      <p:pic>
        <p:nvPicPr>
          <p:cNvPr id="33796" name="圖片 2">
            <a:extLst>
              <a:ext uri="{FF2B5EF4-FFF2-40B4-BE49-F238E27FC236}">
                <a16:creationId xmlns:a16="http://schemas.microsoft.com/office/drawing/2014/main" id="{CEED150B-C5E8-01EE-9EE0-31D586CF2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5" y="2161123"/>
            <a:ext cx="2090432" cy="275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a:extLst>
              <a:ext uri="{FF2B5EF4-FFF2-40B4-BE49-F238E27FC236}">
                <a16:creationId xmlns:a16="http://schemas.microsoft.com/office/drawing/2014/main" id="{09FB2674-A957-8058-70DF-7C1488B7C8AD}"/>
              </a:ext>
            </a:extLst>
          </p:cNvPr>
          <p:cNvSpPr txBox="1"/>
          <p:nvPr/>
        </p:nvSpPr>
        <p:spPr>
          <a:xfrm>
            <a:off x="2847975" y="1212632"/>
            <a:ext cx="8908649" cy="5262979"/>
          </a:xfrm>
          <a:prstGeom prst="rect">
            <a:avLst/>
          </a:prstGeom>
          <a:noFill/>
        </p:spPr>
        <p:txBody>
          <a:bodyPr wrap="square">
            <a:spAutoFit/>
          </a:bodyPr>
          <a:lstStyle/>
          <a:p>
            <a:pPr>
              <a:defRPr/>
            </a:pPr>
            <a:r>
              <a:rPr lang="zh-TW" altLang="en-US" sz="1600" b="1" dirty="0">
                <a:solidFill>
                  <a:schemeClr val="tx2"/>
                </a:solidFill>
              </a:rPr>
              <a:t>        </a:t>
            </a:r>
            <a:r>
              <a:rPr lang="zh-TW" altLang="en-US" sz="1600" b="1" dirty="0">
                <a:solidFill>
                  <a:srgbClr val="003399"/>
                </a:solidFill>
              </a:rPr>
              <a:t>她的確讓人印象，一頭</a:t>
            </a:r>
            <a:r>
              <a:rPr lang="zh-TW" altLang="en-US" sz="1600" b="1" dirty="0">
                <a:solidFill>
                  <a:srgbClr val="003399"/>
                </a:solidFill>
                <a:highlight>
                  <a:srgbClr val="FFFF00"/>
                </a:highlight>
              </a:rPr>
              <a:t>鮮艷的紅色假髪</a:t>
            </a:r>
            <a:r>
              <a:rPr lang="zh-TW" altLang="en-US" sz="1600" b="1" dirty="0">
                <a:solidFill>
                  <a:srgbClr val="003399"/>
                </a:solidFill>
              </a:rPr>
              <a:t>，</a:t>
            </a:r>
            <a:r>
              <a:rPr lang="zh-TW" altLang="en-US" sz="1600" b="1" dirty="0">
                <a:solidFill>
                  <a:srgbClr val="003399"/>
                </a:solidFill>
                <a:highlight>
                  <a:srgbClr val="FFFF00"/>
                </a:highlight>
              </a:rPr>
              <a:t>圓點圗案的服裝</a:t>
            </a:r>
            <a:r>
              <a:rPr lang="zh-TW" altLang="en-US" sz="1600" b="1" dirty="0">
                <a:solidFill>
                  <a:srgbClr val="003399"/>
                </a:solidFill>
              </a:rPr>
              <a:t>，還有最重要的是，她一貫</a:t>
            </a:r>
            <a:r>
              <a:rPr lang="zh-TW" altLang="en-US" sz="1600" b="1" dirty="0">
                <a:solidFill>
                  <a:srgbClr val="003399"/>
                </a:solidFill>
                <a:highlight>
                  <a:srgbClr val="FFFF00"/>
                </a:highlight>
              </a:rPr>
              <a:t>特異吸睛</a:t>
            </a:r>
            <a:r>
              <a:rPr lang="zh-TW" altLang="en-US" sz="1600" b="1" dirty="0">
                <a:solidFill>
                  <a:srgbClr val="003399"/>
                </a:solidFill>
              </a:rPr>
              <a:t>的藝術作品。</a:t>
            </a:r>
            <a:endParaRPr lang="en-US" altLang="zh-TW" sz="1600" b="1" dirty="0">
              <a:solidFill>
                <a:srgbClr val="003399"/>
              </a:solidFill>
            </a:endParaRPr>
          </a:p>
          <a:p>
            <a:pPr>
              <a:defRPr/>
            </a:pPr>
            <a:endParaRPr lang="en-US" altLang="zh-TW" sz="1600" b="1" dirty="0">
              <a:solidFill>
                <a:srgbClr val="003399"/>
              </a:solidFill>
            </a:endParaRPr>
          </a:p>
          <a:p>
            <a:pPr>
              <a:defRPr/>
            </a:pPr>
            <a:endParaRPr lang="en-US" altLang="zh-TW" sz="1600" b="1" dirty="0">
              <a:solidFill>
                <a:srgbClr val="003399"/>
              </a:solidFill>
            </a:endParaRPr>
          </a:p>
          <a:p>
            <a:pPr>
              <a:defRPr/>
            </a:pPr>
            <a:r>
              <a:rPr lang="zh-TW" altLang="en-US" sz="1600" b="1" dirty="0">
                <a:solidFill>
                  <a:srgbClr val="003399"/>
                </a:solidFill>
              </a:rPr>
              <a:t>      從小時候，家人並不支持她的藝術喜好，其母不只一次搶走她的素描，將之撕毀。</a:t>
            </a:r>
            <a:endParaRPr lang="en-US" altLang="zh-TW" sz="1600" b="1" dirty="0">
              <a:solidFill>
                <a:srgbClr val="003399"/>
              </a:solidFill>
            </a:endParaRPr>
          </a:p>
          <a:p>
            <a:pPr>
              <a:defRPr/>
            </a:pPr>
            <a:endParaRPr lang="en-US" altLang="zh-TW" sz="1600" b="1" dirty="0">
              <a:solidFill>
                <a:srgbClr val="003399"/>
              </a:solidFill>
            </a:endParaRPr>
          </a:p>
          <a:p>
            <a:pPr>
              <a:defRPr/>
            </a:pPr>
            <a:endParaRPr lang="en-US" altLang="zh-TW" sz="1600" dirty="0">
              <a:solidFill>
                <a:srgbClr val="003399"/>
              </a:solidFill>
            </a:endParaRPr>
          </a:p>
          <a:p>
            <a:pPr>
              <a:defRPr/>
            </a:pPr>
            <a:r>
              <a:rPr lang="zh-TW" altLang="en-US" sz="1600" b="1" dirty="0">
                <a:solidFill>
                  <a:srgbClr val="003399"/>
                </a:solidFill>
              </a:rPr>
              <a:t>      </a:t>
            </a:r>
            <a:r>
              <a:rPr lang="en-US" altLang="zh-TW" sz="1600" b="1" dirty="0">
                <a:solidFill>
                  <a:srgbClr val="003399"/>
                </a:solidFill>
              </a:rPr>
              <a:t>1958</a:t>
            </a:r>
            <a:r>
              <a:rPr lang="zh-TW" altLang="en-US" sz="1600" b="1" dirty="0">
                <a:solidFill>
                  <a:srgbClr val="003399"/>
                </a:solidFill>
              </a:rPr>
              <a:t>年，打包一些畫作，前往</a:t>
            </a:r>
            <a:r>
              <a:rPr lang="en-US" altLang="zh-TW" sz="1600" b="1" dirty="0">
                <a:solidFill>
                  <a:srgbClr val="003399"/>
                </a:solidFill>
              </a:rPr>
              <a:t>NY</a:t>
            </a:r>
            <a:r>
              <a:rPr lang="zh-TW" altLang="en-US" sz="1600" b="1" dirty="0">
                <a:solidFill>
                  <a:srgbClr val="003399"/>
                </a:solidFill>
              </a:rPr>
              <a:t>，為維持生計，</a:t>
            </a:r>
            <a:r>
              <a:rPr lang="zh-TW" altLang="en-US" sz="1600" b="1" dirty="0">
                <a:solidFill>
                  <a:srgbClr val="003399"/>
                </a:solidFill>
                <a:highlight>
                  <a:srgbClr val="00FF00"/>
                </a:highlight>
              </a:rPr>
              <a:t>得吃垃圾桶裡找到的殘羹剩飯</a:t>
            </a:r>
            <a:r>
              <a:rPr lang="zh-TW" altLang="en-US" sz="1600" b="1" dirty="0">
                <a:solidFill>
                  <a:srgbClr val="003399"/>
                </a:solidFill>
              </a:rPr>
              <a:t>，後來作品獲如潮佳評，</a:t>
            </a:r>
            <a:r>
              <a:rPr lang="zh-TW" altLang="en-US" sz="1600" b="1" dirty="0">
                <a:solidFill>
                  <a:srgbClr val="003399"/>
                </a:solidFill>
                <a:highlight>
                  <a:srgbClr val="FFFF00"/>
                </a:highlight>
              </a:rPr>
              <a:t>並沒有得到自己渴望的那種成功</a:t>
            </a:r>
            <a:r>
              <a:rPr lang="zh-TW" altLang="en-US" sz="1600" b="1" dirty="0">
                <a:solidFill>
                  <a:srgbClr val="003399"/>
                </a:solidFill>
              </a:rPr>
              <a:t>。</a:t>
            </a:r>
            <a:r>
              <a:rPr lang="en-US" altLang="zh-TW" sz="1600" b="1" dirty="0">
                <a:solidFill>
                  <a:srgbClr val="003399"/>
                </a:solidFill>
              </a:rPr>
              <a:t>(Her work received good reviews, but The success she craved escaped her.)  </a:t>
            </a:r>
          </a:p>
          <a:p>
            <a:pPr>
              <a:defRPr/>
            </a:pPr>
            <a:endParaRPr lang="en-US" altLang="zh-TW" sz="1600" b="1" dirty="0">
              <a:solidFill>
                <a:srgbClr val="003399"/>
              </a:solidFill>
            </a:endParaRPr>
          </a:p>
          <a:p>
            <a:pPr>
              <a:defRPr/>
            </a:pPr>
            <a:endParaRPr lang="en-US" altLang="zh-TW" sz="1600" b="1" dirty="0">
              <a:solidFill>
                <a:srgbClr val="003399"/>
              </a:solidFill>
            </a:endParaRPr>
          </a:p>
          <a:p>
            <a:pPr>
              <a:defRPr/>
            </a:pPr>
            <a:r>
              <a:rPr lang="zh-TW" altLang="en-US" sz="1600" b="1" dirty="0">
                <a:solidFill>
                  <a:srgbClr val="003399"/>
                </a:solidFill>
              </a:rPr>
              <a:t>      </a:t>
            </a:r>
            <a:r>
              <a:rPr lang="en-US" altLang="zh-TW" sz="1600" b="1" dirty="0">
                <a:solidFill>
                  <a:srgbClr val="003399"/>
                </a:solidFill>
              </a:rPr>
              <a:t>1973</a:t>
            </a:r>
            <a:r>
              <a:rPr lang="zh-TW" altLang="en-US" sz="1600" b="1" dirty="0">
                <a:solidFill>
                  <a:srgbClr val="003399"/>
                </a:solidFill>
              </a:rPr>
              <a:t>年，消沈沮喪的返日，最後在一家精神病院，那裏的醫生對</a:t>
            </a:r>
            <a:r>
              <a:rPr lang="zh-TW" altLang="en-US" sz="1600" b="1" dirty="0">
                <a:solidFill>
                  <a:srgbClr val="003399"/>
                </a:solidFill>
                <a:highlight>
                  <a:srgbClr val="FFFF00"/>
                </a:highlight>
              </a:rPr>
              <a:t>藝術療法</a:t>
            </a:r>
            <a:r>
              <a:rPr lang="zh-TW" altLang="en-US" sz="1600" b="1" dirty="0">
                <a:solidFill>
                  <a:srgbClr val="003399"/>
                </a:solidFill>
              </a:rPr>
              <a:t>感興趣，終於有了安頓。</a:t>
            </a:r>
            <a:endParaRPr lang="en-US" altLang="zh-TW" sz="1600" b="1" dirty="0">
              <a:solidFill>
                <a:srgbClr val="003399"/>
              </a:solidFill>
            </a:endParaRPr>
          </a:p>
          <a:p>
            <a:pPr>
              <a:defRPr/>
            </a:pPr>
            <a:endParaRPr lang="en-US" altLang="zh-TW" sz="1600" b="1" dirty="0">
              <a:solidFill>
                <a:srgbClr val="003399"/>
              </a:solidFill>
            </a:endParaRPr>
          </a:p>
          <a:p>
            <a:pPr>
              <a:defRPr/>
            </a:pPr>
            <a:endParaRPr lang="en-US" altLang="zh-TW" sz="1600" b="1" dirty="0">
              <a:solidFill>
                <a:srgbClr val="003399"/>
              </a:solidFill>
            </a:endParaRPr>
          </a:p>
          <a:p>
            <a:pPr>
              <a:defRPr/>
            </a:pPr>
            <a:r>
              <a:rPr lang="zh-TW" altLang="en-US" sz="1600" b="1" dirty="0">
                <a:solidFill>
                  <a:srgbClr val="003399"/>
                </a:solidFill>
              </a:rPr>
              <a:t>      知名度</a:t>
            </a:r>
            <a:r>
              <a:rPr lang="zh-TW" altLang="en-US" sz="1600" b="1" dirty="0">
                <a:solidFill>
                  <a:srgbClr val="003399"/>
                </a:solidFill>
                <a:highlight>
                  <a:srgbClr val="FFFF00"/>
                </a:highlight>
              </a:rPr>
              <a:t>主要拜 </a:t>
            </a:r>
            <a:r>
              <a:rPr lang="en-US" altLang="zh-TW" sz="1600" b="1" dirty="0">
                <a:solidFill>
                  <a:srgbClr val="003399"/>
                </a:solidFill>
                <a:highlight>
                  <a:srgbClr val="FFFF00"/>
                </a:highlight>
              </a:rPr>
              <a:t>IG</a:t>
            </a:r>
            <a:r>
              <a:rPr lang="zh-TW" altLang="en-US" sz="1600" b="1" dirty="0">
                <a:solidFill>
                  <a:srgbClr val="003399"/>
                </a:solidFill>
                <a:highlight>
                  <a:srgbClr val="FFFF00"/>
                </a:highlight>
              </a:rPr>
              <a:t>所賜</a:t>
            </a:r>
            <a:r>
              <a:rPr lang="zh-TW" altLang="en-US" sz="1600" b="1" dirty="0">
                <a:solidFill>
                  <a:srgbClr val="003399"/>
                </a:solidFill>
              </a:rPr>
              <a:t>，用戶得以拍下</a:t>
            </a:r>
            <a:r>
              <a:rPr lang="zh-TW" altLang="en-US" sz="1600" b="1" dirty="0">
                <a:solidFill>
                  <a:srgbClr val="003399"/>
                </a:solidFill>
                <a:highlight>
                  <a:srgbClr val="FFFF00"/>
                </a:highlight>
              </a:rPr>
              <a:t>草間</a:t>
            </a:r>
            <a:r>
              <a:rPr lang="zh-TW" altLang="en-US" sz="1600" b="1" dirty="0">
                <a:solidFill>
                  <a:srgbClr val="003399"/>
                </a:solidFill>
              </a:rPr>
              <a:t>作品，或站在其作品前</a:t>
            </a:r>
            <a:r>
              <a:rPr lang="zh-TW" altLang="en-US" sz="1600" b="1" dirty="0">
                <a:solidFill>
                  <a:srgbClr val="003399"/>
                </a:solidFill>
                <a:highlight>
                  <a:srgbClr val="FFFF00"/>
                </a:highlight>
              </a:rPr>
              <a:t>自拍</a:t>
            </a:r>
            <a:r>
              <a:rPr lang="en-US" altLang="zh-TW" sz="1600" b="1" dirty="0">
                <a:solidFill>
                  <a:srgbClr val="003399"/>
                </a:solidFill>
                <a:highlight>
                  <a:srgbClr val="FFFF00"/>
                </a:highlight>
              </a:rPr>
              <a:t>(selfie)</a:t>
            </a:r>
            <a:r>
              <a:rPr lang="zh-TW" altLang="en-US" sz="1600" b="1" dirty="0">
                <a:solidFill>
                  <a:srgbClr val="003399"/>
                </a:solidFill>
              </a:rPr>
              <a:t>，或由</a:t>
            </a:r>
            <a:r>
              <a:rPr lang="zh-TW" altLang="en-US" sz="1600" b="1" dirty="0">
                <a:solidFill>
                  <a:srgbClr val="003399"/>
                </a:solidFill>
                <a:highlight>
                  <a:srgbClr val="FFFF00"/>
                </a:highlight>
              </a:rPr>
              <a:t>鏡子反射</a:t>
            </a:r>
            <a:r>
              <a:rPr lang="zh-TW" altLang="en-US" sz="1600" b="1" dirty="0">
                <a:solidFill>
                  <a:srgbClr val="003399"/>
                </a:solidFill>
              </a:rPr>
              <a:t>出重重影像的鏡屋前</a:t>
            </a:r>
            <a:r>
              <a:rPr lang="zh-TW" altLang="en-US" sz="1600" b="1" dirty="0">
                <a:solidFill>
                  <a:srgbClr val="003399"/>
                </a:solidFill>
                <a:highlight>
                  <a:srgbClr val="FFFF00"/>
                </a:highlight>
              </a:rPr>
              <a:t>自拍</a:t>
            </a:r>
            <a:r>
              <a:rPr lang="zh-TW" altLang="en-US" sz="1600" b="1" dirty="0">
                <a:solidFill>
                  <a:srgbClr val="003399"/>
                </a:solidFill>
              </a:rPr>
              <a:t>。</a:t>
            </a:r>
            <a:endParaRPr lang="en-US" altLang="zh-TW" sz="1600" b="1" dirty="0">
              <a:solidFill>
                <a:srgbClr val="003399"/>
              </a:solidFill>
            </a:endParaRPr>
          </a:p>
          <a:p>
            <a:pPr>
              <a:defRPr/>
            </a:pPr>
            <a:endParaRPr lang="en-US" altLang="zh-TW" sz="1600" b="1" dirty="0">
              <a:solidFill>
                <a:srgbClr val="003399"/>
              </a:solidFill>
            </a:endParaRPr>
          </a:p>
          <a:p>
            <a:pPr>
              <a:defRPr/>
            </a:pPr>
            <a:endParaRPr lang="en-US" altLang="zh-TW" sz="1600" b="1" dirty="0">
              <a:solidFill>
                <a:srgbClr val="003399"/>
              </a:solidFill>
            </a:endParaRPr>
          </a:p>
          <a:p>
            <a:pPr>
              <a:defRPr/>
            </a:pPr>
            <a:r>
              <a:rPr lang="en-US" altLang="zh-TW" sz="1600" b="1" dirty="0">
                <a:solidFill>
                  <a:srgbClr val="003399"/>
                </a:solidFill>
              </a:rPr>
              <a:t>(0830.24</a:t>
            </a:r>
            <a:r>
              <a:rPr lang="en-US" altLang="zh-TW" sz="1600" b="1" dirty="0">
                <a:solidFill>
                  <a:srgbClr val="FF0000"/>
                </a:solidFill>
              </a:rPr>
              <a:t>) IG</a:t>
            </a:r>
            <a:r>
              <a:rPr lang="zh-TW" altLang="en-US" sz="1600" b="1" dirty="0">
                <a:solidFill>
                  <a:srgbClr val="FF0000"/>
                </a:solidFill>
              </a:rPr>
              <a:t>濾鏡將消失？</a:t>
            </a:r>
            <a:r>
              <a:rPr lang="en-US" altLang="zh-TW" sz="1600" b="1" dirty="0">
                <a:solidFill>
                  <a:srgbClr val="FF0000"/>
                </a:solidFill>
              </a:rPr>
              <a:t>Meta Spark</a:t>
            </a:r>
            <a:r>
              <a:rPr lang="zh-TW" altLang="en-US" sz="1600" b="1" dirty="0">
                <a:solidFill>
                  <a:srgbClr val="FF0000"/>
                </a:solidFill>
              </a:rPr>
              <a:t>宣布停運，</a:t>
            </a:r>
            <a:r>
              <a:rPr lang="en-US" altLang="zh-TW" sz="1600" b="1" dirty="0">
                <a:solidFill>
                  <a:srgbClr val="FF0000"/>
                </a:solidFill>
              </a:rPr>
              <a:t>IG</a:t>
            </a:r>
            <a:r>
              <a:rPr lang="zh-TW" altLang="en-US" sz="1600" b="1" dirty="0">
                <a:solidFill>
                  <a:srgbClr val="FF0000"/>
                </a:solidFill>
              </a:rPr>
              <a:t>、</a:t>
            </a:r>
            <a:r>
              <a:rPr lang="en-US" altLang="zh-TW" sz="1600" b="1" dirty="0">
                <a:solidFill>
                  <a:srgbClr val="FF0000"/>
                </a:solidFill>
              </a:rPr>
              <a:t>FB</a:t>
            </a:r>
            <a:r>
              <a:rPr lang="zh-TW" altLang="en-US" sz="1600" b="1" dirty="0">
                <a:solidFill>
                  <a:srgbClr val="FF0000"/>
                </a:solidFill>
              </a:rPr>
              <a:t>濾鏡下架、最後使用期限到「這天</a:t>
            </a:r>
            <a:r>
              <a:rPr lang="zh-TW" altLang="en-US" sz="1600" b="1" dirty="0">
                <a:solidFill>
                  <a:srgbClr val="003399"/>
                </a:solidFill>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5">
            <a:extLst>
              <a:ext uri="{FF2B5EF4-FFF2-40B4-BE49-F238E27FC236}">
                <a16:creationId xmlns:a16="http://schemas.microsoft.com/office/drawing/2014/main" id="{BA39112A-D983-1479-E6AC-E9F1038F2A0D}"/>
              </a:ext>
            </a:extLst>
          </p:cNvPr>
          <p:cNvSpPr txBox="1">
            <a:spLocks noChangeArrowheads="1"/>
          </p:cNvSpPr>
          <p:nvPr/>
        </p:nvSpPr>
        <p:spPr bwMode="auto">
          <a:xfrm>
            <a:off x="76200" y="1"/>
            <a:ext cx="11706225" cy="769441"/>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en-US" sz="2000" b="1" dirty="0">
                <a:solidFill>
                  <a:schemeClr val="bg1"/>
                </a:solidFill>
                <a:latin typeface="Tahoma" panose="020B0604030504040204" pitchFamily="34" charset="0"/>
                <a:ea typeface="新細明體" panose="02020500000000000000" pitchFamily="18" charset="-120"/>
              </a:rPr>
              <a:t>圓點女王：草間彌生 </a:t>
            </a:r>
            <a:r>
              <a:rPr lang="en-US" altLang="zh-TW" sz="2000" b="1" dirty="0">
                <a:solidFill>
                  <a:schemeClr val="bg1"/>
                </a:solidFill>
                <a:latin typeface="Tahoma" panose="020B0604030504040204" pitchFamily="34" charset="0"/>
                <a:ea typeface="新細明體" panose="02020500000000000000" pitchFamily="18" charset="-120"/>
              </a:rPr>
              <a:t>(</a:t>
            </a:r>
            <a:r>
              <a:rPr lang="ja-JP" altLang="en-US" sz="2000" b="1" dirty="0">
                <a:solidFill>
                  <a:schemeClr val="bg1"/>
                </a:solidFill>
                <a:latin typeface="Tahoma" panose="020B0604030504040204" pitchFamily="34" charset="0"/>
                <a:ea typeface="新細明體" panose="02020500000000000000" pitchFamily="18" charset="-120"/>
              </a:rPr>
              <a:t>くさまやよい</a:t>
            </a:r>
            <a:r>
              <a:rPr lang="en-US" altLang="ja-JP"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a:t>
            </a:r>
            <a:r>
              <a:rPr lang="zh-TW" altLang="en-US" sz="2000" b="1" dirty="0">
                <a:solidFill>
                  <a:schemeClr val="bg1"/>
                </a:solidFill>
                <a:latin typeface="Tahoma" panose="020B0604030504040204" pitchFamily="34" charset="0"/>
                <a:ea typeface="新細明體" panose="02020500000000000000" pitchFamily="18" charset="-120"/>
              </a:rPr>
              <a:t>衝破困境，豔麗綻放的當代前衛藝術家</a:t>
            </a:r>
          </a:p>
          <a:p>
            <a:pPr>
              <a:buFont typeface="Wingdings" panose="05000000000000000000" pitchFamily="2" charset="2"/>
              <a:buNone/>
            </a:pPr>
            <a:r>
              <a:rPr lang="en-US" altLang="zh-TW" sz="2000" b="1" dirty="0">
                <a:solidFill>
                  <a:schemeClr val="bg1"/>
                </a:solidFill>
                <a:latin typeface="Tahoma" panose="020B0604030504040204" pitchFamily="34" charset="0"/>
                <a:ea typeface="新細明體" panose="02020500000000000000" pitchFamily="18" charset="-120"/>
              </a:rPr>
              <a:t>This colorful artist has overcome many challenges</a:t>
            </a:r>
            <a:endParaRPr lang="zh-TW" altLang="en-US" sz="2000" b="1" dirty="0">
              <a:solidFill>
                <a:schemeClr val="bg1"/>
              </a:solidFill>
              <a:latin typeface="Tahoma" panose="020B0604030504040204" pitchFamily="34" charset="0"/>
              <a:ea typeface="新細明體" panose="02020500000000000000" pitchFamily="18" charset="-120"/>
            </a:endParaRPr>
          </a:p>
        </p:txBody>
      </p:sp>
      <p:sp>
        <p:nvSpPr>
          <p:cNvPr id="3" name="文字方塊 2">
            <a:extLst>
              <a:ext uri="{FF2B5EF4-FFF2-40B4-BE49-F238E27FC236}">
                <a16:creationId xmlns:a16="http://schemas.microsoft.com/office/drawing/2014/main" id="{B9DE7C31-13E6-8719-F01E-D111E92B8650}"/>
              </a:ext>
            </a:extLst>
          </p:cNvPr>
          <p:cNvSpPr txBox="1"/>
          <p:nvPr/>
        </p:nvSpPr>
        <p:spPr>
          <a:xfrm>
            <a:off x="472921" y="1172189"/>
            <a:ext cx="11068050" cy="2862322"/>
          </a:xfrm>
          <a:prstGeom prst="rect">
            <a:avLst/>
          </a:prstGeom>
          <a:noFill/>
        </p:spPr>
        <p:txBody>
          <a:bodyPr wrap="square">
            <a:spAutoFit/>
          </a:bodyPr>
          <a:lstStyle/>
          <a:p>
            <a:pPr>
              <a:defRPr/>
            </a:pPr>
            <a:r>
              <a:rPr lang="en-US" altLang="zh-TW" sz="1600" b="1" dirty="0">
                <a:solidFill>
                  <a:srgbClr val="003399"/>
                </a:solidFill>
                <a:latin typeface="Calibri" panose="020F0502020204030204" pitchFamily="34" charset="0"/>
                <a:ea typeface="微軟正黑體" panose="020B0604030504040204" pitchFamily="34" charset="-120"/>
              </a:rPr>
              <a:t>        2019</a:t>
            </a:r>
            <a:r>
              <a:rPr lang="zh-TW" altLang="en-US" sz="1600" b="1" dirty="0">
                <a:solidFill>
                  <a:srgbClr val="003399"/>
                </a:solidFill>
                <a:latin typeface="Calibri" panose="020F0502020204030204" pitchFamily="34" charset="0"/>
                <a:ea typeface="微軟正黑體" panose="020B0604030504040204" pitchFamily="34" charset="-120"/>
              </a:rPr>
              <a:t>年</a:t>
            </a:r>
            <a:r>
              <a:rPr lang="en-US" altLang="zh-TW" sz="1600" b="1" dirty="0">
                <a:solidFill>
                  <a:srgbClr val="003399"/>
                </a:solidFill>
                <a:latin typeface="Calibri" panose="020F0502020204030204" pitchFamily="34" charset="0"/>
                <a:ea typeface="微軟正黑體" panose="020B0604030504040204" pitchFamily="34" charset="-120"/>
              </a:rPr>
              <a:t>3</a:t>
            </a:r>
            <a:r>
              <a:rPr lang="zh-TW" altLang="en-US" sz="1600" b="1" dirty="0">
                <a:solidFill>
                  <a:srgbClr val="003399"/>
                </a:solidFill>
                <a:latin typeface="Calibri" panose="020F0502020204030204" pitchFamily="34" charset="0"/>
                <a:ea typeface="微軟正黑體" panose="020B0604030504040204" pitchFamily="34" charset="-120"/>
              </a:rPr>
              <a:t>月，在日本的一家精神病院，一位婆婆安靜地獨自過完了自己</a:t>
            </a:r>
            <a:r>
              <a:rPr lang="en-US" altLang="zh-TW" sz="1600" b="1" dirty="0">
                <a:solidFill>
                  <a:srgbClr val="003399"/>
                </a:solidFill>
                <a:latin typeface="Calibri" panose="020F0502020204030204" pitchFamily="34" charset="0"/>
                <a:ea typeface="微軟正黑體" panose="020B0604030504040204" pitchFamily="34" charset="-120"/>
              </a:rPr>
              <a:t>90</a:t>
            </a:r>
            <a:r>
              <a:rPr lang="zh-TW" altLang="en-US" sz="1600" b="1" dirty="0">
                <a:solidFill>
                  <a:srgbClr val="003399"/>
                </a:solidFill>
                <a:latin typeface="Calibri" panose="020F0502020204030204" pitchFamily="34" charset="0"/>
                <a:ea typeface="微軟正黑體" panose="020B0604030504040204" pitchFamily="34" charset="-120"/>
              </a:rPr>
              <a:t>歲的生日。 她極少外出，也很少會見客人，</a:t>
            </a:r>
            <a:r>
              <a:rPr lang="zh-TW" altLang="en-US" sz="1600" b="1" dirty="0">
                <a:solidFill>
                  <a:srgbClr val="003399"/>
                </a:solidFill>
                <a:highlight>
                  <a:srgbClr val="FFFF00"/>
                </a:highlight>
                <a:latin typeface="Calibri" panose="020F0502020204030204" pitchFamily="34" charset="0"/>
                <a:ea typeface="微軟正黑體" panose="020B0604030504040204" pitchFamily="34" charset="-120"/>
              </a:rPr>
              <a:t>不會使用電腦和手機，過著與世隔絕的日子</a:t>
            </a:r>
            <a:r>
              <a:rPr lang="zh-TW" altLang="en-US" sz="1600" b="1" dirty="0">
                <a:solidFill>
                  <a:srgbClr val="003399"/>
                </a:solidFill>
                <a:latin typeface="Calibri" panose="020F0502020204030204" pitchFamily="34" charset="0"/>
                <a:ea typeface="微軟正黑體" panose="020B0604030504040204" pitchFamily="34" charset="-120"/>
              </a:rPr>
              <a:t>。</a:t>
            </a:r>
            <a:endParaRPr lang="en-US" altLang="zh-TW" sz="1600" b="1" dirty="0">
              <a:solidFill>
                <a:srgbClr val="003399"/>
              </a:solidFill>
              <a:latin typeface="Calibri" panose="020F0502020204030204" pitchFamily="34" charset="0"/>
              <a:ea typeface="微軟正黑體" panose="020B0604030504040204" pitchFamily="34" charset="-120"/>
            </a:endParaRPr>
          </a:p>
          <a:p>
            <a:pPr>
              <a:defRPr/>
            </a:pPr>
            <a:endParaRPr lang="zh-TW" altLang="en-US" sz="1600" b="1" dirty="0">
              <a:solidFill>
                <a:srgbClr val="003399"/>
              </a:solidFill>
              <a:latin typeface="Calibri" panose="020F0502020204030204" pitchFamily="34" charset="0"/>
              <a:ea typeface="微軟正黑體" panose="020B0604030504040204" pitchFamily="34" charset="-120"/>
            </a:endParaRPr>
          </a:p>
          <a:p>
            <a:pPr>
              <a:defRPr/>
            </a:pPr>
            <a:r>
              <a:rPr lang="zh-TW" altLang="en-US" sz="1600" b="1" dirty="0">
                <a:solidFill>
                  <a:srgbClr val="003399"/>
                </a:solidFill>
                <a:latin typeface="Calibri" panose="020F0502020204030204" pitchFamily="34" charset="0"/>
                <a:ea typeface="微軟正黑體" panose="020B0604030504040204" pitchFamily="34" charset="-120"/>
              </a:rPr>
              <a:t>       在過去的</a:t>
            </a:r>
            <a:r>
              <a:rPr lang="en-US" altLang="zh-TW" sz="1600" b="1" dirty="0">
                <a:solidFill>
                  <a:srgbClr val="003399"/>
                </a:solidFill>
                <a:latin typeface="Calibri" panose="020F0502020204030204" pitchFamily="34" charset="0"/>
                <a:ea typeface="微軟正黑體" panose="020B0604030504040204" pitchFamily="34" charset="-120"/>
              </a:rPr>
              <a:t>2018</a:t>
            </a:r>
            <a:r>
              <a:rPr lang="zh-TW" altLang="en-US" sz="1600" b="1" dirty="0">
                <a:solidFill>
                  <a:srgbClr val="003399"/>
                </a:solidFill>
                <a:latin typeface="Calibri" panose="020F0502020204030204" pitchFamily="34" charset="0"/>
                <a:ea typeface="微軟正黑體" panose="020B0604030504040204" pitchFamily="34" charset="-120"/>
              </a:rPr>
              <a:t>年，她的一幅作品以接近 </a:t>
            </a:r>
            <a:r>
              <a:rPr lang="en-US" altLang="zh-TW" sz="1600" b="1" dirty="0">
                <a:solidFill>
                  <a:srgbClr val="003399"/>
                </a:solidFill>
                <a:latin typeface="Calibri" panose="020F0502020204030204" pitchFamily="34" charset="0"/>
                <a:ea typeface="微軟正黑體" panose="020B0604030504040204" pitchFamily="34" charset="-120"/>
              </a:rPr>
              <a:t>2</a:t>
            </a:r>
            <a:r>
              <a:rPr lang="zh-TW" altLang="en-US" sz="1600" b="1" dirty="0">
                <a:solidFill>
                  <a:srgbClr val="003399"/>
                </a:solidFill>
                <a:latin typeface="Calibri" panose="020F0502020204030204" pitchFamily="34" charset="0"/>
                <a:ea typeface="微軟正黑體" panose="020B0604030504040204" pitchFamily="34" charset="-120"/>
              </a:rPr>
              <a:t>億美元的</a:t>
            </a:r>
            <a:r>
              <a:rPr lang="zh-TW" altLang="en-US" sz="1600" b="1" dirty="0">
                <a:solidFill>
                  <a:srgbClr val="003399"/>
                </a:solidFill>
                <a:highlight>
                  <a:srgbClr val="FFFF00"/>
                </a:highlight>
                <a:latin typeface="Calibri" panose="020F0502020204030204" pitchFamily="34" charset="0"/>
                <a:ea typeface="微軟正黑體" panose="020B0604030504040204" pitchFamily="34" charset="-120"/>
              </a:rPr>
              <a:t>拍賣成交額，連續第四年成為全世界最貴的藝術家。</a:t>
            </a:r>
            <a:endParaRPr lang="en-US" altLang="zh-TW" sz="1600" b="1" dirty="0">
              <a:solidFill>
                <a:srgbClr val="003399"/>
              </a:solidFill>
              <a:highlight>
                <a:srgbClr val="FFFF00"/>
              </a:highlight>
              <a:latin typeface="Calibri" panose="020F0502020204030204" pitchFamily="34" charset="0"/>
              <a:ea typeface="微軟正黑體" panose="020B0604030504040204" pitchFamily="34" charset="-120"/>
            </a:endParaRPr>
          </a:p>
          <a:p>
            <a:pPr>
              <a:defRPr/>
            </a:pPr>
            <a:endParaRPr lang="zh-TW" altLang="en-US" sz="1600" b="1" dirty="0">
              <a:solidFill>
                <a:srgbClr val="003399"/>
              </a:solidFill>
              <a:latin typeface="Calibri" panose="020F0502020204030204" pitchFamily="34" charset="0"/>
              <a:ea typeface="微軟正黑體" panose="020B0604030504040204" pitchFamily="34" charset="-120"/>
            </a:endParaRPr>
          </a:p>
          <a:p>
            <a:pPr>
              <a:defRPr/>
            </a:pPr>
            <a:r>
              <a:rPr lang="zh-TW" altLang="en-US" sz="1600" b="1" dirty="0">
                <a:solidFill>
                  <a:srgbClr val="003399"/>
                </a:solidFill>
                <a:latin typeface="Calibri" panose="020F0502020204030204" pitchFamily="34" charset="0"/>
                <a:ea typeface="微軟正黑體" panose="020B0604030504040204" pitchFamily="34" charset="-120"/>
              </a:rPr>
              <a:t>      有人說，她畫的不就是波點嘛！你別管，她就是有這樣不可估量的藝術價值和強烈的個人特色。</a:t>
            </a:r>
            <a:endParaRPr lang="en-US" altLang="zh-TW" sz="1600" b="1" dirty="0">
              <a:solidFill>
                <a:srgbClr val="003399"/>
              </a:solidFill>
              <a:latin typeface="Calibri" panose="020F0502020204030204" pitchFamily="34" charset="0"/>
              <a:ea typeface="微軟正黑體" panose="020B0604030504040204" pitchFamily="34" charset="-120"/>
            </a:endParaRPr>
          </a:p>
          <a:p>
            <a:pPr>
              <a:defRPr/>
            </a:pPr>
            <a:endParaRPr lang="zh-TW" altLang="en-US" sz="1600" b="1" dirty="0">
              <a:solidFill>
                <a:srgbClr val="003399"/>
              </a:solidFill>
              <a:latin typeface="Calibri" panose="020F0502020204030204" pitchFamily="34" charset="0"/>
              <a:ea typeface="微軟正黑體" panose="020B0604030504040204" pitchFamily="34" charset="-120"/>
            </a:endParaRPr>
          </a:p>
          <a:p>
            <a:pPr>
              <a:defRPr/>
            </a:pPr>
            <a:r>
              <a:rPr lang="zh-TW" altLang="en-US" sz="1600" b="1" dirty="0">
                <a:solidFill>
                  <a:srgbClr val="003399"/>
                </a:solidFill>
                <a:latin typeface="Calibri" panose="020F0502020204030204" pitchFamily="34" charset="0"/>
                <a:ea typeface="微軟正黑體" panose="020B0604030504040204" pitchFamily="34" charset="-120"/>
              </a:rPr>
              <a:t>       你應該猜到了，今天要說的就是，</a:t>
            </a:r>
            <a:r>
              <a:rPr lang="zh-TW" altLang="en-US" sz="1600" b="1" dirty="0">
                <a:solidFill>
                  <a:srgbClr val="003399"/>
                </a:solidFill>
                <a:highlight>
                  <a:srgbClr val="FFFF00"/>
                </a:highlight>
                <a:latin typeface="Calibri" panose="020F0502020204030204" pitchFamily="34" charset="0"/>
                <a:ea typeface="微軟正黑體" panose="020B0604030504040204" pitchFamily="34" charset="-120"/>
              </a:rPr>
              <a:t>「怪婆婆」，被譽為「藝術后」、 「世界上最貴的精神病人」、 「日本國寶級畫家」，日本的草間彌生。</a:t>
            </a:r>
            <a:endParaRPr lang="en-US" altLang="zh-TW" sz="1600" b="1" dirty="0">
              <a:solidFill>
                <a:srgbClr val="003399"/>
              </a:solidFill>
              <a:highlight>
                <a:srgbClr val="FFFF00"/>
              </a:highlight>
              <a:latin typeface="Calibri" panose="020F0502020204030204" pitchFamily="34" charset="0"/>
              <a:ea typeface="微軟正黑體" panose="020B0604030504040204" pitchFamily="34" charset="-120"/>
            </a:endParaRPr>
          </a:p>
          <a:p>
            <a:pPr>
              <a:defRPr/>
            </a:pPr>
            <a:endParaRPr lang="en-US" altLang="zh-TW" dirty="0">
              <a:solidFill>
                <a:schemeClr val="accent6"/>
              </a:solidFill>
            </a:endParaRPr>
          </a:p>
          <a:p>
            <a:pPr>
              <a:defRPr/>
            </a:pPr>
            <a:endParaRPr lang="zh-TW" altLang="en-US" dirty="0">
              <a:solidFill>
                <a:schemeClr val="accent6"/>
              </a:solidFill>
            </a:endParaRPr>
          </a:p>
        </p:txBody>
      </p:sp>
      <p:sp>
        <p:nvSpPr>
          <p:cNvPr id="35845" name="文字方塊 4">
            <a:extLst>
              <a:ext uri="{FF2B5EF4-FFF2-40B4-BE49-F238E27FC236}">
                <a16:creationId xmlns:a16="http://schemas.microsoft.com/office/drawing/2014/main" id="{1BCB87B2-D47F-9153-1FF9-626832A88668}"/>
              </a:ext>
            </a:extLst>
          </p:cNvPr>
          <p:cNvSpPr txBox="1">
            <a:spLocks noChangeArrowheads="1"/>
          </p:cNvSpPr>
          <p:nvPr/>
        </p:nvSpPr>
        <p:spPr bwMode="auto">
          <a:xfrm>
            <a:off x="7192963" y="3896399"/>
            <a:ext cx="23479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dirty="0">
                <a:solidFill>
                  <a:schemeClr val="tx1"/>
                </a:solidFill>
                <a:latin typeface="Tahoma" panose="020B0604030504040204" pitchFamily="34" charset="0"/>
                <a:ea typeface="新細明體" panose="02020500000000000000" pitchFamily="18" charset="-120"/>
              </a:rPr>
              <a:t>https://youtu.be/GBp8G7vZ52w</a:t>
            </a:r>
            <a:endParaRPr lang="zh-TW" altLang="en-US" sz="1200" dirty="0">
              <a:solidFill>
                <a:schemeClr val="tx1"/>
              </a:solidFill>
              <a:latin typeface="Tahoma" panose="020B0604030504040204" pitchFamily="34" charset="0"/>
              <a:ea typeface="新細明體" panose="02020500000000000000" pitchFamily="18" charset="-120"/>
            </a:endParaRPr>
          </a:p>
        </p:txBody>
      </p:sp>
      <p:pic>
        <p:nvPicPr>
          <p:cNvPr id="35846" name="圖片 3">
            <a:extLst>
              <a:ext uri="{FF2B5EF4-FFF2-40B4-BE49-F238E27FC236}">
                <a16:creationId xmlns:a16="http://schemas.microsoft.com/office/drawing/2014/main" id="{BBA69951-5D11-601A-EE36-F9338662C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166" t="39630" r="35001" b="21852"/>
          <a:stretch>
            <a:fillRect/>
          </a:stretch>
        </p:blipFill>
        <p:spPr bwMode="auto">
          <a:xfrm>
            <a:off x="865085" y="4367762"/>
            <a:ext cx="1851025"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文字方塊 4">
            <a:extLst>
              <a:ext uri="{FF2B5EF4-FFF2-40B4-BE49-F238E27FC236}">
                <a16:creationId xmlns:a16="http://schemas.microsoft.com/office/drawing/2014/main" id="{1DD0D11B-89F5-30FA-2228-D207F388A1B1}"/>
              </a:ext>
            </a:extLst>
          </p:cNvPr>
          <p:cNvSpPr txBox="1">
            <a:spLocks noChangeArrowheads="1"/>
          </p:cNvSpPr>
          <p:nvPr/>
        </p:nvSpPr>
        <p:spPr bwMode="auto">
          <a:xfrm>
            <a:off x="2926557" y="4787921"/>
            <a:ext cx="8614414"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800" b="1" dirty="0">
                <a:solidFill>
                  <a:srgbClr val="003399"/>
                </a:solidFill>
                <a:latin typeface="微軟正黑體" panose="020B0604030504040204" pitchFamily="34" charset="-120"/>
                <a:ea typeface="新細明體" panose="02020500000000000000" pitchFamily="18" charset="-120"/>
              </a:rPr>
              <a:t>(201202) </a:t>
            </a:r>
            <a:r>
              <a:rPr lang="zh-TW" altLang="zh-TW" sz="1800" b="1"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紐約時報新視界：圓點女王</a:t>
            </a:r>
            <a:r>
              <a:rPr lang="en-US" altLang="zh-TW" sz="1800" b="1"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Everything's Coming Up Kusama, Including a Macy's Balloon </a:t>
            </a:r>
            <a:endParaRPr lang="zh-TW" altLang="zh-TW" sz="18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pPr>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5D021FEA-E1F3-4624-BFE2-A967C03B3F53}"/>
              </a:ext>
            </a:extLst>
          </p:cNvPr>
          <p:cNvSpPr>
            <a:spLocks noGrp="1" noChangeArrowheads="1"/>
          </p:cNvSpPr>
          <p:nvPr>
            <p:ph type="body" idx="1"/>
          </p:nvPr>
        </p:nvSpPr>
        <p:spPr>
          <a:xfrm>
            <a:off x="1493838" y="533400"/>
            <a:ext cx="8991601" cy="5562600"/>
          </a:xfrm>
        </p:spPr>
        <p:txBody>
          <a:bodyPr/>
          <a:lstStyle/>
          <a:p>
            <a:pPr>
              <a:lnSpc>
                <a:spcPct val="90000"/>
              </a:lnSpc>
              <a:buFont typeface="Wingdings" panose="05000000000000000000" pitchFamily="2" charset="2"/>
              <a:buNone/>
            </a:pPr>
            <a:endParaRPr lang="en-US" altLang="zh-TW" sz="2000" dirty="0">
              <a:ea typeface="新細明體" panose="02020500000000000000" pitchFamily="18" charset="-120"/>
            </a:endParaRPr>
          </a:p>
          <a:p>
            <a:r>
              <a:rPr lang="en-US" altLang="zh-TW" sz="1800" dirty="0">
                <a:ea typeface="新細明體" panose="02020500000000000000" pitchFamily="18" charset="-120"/>
              </a:rPr>
              <a:t> </a:t>
            </a:r>
            <a:r>
              <a:rPr lang="zh-TW" altLang="en-US" sz="2400" dirty="0">
                <a:ea typeface="新細明體" panose="02020500000000000000" pitchFamily="18" charset="-120"/>
              </a:rPr>
              <a:t> </a:t>
            </a:r>
            <a:endParaRPr lang="en-US" altLang="zh-TW" sz="2000" b="1" dirty="0">
              <a:ea typeface="新細明體" panose="02020500000000000000" pitchFamily="18" charset="-120"/>
            </a:endParaRPr>
          </a:p>
          <a:p>
            <a:pPr>
              <a:lnSpc>
                <a:spcPct val="90000"/>
              </a:lnSpc>
            </a:pPr>
            <a:endParaRPr lang="en-US" altLang="zh-TW" sz="2000" b="1" dirty="0">
              <a:ea typeface="新細明體" panose="02020500000000000000" pitchFamily="18" charset="-120"/>
            </a:endParaRPr>
          </a:p>
          <a:p>
            <a:pPr>
              <a:lnSpc>
                <a:spcPct val="90000"/>
              </a:lnSpc>
              <a:buFont typeface="Wingdings" panose="05000000000000000000" pitchFamily="2" charset="2"/>
              <a:buNone/>
            </a:pPr>
            <a:endParaRPr lang="en-US" altLang="zh-TW" sz="2000" b="1" dirty="0">
              <a:ea typeface="新細明體" panose="02020500000000000000" pitchFamily="18" charset="-120"/>
            </a:endParaRPr>
          </a:p>
          <a:p>
            <a:pPr>
              <a:lnSpc>
                <a:spcPct val="90000"/>
              </a:lnSpc>
              <a:buFont typeface="Wingdings" panose="05000000000000000000" pitchFamily="2" charset="2"/>
              <a:buNone/>
            </a:pPr>
            <a:endParaRPr lang="en-US" altLang="zh-TW" sz="2000" b="1" dirty="0">
              <a:ea typeface="新細明體" panose="02020500000000000000" pitchFamily="18" charset="-120"/>
            </a:endParaRPr>
          </a:p>
        </p:txBody>
      </p:sp>
      <p:sp>
        <p:nvSpPr>
          <p:cNvPr id="37891" name="Text Box 5">
            <a:extLst>
              <a:ext uri="{FF2B5EF4-FFF2-40B4-BE49-F238E27FC236}">
                <a16:creationId xmlns:a16="http://schemas.microsoft.com/office/drawing/2014/main" id="{87B937A1-DBEC-39EC-C88E-1DCEA873AD84}"/>
              </a:ext>
            </a:extLst>
          </p:cNvPr>
          <p:cNvSpPr txBox="1">
            <a:spLocks noChangeArrowheads="1"/>
          </p:cNvSpPr>
          <p:nvPr/>
        </p:nvSpPr>
        <p:spPr bwMode="auto">
          <a:xfrm>
            <a:off x="247650" y="0"/>
            <a:ext cx="11944350" cy="1194173"/>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Font typeface="Wingdings" panose="05000000000000000000" pitchFamily="2" charset="2"/>
              <a:buNone/>
            </a:pPr>
            <a:r>
              <a:rPr lang="en-US" altLang="zh-TW" sz="1600" b="1" dirty="0">
                <a:solidFill>
                  <a:schemeClr val="bg1"/>
                </a:solidFill>
                <a:latin typeface="Tahoma" panose="020B0604030504040204" pitchFamily="34" charset="0"/>
                <a:ea typeface="新細明體" panose="02020500000000000000" pitchFamily="18" charset="-120"/>
              </a:rPr>
              <a:t>(0609.19) </a:t>
            </a:r>
            <a:r>
              <a:rPr lang="zh-TW" altLang="zh-TW" sz="1600" b="1" dirty="0">
                <a:solidFill>
                  <a:schemeClr val="bg1"/>
                </a:solidFill>
                <a:latin typeface="Tahoma" panose="020B0604030504040204" pitchFamily="34" charset="0"/>
                <a:ea typeface="新細明體" panose="02020500000000000000" pitchFamily="18" charset="-120"/>
              </a:rPr>
              <a:t>日女星推</a:t>
            </a:r>
            <a:r>
              <a:rPr lang="zh-TW" altLang="en-US" sz="1600" b="1" dirty="0">
                <a:solidFill>
                  <a:schemeClr val="bg1"/>
                </a:solidFill>
                <a:latin typeface="Tahoma" panose="020B0604030504040204" pitchFamily="34" charset="0"/>
                <a:ea typeface="新細明體" panose="02020500000000000000" pitchFamily="18" charset="-120"/>
              </a:rPr>
              <a:t> </a:t>
            </a:r>
            <a:r>
              <a:rPr lang="en-US" altLang="zh-TW" sz="1600" b="1" dirty="0">
                <a:solidFill>
                  <a:schemeClr val="bg1"/>
                </a:solidFill>
                <a:latin typeface="Tahoma" panose="020B0604030504040204" pitchFamily="34" charset="0"/>
                <a:ea typeface="新細明體" panose="02020500000000000000" pitchFamily="18" charset="-120"/>
              </a:rPr>
              <a:t>#KuToo</a:t>
            </a:r>
            <a:r>
              <a:rPr lang="zh-TW" altLang="zh-TW" sz="1600" b="1" dirty="0">
                <a:solidFill>
                  <a:schemeClr val="bg1"/>
                </a:solidFill>
                <a:latin typeface="Tahoma" panose="020B0604030504040204" pitchFamily="34" charset="0"/>
                <a:ea typeface="新細明體" panose="02020500000000000000" pitchFamily="18" charset="-120"/>
              </a:rPr>
              <a:t>運動 愈來愈多企業脫掉高跟鞋</a:t>
            </a:r>
            <a:r>
              <a:rPr lang="zh-TW" altLang="en-US" sz="1600" b="1" dirty="0">
                <a:solidFill>
                  <a:schemeClr val="bg1"/>
                </a:solidFill>
                <a:latin typeface="Tahoma" panose="020B0604030504040204" pitchFamily="34" charset="0"/>
                <a:ea typeface="新細明體" panose="02020500000000000000" pitchFamily="18" charset="-120"/>
              </a:rPr>
              <a:t> </a:t>
            </a:r>
            <a:r>
              <a:rPr lang="en-US" altLang="zh-TW" sz="1600" b="1" dirty="0" err="1">
                <a:solidFill>
                  <a:schemeClr val="bg1"/>
                </a:solidFill>
                <a:latin typeface="Tahoma" panose="020B0604030504040204" pitchFamily="34" charset="0"/>
                <a:ea typeface="新細明體" panose="02020500000000000000" pitchFamily="18" charset="-120"/>
              </a:rPr>
              <a:t>KuToo</a:t>
            </a:r>
            <a:r>
              <a:rPr lang="en-US" altLang="zh-TW" sz="1600" b="1" dirty="0">
                <a:solidFill>
                  <a:schemeClr val="bg1"/>
                </a:solidFill>
                <a:latin typeface="Tahoma" panose="020B0604030504040204" pitchFamily="34" charset="0"/>
                <a:ea typeface="新細明體" panose="02020500000000000000" pitchFamily="18" charset="-120"/>
              </a:rPr>
              <a:t>: Women in Japan are fighting for the right to wear flats ; </a:t>
            </a:r>
            <a:r>
              <a:rPr lang="zh-TW" altLang="zh-TW" sz="1600" b="1" dirty="0">
                <a:solidFill>
                  <a:schemeClr val="bg1"/>
                </a:solidFill>
                <a:latin typeface="Tahoma" panose="020B0604030504040204" pitchFamily="34" charset="0"/>
                <a:ea typeface="新細明體" panose="02020500000000000000" pitchFamily="18" charset="-120"/>
              </a:rPr>
              <a:t>「職場でのハイヒール強制なくして」 </a:t>
            </a:r>
            <a:r>
              <a:rPr lang="en-US" altLang="zh-TW" sz="1600" b="1" dirty="0">
                <a:solidFill>
                  <a:schemeClr val="bg1"/>
                </a:solidFill>
                <a:latin typeface="Tahoma" panose="020B0604030504040204" pitchFamily="34" charset="0"/>
                <a:ea typeface="新細明體" panose="02020500000000000000" pitchFamily="18" charset="-120"/>
              </a:rPr>
              <a:t>1</a:t>
            </a:r>
            <a:r>
              <a:rPr lang="zh-TW" altLang="zh-TW" sz="1600" b="1" dirty="0">
                <a:solidFill>
                  <a:schemeClr val="bg1"/>
                </a:solidFill>
                <a:latin typeface="Tahoma" panose="020B0604030504040204" pitchFamily="34" charset="0"/>
                <a:ea typeface="新細明體" panose="02020500000000000000" pitchFamily="18" charset="-120"/>
              </a:rPr>
              <a:t>万</a:t>
            </a:r>
            <a:r>
              <a:rPr lang="en-US" altLang="zh-TW" sz="1600" b="1" dirty="0">
                <a:solidFill>
                  <a:schemeClr val="bg1"/>
                </a:solidFill>
                <a:latin typeface="Tahoma" panose="020B0604030504040204" pitchFamily="34" charset="0"/>
                <a:ea typeface="新細明體" panose="02020500000000000000" pitchFamily="18" charset="-120"/>
              </a:rPr>
              <a:t>8</a:t>
            </a:r>
            <a:r>
              <a:rPr lang="zh-TW" altLang="zh-TW" sz="1600" b="1" dirty="0">
                <a:solidFill>
                  <a:schemeClr val="bg1"/>
                </a:solidFill>
                <a:latin typeface="Tahoma" panose="020B0604030504040204" pitchFamily="34" charset="0"/>
                <a:ea typeface="新細明體" panose="02020500000000000000" pitchFamily="18" charset="-120"/>
              </a:rPr>
              <a:t>千筆の署名を厚生労働省に提出</a:t>
            </a:r>
          </a:p>
          <a:p>
            <a:pPr>
              <a:buFont typeface="Wingdings" panose="05000000000000000000" pitchFamily="2" charset="2"/>
              <a:buNone/>
            </a:pPr>
            <a:r>
              <a:rPr lang="en-US" altLang="zh-TW" sz="1800" b="1" dirty="0">
                <a:solidFill>
                  <a:schemeClr val="bg1"/>
                </a:solidFill>
                <a:latin typeface="Tahoma" panose="020B0604030504040204" pitchFamily="34" charset="0"/>
                <a:ea typeface="新細明體" panose="02020500000000000000" pitchFamily="18" charset="-120"/>
              </a:rPr>
              <a:t>Submitted 18,000 signatures to the Ministry of Health, Labor and Welfare </a:t>
            </a:r>
            <a:r>
              <a:rPr lang="zh-TW" altLang="en-US" sz="1800" b="1" dirty="0">
                <a:solidFill>
                  <a:schemeClr val="bg1"/>
                </a:solidFill>
                <a:latin typeface="Tahoma" panose="020B0604030504040204" pitchFamily="34" charset="0"/>
                <a:ea typeface="新細明體" panose="02020500000000000000" pitchFamily="18" charset="-120"/>
              </a:rPr>
              <a:t> </a:t>
            </a:r>
            <a:r>
              <a:rPr lang="en-US" altLang="zh-TW" sz="1800" b="1" dirty="0">
                <a:solidFill>
                  <a:schemeClr val="bg1"/>
                </a:solidFill>
                <a:latin typeface="Tahoma" panose="020B0604030504040204" pitchFamily="34" charset="0"/>
                <a:ea typeface="新細明體" panose="02020500000000000000" pitchFamily="18" charset="-120"/>
              </a:rPr>
              <a:t>“No forced high heels at work''</a:t>
            </a:r>
            <a:endParaRPr lang="zh-TW" altLang="en-US" sz="1800" b="1" dirty="0">
              <a:solidFill>
                <a:schemeClr val="bg1"/>
              </a:solidFill>
              <a:latin typeface="Tahoma" panose="020B0604030504040204" pitchFamily="34" charset="0"/>
              <a:ea typeface="新細明體" panose="02020500000000000000" pitchFamily="18" charset="-120"/>
            </a:endParaRPr>
          </a:p>
        </p:txBody>
      </p:sp>
      <p:sp>
        <p:nvSpPr>
          <p:cNvPr id="5" name="文字方塊 4">
            <a:extLst>
              <a:ext uri="{FF2B5EF4-FFF2-40B4-BE49-F238E27FC236}">
                <a16:creationId xmlns:a16="http://schemas.microsoft.com/office/drawing/2014/main" id="{B6702276-353D-33AA-3270-61DFD0422A0A}"/>
              </a:ext>
            </a:extLst>
          </p:cNvPr>
          <p:cNvSpPr txBox="1"/>
          <p:nvPr/>
        </p:nvSpPr>
        <p:spPr>
          <a:xfrm>
            <a:off x="405406" y="2753470"/>
            <a:ext cx="11302500" cy="3631763"/>
          </a:xfrm>
          <a:prstGeom prst="rect">
            <a:avLst/>
          </a:prstGeom>
          <a:noFill/>
        </p:spPr>
        <p:txBody>
          <a:bodyPr wrap="square">
            <a:spAutoFit/>
          </a:bodyPr>
          <a:lstStyle/>
          <a:p>
            <a:pPr>
              <a:defRPr/>
            </a:pPr>
            <a:r>
              <a:rPr lang="en-US" altLang="zh-TW" sz="1600" b="1" dirty="0">
                <a:solidFill>
                  <a:srgbClr val="003399"/>
                </a:solidFill>
                <a:highlight>
                  <a:srgbClr val="FFFF00"/>
                </a:highlight>
              </a:rPr>
              <a:t>The petition </a:t>
            </a:r>
            <a:r>
              <a:rPr lang="en-US" altLang="zh-TW" sz="1600" b="1" dirty="0">
                <a:solidFill>
                  <a:srgbClr val="003399"/>
                </a:solidFill>
              </a:rPr>
              <a:t>was started by </a:t>
            </a:r>
            <a:r>
              <a:rPr lang="en-US" altLang="zh-TW" sz="1600" b="1" dirty="0">
                <a:solidFill>
                  <a:srgbClr val="003399"/>
                </a:solidFill>
                <a:highlight>
                  <a:srgbClr val="FFFF00"/>
                </a:highlight>
              </a:rPr>
              <a:t>Yumi Ishikawa(</a:t>
            </a:r>
            <a:r>
              <a:rPr lang="zh-TW" altLang="zh-TW" sz="1600" b="1" dirty="0">
                <a:solidFill>
                  <a:srgbClr val="003399"/>
                </a:solidFill>
                <a:highlight>
                  <a:srgbClr val="FFFF00"/>
                </a:highlight>
              </a:rPr>
              <a:t>石川優實</a:t>
            </a:r>
            <a:r>
              <a:rPr lang="en-US" altLang="zh-TW" sz="1600" b="1" dirty="0">
                <a:solidFill>
                  <a:srgbClr val="003399"/>
                </a:solidFill>
                <a:highlight>
                  <a:srgbClr val="FFFF00"/>
                </a:highlight>
              </a:rPr>
              <a:t>)</a:t>
            </a:r>
            <a:r>
              <a:rPr lang="en-US" altLang="zh-TW" sz="1600" b="1" dirty="0">
                <a:solidFill>
                  <a:srgbClr val="003399"/>
                </a:solidFill>
              </a:rPr>
              <a:t>, who says she was made to  wear high heels while working at a funeral parlor, the BBC reports. She took to </a:t>
            </a:r>
            <a:r>
              <a:rPr lang="en-US" altLang="zh-TW" sz="1600" b="1" dirty="0">
                <a:solidFill>
                  <a:srgbClr val="003399"/>
                </a:solidFill>
                <a:highlight>
                  <a:srgbClr val="00FF00"/>
                </a:highlight>
              </a:rPr>
              <a:t>Twitter</a:t>
            </a:r>
            <a:r>
              <a:rPr lang="en-US" altLang="zh-TW" sz="1600" b="1" dirty="0">
                <a:solidFill>
                  <a:srgbClr val="003399"/>
                </a:solidFill>
              </a:rPr>
              <a:t> to vent about being forced to wear heels, and </a:t>
            </a:r>
            <a:r>
              <a:rPr lang="en-US" altLang="zh-TW" sz="1600" b="1" dirty="0">
                <a:solidFill>
                  <a:srgbClr val="003399"/>
                </a:solidFill>
                <a:highlight>
                  <a:srgbClr val="FFFF00"/>
                </a:highlight>
              </a:rPr>
              <a:t>her tweets </a:t>
            </a:r>
            <a:r>
              <a:rPr lang="en-US" altLang="zh-TW" sz="1600" b="1" dirty="0">
                <a:solidFill>
                  <a:srgbClr val="003399"/>
                </a:solidFill>
              </a:rPr>
              <a:t> struck a chord(</a:t>
            </a:r>
            <a:r>
              <a:rPr lang="zh-TW" altLang="en-US" sz="1600" b="1" dirty="0">
                <a:solidFill>
                  <a:srgbClr val="003399"/>
                </a:solidFill>
              </a:rPr>
              <a:t>產生共鳴</a:t>
            </a:r>
            <a:r>
              <a:rPr lang="en-US" altLang="zh-TW" sz="1600" b="1" dirty="0">
                <a:solidFill>
                  <a:srgbClr val="003399"/>
                </a:solidFill>
              </a:rPr>
              <a:t>)and </a:t>
            </a:r>
            <a:r>
              <a:rPr lang="en-US" altLang="zh-TW" sz="1600" b="1" dirty="0">
                <a:solidFill>
                  <a:srgbClr val="003399"/>
                </a:solidFill>
                <a:highlight>
                  <a:srgbClr val="FFFF00"/>
                </a:highlight>
              </a:rPr>
              <a:t>went viral</a:t>
            </a:r>
            <a:r>
              <a:rPr lang="en-US" altLang="zh-TW" sz="1600" b="1" dirty="0">
                <a:solidFill>
                  <a:srgbClr val="003399"/>
                </a:solidFill>
              </a:rPr>
              <a:t>. </a:t>
            </a:r>
          </a:p>
          <a:p>
            <a:pPr>
              <a:defRPr/>
            </a:pPr>
            <a:endParaRPr lang="en-US" altLang="zh-TW" sz="1600" b="1" dirty="0">
              <a:solidFill>
                <a:srgbClr val="003399"/>
              </a:solidFill>
            </a:endParaRPr>
          </a:p>
          <a:p>
            <a:pPr>
              <a:defRPr/>
            </a:pPr>
            <a:endParaRPr lang="zh-TW" altLang="zh-TW" sz="1600" b="1" dirty="0">
              <a:solidFill>
                <a:srgbClr val="003399"/>
              </a:solidFill>
            </a:endParaRPr>
          </a:p>
          <a:p>
            <a:pPr>
              <a:defRPr/>
            </a:pPr>
            <a:r>
              <a:rPr lang="en-US" altLang="zh-TW" sz="1600" b="1" dirty="0">
                <a:solidFill>
                  <a:srgbClr val="003399"/>
                </a:solidFill>
              </a:rPr>
              <a:t>         </a:t>
            </a:r>
            <a:r>
              <a:rPr lang="zh-TW" altLang="zh-TW" sz="1600" b="1" dirty="0">
                <a:solidFill>
                  <a:srgbClr val="003399"/>
                </a:solidFill>
              </a:rPr>
              <a:t>日本寫真女星</a:t>
            </a:r>
            <a:r>
              <a:rPr lang="zh-TW" altLang="zh-TW" sz="1600" b="1" dirty="0">
                <a:solidFill>
                  <a:srgbClr val="003399"/>
                </a:solidFill>
                <a:highlight>
                  <a:srgbClr val="FFFF00"/>
                </a:highlight>
              </a:rPr>
              <a:t>石川優實</a:t>
            </a:r>
            <a:r>
              <a:rPr lang="zh-TW" altLang="zh-TW" sz="1600" b="1" dirty="0">
                <a:solidFill>
                  <a:srgbClr val="003399"/>
                </a:solidFill>
              </a:rPr>
              <a:t>發起拒絕「</a:t>
            </a:r>
            <a:r>
              <a:rPr lang="zh-TW" altLang="zh-TW" sz="1600" b="1" dirty="0">
                <a:solidFill>
                  <a:srgbClr val="003399"/>
                </a:solidFill>
                <a:highlight>
                  <a:srgbClr val="FFFF00"/>
                </a:highlight>
              </a:rPr>
              <a:t>被穿」</a:t>
            </a:r>
            <a:r>
              <a:rPr lang="zh-TW" altLang="zh-TW" sz="1600" b="1" dirty="0">
                <a:solidFill>
                  <a:srgbClr val="003399"/>
                </a:solidFill>
              </a:rPr>
              <a:t>高跟鞋運動，</a:t>
            </a:r>
            <a:r>
              <a:rPr lang="en-US" altLang="zh-TW" sz="1600" b="1" dirty="0">
                <a:solidFill>
                  <a:srgbClr val="003399"/>
                </a:solidFill>
              </a:rPr>
              <a:t>2</a:t>
            </a:r>
            <a:r>
              <a:rPr lang="zh-TW" altLang="zh-TW" sz="1600" b="1" dirty="0">
                <a:solidFill>
                  <a:srgbClr val="003399"/>
                </a:solidFill>
              </a:rPr>
              <a:t>月設置一個</a:t>
            </a:r>
            <a:r>
              <a:rPr lang="zh-TW" altLang="zh-TW" sz="1600" b="1" dirty="0">
                <a:solidFill>
                  <a:srgbClr val="003399"/>
                </a:solidFill>
                <a:highlight>
                  <a:srgbClr val="FFFF00"/>
                </a:highlight>
              </a:rPr>
              <a:t>連署網站</a:t>
            </a:r>
            <a:r>
              <a:rPr lang="zh-TW" altLang="zh-TW" sz="1600" b="1" dirty="0">
                <a:solidFill>
                  <a:srgbClr val="003399"/>
                </a:solidFill>
              </a:rPr>
              <a:t>，把日文</a:t>
            </a:r>
            <a:r>
              <a:rPr lang="zh-TW" altLang="zh-TW" sz="1600" b="1" dirty="0">
                <a:solidFill>
                  <a:srgbClr val="003399"/>
                </a:solidFill>
                <a:highlight>
                  <a:srgbClr val="FFFF00"/>
                </a:highlight>
              </a:rPr>
              <a:t>鞋子（</a:t>
            </a:r>
            <a:r>
              <a:rPr lang="en-US" altLang="zh-TW" sz="1600" b="1" dirty="0" err="1">
                <a:solidFill>
                  <a:srgbClr val="003399"/>
                </a:solidFill>
                <a:highlight>
                  <a:srgbClr val="FFFF00"/>
                </a:highlight>
              </a:rPr>
              <a:t>kutsu</a:t>
            </a:r>
            <a:r>
              <a:rPr lang="zh-TW" altLang="zh-TW" sz="1600" b="1" dirty="0">
                <a:solidFill>
                  <a:srgbClr val="003399"/>
                </a:solidFill>
                <a:highlight>
                  <a:srgbClr val="FFFF00"/>
                </a:highlight>
              </a:rPr>
              <a:t>）（くつ）跟痛苦（</a:t>
            </a:r>
            <a:r>
              <a:rPr lang="en-US" altLang="zh-TW" sz="1600" b="1" dirty="0" err="1">
                <a:solidFill>
                  <a:srgbClr val="003399"/>
                </a:solidFill>
                <a:highlight>
                  <a:srgbClr val="FFFF00"/>
                </a:highlight>
              </a:rPr>
              <a:t>kutsuu</a:t>
            </a:r>
            <a:r>
              <a:rPr lang="zh-TW" altLang="zh-TW" sz="1600" b="1" dirty="0">
                <a:solidFill>
                  <a:srgbClr val="003399"/>
                </a:solidFill>
                <a:highlight>
                  <a:srgbClr val="FFFF00"/>
                </a:highlight>
              </a:rPr>
              <a:t>）（くつう）諧音連結</a:t>
            </a:r>
            <a:r>
              <a:rPr lang="zh-TW" altLang="zh-TW" sz="1600" b="1" dirty="0">
                <a:solidFill>
                  <a:srgbClr val="003399"/>
                </a:solidFill>
              </a:rPr>
              <a:t>，推動日本的</a:t>
            </a:r>
            <a:r>
              <a:rPr lang="en-US" altLang="zh-TW" sz="1600" b="1" dirty="0">
                <a:solidFill>
                  <a:srgbClr val="003399"/>
                </a:solidFill>
              </a:rPr>
              <a:t> #KuToo</a:t>
            </a:r>
            <a:r>
              <a:rPr lang="zh-TW" altLang="zh-TW" sz="1600" b="1" dirty="0">
                <a:solidFill>
                  <a:srgbClr val="003399"/>
                </a:solidFill>
              </a:rPr>
              <a:t>活動，到</a:t>
            </a:r>
            <a:r>
              <a:rPr lang="zh-TW" altLang="en-US" sz="1600" b="1" dirty="0">
                <a:solidFill>
                  <a:srgbClr val="003399"/>
                </a:solidFill>
              </a:rPr>
              <a:t> </a:t>
            </a:r>
            <a:r>
              <a:rPr lang="en-US" altLang="zh-TW" sz="1600" b="1" dirty="0">
                <a:solidFill>
                  <a:srgbClr val="003399"/>
                </a:solidFill>
              </a:rPr>
              <a:t>2</a:t>
            </a:r>
            <a:r>
              <a:rPr lang="zh-TW" altLang="zh-TW" sz="1600" b="1" dirty="0">
                <a:solidFill>
                  <a:srgbClr val="003399"/>
                </a:solidFill>
              </a:rPr>
              <a:t>日共獲近</a:t>
            </a:r>
            <a:r>
              <a:rPr lang="en-US" altLang="zh-TW" sz="1600" b="1" dirty="0">
                <a:solidFill>
                  <a:srgbClr val="003399"/>
                </a:solidFill>
              </a:rPr>
              <a:t>1.9</a:t>
            </a:r>
            <a:r>
              <a:rPr lang="zh-TW" altLang="zh-TW" sz="1600" b="1" dirty="0">
                <a:solidFill>
                  <a:srgbClr val="003399"/>
                </a:solidFill>
              </a:rPr>
              <a:t>萬名網友連署相挺，石川</a:t>
            </a:r>
            <a:r>
              <a:rPr lang="en-US" altLang="zh-TW" sz="1600" b="1" dirty="0">
                <a:solidFill>
                  <a:srgbClr val="003399"/>
                </a:solidFill>
              </a:rPr>
              <a:t>3</a:t>
            </a:r>
            <a:r>
              <a:rPr lang="zh-TW" altLang="zh-TW" sz="1600" b="1" dirty="0">
                <a:solidFill>
                  <a:srgbClr val="003399"/>
                </a:solidFill>
              </a:rPr>
              <a:t>日把連署結果送進日本政府厚生勞動省</a:t>
            </a:r>
            <a:r>
              <a:rPr lang="zh-TW" altLang="zh-TW" sz="1600" b="1" dirty="0">
                <a:solidFill>
                  <a:srgbClr val="003399"/>
                </a:solidFill>
                <a:highlight>
                  <a:srgbClr val="FFFF00"/>
                </a:highlight>
              </a:rPr>
              <a:t>雇用機會平等課</a:t>
            </a:r>
            <a:r>
              <a:rPr lang="zh-TW" altLang="zh-TW" sz="1600" b="1" dirty="0">
                <a:solidFill>
                  <a:srgbClr val="003399"/>
                </a:solidFill>
              </a:rPr>
              <a:t>。</a:t>
            </a:r>
            <a:endParaRPr lang="en-US" altLang="zh-TW" sz="1600" b="1" dirty="0">
              <a:solidFill>
                <a:srgbClr val="003399"/>
              </a:solidFill>
            </a:endParaRPr>
          </a:p>
          <a:p>
            <a:pPr>
              <a:defRPr/>
            </a:pPr>
            <a:endParaRPr lang="en-US" altLang="zh-TW" sz="1600" b="1" dirty="0">
              <a:solidFill>
                <a:srgbClr val="003399"/>
              </a:solidFill>
            </a:endParaRPr>
          </a:p>
          <a:p>
            <a:pPr>
              <a:defRPr/>
            </a:pPr>
            <a:r>
              <a:rPr lang="zh-TW" altLang="en-US" sz="1600" dirty="0"/>
              <a:t>        石川優實發起的「</a:t>
            </a:r>
            <a:r>
              <a:rPr lang="en-US" altLang="zh-TW" sz="1600" dirty="0"/>
              <a:t>#KuToo</a:t>
            </a:r>
            <a:r>
              <a:rPr lang="zh-TW" altLang="en-US" sz="1600" dirty="0"/>
              <a:t>」連署活動，主要是在</a:t>
            </a:r>
            <a:r>
              <a:rPr lang="zh-TW" altLang="en-US" sz="1600" dirty="0">
                <a:highlight>
                  <a:srgbClr val="FFFF00"/>
                </a:highlight>
              </a:rPr>
              <a:t>國際知名的線上請願平台 </a:t>
            </a:r>
            <a:r>
              <a:rPr lang="en-US" altLang="zh-TW" sz="1600" b="1" dirty="0">
                <a:highlight>
                  <a:srgbClr val="FFFF00"/>
                </a:highlight>
              </a:rPr>
              <a:t>Change.org</a:t>
            </a:r>
            <a:r>
              <a:rPr lang="zh-TW" altLang="en-US" sz="1600" dirty="0">
                <a:highlight>
                  <a:srgbClr val="FFFF00"/>
                </a:highlight>
              </a:rPr>
              <a:t> 上進行</a:t>
            </a:r>
            <a:r>
              <a:rPr lang="zh-TW" altLang="en-US" sz="1600" dirty="0"/>
              <a:t>。</a:t>
            </a:r>
            <a:endParaRPr lang="en-US" altLang="zh-TW" sz="1600" b="1" dirty="0">
              <a:solidFill>
                <a:srgbClr val="003399"/>
              </a:solidFill>
            </a:endParaRPr>
          </a:p>
          <a:p>
            <a:pPr>
              <a:defRPr/>
            </a:pPr>
            <a:endParaRPr lang="en-US" altLang="zh-TW" sz="1600" b="1" dirty="0">
              <a:solidFill>
                <a:srgbClr val="003399"/>
              </a:solidFill>
            </a:endParaRPr>
          </a:p>
          <a:p>
            <a:pPr>
              <a:defRPr/>
            </a:pPr>
            <a:r>
              <a:rPr lang="zh-TW" altLang="en-US" sz="1800" b="1" dirty="0">
                <a:solidFill>
                  <a:srgbClr val="003399"/>
                </a:solidFill>
                <a:highlight>
                  <a:srgbClr val="FFFF00"/>
                </a:highlight>
              </a:rPr>
              <a:t>似曾相識？  </a:t>
            </a:r>
            <a:r>
              <a:rPr lang="en-US" altLang="zh-TW" sz="1800" b="1" dirty="0">
                <a:solidFill>
                  <a:srgbClr val="003399"/>
                </a:solidFill>
                <a:highlight>
                  <a:srgbClr val="FFFF00"/>
                </a:highlight>
              </a:rPr>
              <a:t>#MeToo</a:t>
            </a:r>
          </a:p>
          <a:p>
            <a:pPr>
              <a:defRPr/>
            </a:pPr>
            <a:endParaRPr lang="en-US" altLang="zh-TW" b="1" dirty="0">
              <a:solidFill>
                <a:srgbClr val="003399"/>
              </a:solidFill>
              <a:highlight>
                <a:srgbClr val="FFFF00"/>
              </a:highlight>
            </a:endParaRPr>
          </a:p>
          <a:p>
            <a:pPr>
              <a:defRPr/>
            </a:pPr>
            <a:r>
              <a:rPr lang="zh-TW" altLang="en-US" dirty="0"/>
              <a:t>     「</a:t>
            </a:r>
            <a:r>
              <a:rPr lang="en-US" altLang="zh-TW" dirty="0"/>
              <a:t>#MeToo</a:t>
            </a:r>
            <a:r>
              <a:rPr lang="zh-TW" altLang="en-US" dirty="0"/>
              <a:t>」運動最初確實是在 </a:t>
            </a:r>
            <a:r>
              <a:rPr lang="en-US" altLang="zh-TW" dirty="0"/>
              <a:t>Twitter </a:t>
            </a:r>
            <a:r>
              <a:rPr lang="zh-TW" altLang="en-US" dirty="0"/>
              <a:t>上廣泛傳播的，但它的影響力早已擴散到全球各大社交媒體平台。</a:t>
            </a:r>
            <a:endParaRPr lang="zh-TW" altLang="en-US" dirty="0">
              <a:highlight>
                <a:srgbClr val="FFFF00"/>
              </a:highlight>
            </a:endParaRPr>
          </a:p>
        </p:txBody>
      </p:sp>
      <p:pic>
        <p:nvPicPr>
          <p:cNvPr id="37893" name="圖片 6" descr="一張含有 樹, 室外, 個人, 路面 的圖片&#10;&#10;自動產生的描述">
            <a:extLst>
              <a:ext uri="{FF2B5EF4-FFF2-40B4-BE49-F238E27FC236}">
                <a16:creationId xmlns:a16="http://schemas.microsoft.com/office/drawing/2014/main" id="{AD7A0FAC-6DC7-E64E-7DBD-0EE4E526C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445" y="1031379"/>
            <a:ext cx="1962862" cy="15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a:extLst>
              <a:ext uri="{FF2B5EF4-FFF2-40B4-BE49-F238E27FC236}">
                <a16:creationId xmlns:a16="http://schemas.microsoft.com/office/drawing/2014/main" id="{8B387205-F43D-817A-7ADD-0E2E968D0432}"/>
              </a:ext>
            </a:extLst>
          </p:cNvPr>
          <p:cNvPicPr>
            <a:picLocks noChangeAspect="1"/>
          </p:cNvPicPr>
          <p:nvPr/>
        </p:nvPicPr>
        <p:blipFill>
          <a:blip r:embed="rId4"/>
          <a:stretch>
            <a:fillRect/>
          </a:stretch>
        </p:blipFill>
        <p:spPr>
          <a:xfrm>
            <a:off x="3783105" y="947712"/>
            <a:ext cx="7095413" cy="155972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
            <a:extLst>
              <a:ext uri="{FF2B5EF4-FFF2-40B4-BE49-F238E27FC236}">
                <a16:creationId xmlns:a16="http://schemas.microsoft.com/office/drawing/2014/main" id="{87B937A1-DBEC-39EC-C88E-1DCEA873AD84}"/>
              </a:ext>
            </a:extLst>
          </p:cNvPr>
          <p:cNvSpPr txBox="1">
            <a:spLocks noChangeArrowheads="1"/>
          </p:cNvSpPr>
          <p:nvPr/>
        </p:nvSpPr>
        <p:spPr bwMode="auto">
          <a:xfrm>
            <a:off x="225793" y="67377"/>
            <a:ext cx="11772900" cy="369332"/>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en-US" sz="1800" b="1" dirty="0">
                <a:solidFill>
                  <a:schemeClr val="bg1"/>
                </a:solidFill>
                <a:latin typeface="Tahoma" panose="020B0604030504040204" pitchFamily="34" charset="0"/>
                <a:ea typeface="新細明體" panose="02020500000000000000" pitchFamily="18" charset="-120"/>
              </a:rPr>
              <a:t> </a:t>
            </a:r>
            <a:r>
              <a:rPr lang="en-US" altLang="zh-TW" sz="1800" b="1" dirty="0">
                <a:solidFill>
                  <a:schemeClr val="bg1"/>
                </a:solidFill>
                <a:latin typeface="Tahoma" panose="020B0604030504040204" pitchFamily="34" charset="0"/>
                <a:ea typeface="新細明體" panose="02020500000000000000" pitchFamily="18" charset="-120"/>
              </a:rPr>
              <a:t>(0624.23)</a:t>
            </a:r>
            <a:r>
              <a:rPr lang="zh-TW" altLang="en-US" sz="1800" b="1" dirty="0">
                <a:solidFill>
                  <a:schemeClr val="bg1"/>
                </a:solidFill>
                <a:latin typeface="Tahoma" panose="020B0604030504040204" pitchFamily="34" charset="0"/>
                <a:ea typeface="新細明體" panose="02020500000000000000" pitchFamily="18" charset="-120"/>
              </a:rPr>
              <a:t>台灣性騷風暴借鏡／全球</a:t>
            </a:r>
            <a:r>
              <a:rPr lang="en-US" altLang="zh-TW" sz="1800" b="1" dirty="0">
                <a:solidFill>
                  <a:schemeClr val="bg1"/>
                </a:solidFill>
                <a:latin typeface="Tahoma" panose="020B0604030504040204" pitchFamily="34" charset="0"/>
                <a:ea typeface="新細明體" panose="02020500000000000000" pitchFamily="18" charset="-120"/>
              </a:rPr>
              <a:t>#MeToo</a:t>
            </a:r>
            <a:r>
              <a:rPr lang="zh-TW" altLang="en-US" sz="1800" b="1" dirty="0">
                <a:solidFill>
                  <a:schemeClr val="bg1"/>
                </a:solidFill>
                <a:latin typeface="Tahoma" panose="020B0604030504040204" pitchFamily="34" charset="0"/>
                <a:ea typeface="新細明體" panose="02020500000000000000" pitchFamily="18" charset="-120"/>
              </a:rPr>
              <a:t>如何興起、爭議在哪？</a:t>
            </a:r>
            <a:r>
              <a:rPr lang="en-US" altLang="zh-TW" sz="1800" b="1" dirty="0">
                <a:solidFill>
                  <a:schemeClr val="bg1"/>
                </a:solidFill>
                <a:latin typeface="Tahoma" panose="020B0604030504040204" pitchFamily="34" charset="0"/>
                <a:ea typeface="新細明體" panose="02020500000000000000" pitchFamily="18" charset="-120"/>
              </a:rPr>
              <a:t> </a:t>
            </a:r>
            <a:endParaRPr lang="zh-TW" altLang="en-US" sz="1800" b="1" dirty="0">
              <a:solidFill>
                <a:schemeClr val="bg1"/>
              </a:solidFill>
              <a:latin typeface="Tahoma" panose="020B0604030504040204" pitchFamily="34" charset="0"/>
              <a:ea typeface="新細明體" panose="02020500000000000000" pitchFamily="18" charset="-120"/>
            </a:endParaRPr>
          </a:p>
        </p:txBody>
      </p:sp>
      <p:sp>
        <p:nvSpPr>
          <p:cNvPr id="5" name="文字方塊 4">
            <a:extLst>
              <a:ext uri="{FF2B5EF4-FFF2-40B4-BE49-F238E27FC236}">
                <a16:creationId xmlns:a16="http://schemas.microsoft.com/office/drawing/2014/main" id="{B6702276-353D-33AA-3270-61DFD0422A0A}"/>
              </a:ext>
            </a:extLst>
          </p:cNvPr>
          <p:cNvSpPr txBox="1"/>
          <p:nvPr/>
        </p:nvSpPr>
        <p:spPr>
          <a:xfrm>
            <a:off x="378947" y="659011"/>
            <a:ext cx="11425126" cy="5539978"/>
          </a:xfrm>
          <a:prstGeom prst="rect">
            <a:avLst/>
          </a:prstGeom>
          <a:noFill/>
        </p:spPr>
        <p:txBody>
          <a:bodyPr wrap="square">
            <a:spAutoFit/>
          </a:bodyPr>
          <a:lstStyle/>
          <a:p>
            <a:pPr>
              <a:defRPr/>
            </a:pPr>
            <a:r>
              <a:rPr lang="en-US" altLang="zh-TW" sz="1600" b="1" dirty="0">
                <a:solidFill>
                  <a:srgbClr val="003399"/>
                </a:solidFill>
              </a:rPr>
              <a:t> </a:t>
            </a:r>
            <a:r>
              <a:rPr lang="zh-TW" altLang="en-US" sz="1600" b="1" dirty="0">
                <a:solidFill>
                  <a:srgbClr val="003399"/>
                </a:solidFill>
              </a:rPr>
              <a:t>        </a:t>
            </a:r>
            <a:r>
              <a:rPr lang="zh-TW" altLang="en-US" sz="1600" b="1" dirty="0">
                <a:solidFill>
                  <a:srgbClr val="003399"/>
                </a:solidFill>
                <a:highlight>
                  <a:srgbClr val="FFFF00"/>
                </a:highlight>
              </a:rPr>
              <a:t>台灣 </a:t>
            </a:r>
            <a:r>
              <a:rPr lang="en-US" altLang="zh-TW" sz="1600" b="1" dirty="0">
                <a:solidFill>
                  <a:srgbClr val="003399"/>
                </a:solidFill>
                <a:highlight>
                  <a:srgbClr val="FFFF00"/>
                </a:highlight>
              </a:rPr>
              <a:t>#MeToo</a:t>
            </a:r>
            <a:r>
              <a:rPr lang="zh-TW" altLang="en-US" sz="1600" b="1" dirty="0">
                <a:solidFill>
                  <a:srgbClr val="003399"/>
                </a:solidFill>
                <a:highlight>
                  <a:srgbClr val="FFFF00"/>
                </a:highlight>
              </a:rPr>
              <a:t>運動</a:t>
            </a:r>
            <a:r>
              <a:rPr lang="zh-TW" altLang="en-US" sz="1600" b="1" dirty="0">
                <a:solidFill>
                  <a:srgbClr val="003399"/>
                </a:solidFill>
              </a:rPr>
              <a:t>如野火燎原，許多受害者挺身而出，述說</a:t>
            </a:r>
            <a:r>
              <a:rPr lang="zh-TW" altLang="en-US" sz="1600" b="1" dirty="0">
                <a:solidFill>
                  <a:srgbClr val="003399"/>
                </a:solidFill>
                <a:highlight>
                  <a:srgbClr val="FFFF00"/>
                </a:highlight>
              </a:rPr>
              <a:t>自己被性騷擾的經驗，連</a:t>
            </a:r>
            <a:r>
              <a:rPr lang="en-US" altLang="zh-TW" sz="1600" b="1" dirty="0">
                <a:solidFill>
                  <a:srgbClr val="003399"/>
                </a:solidFill>
                <a:highlight>
                  <a:srgbClr val="FFFF00"/>
                </a:highlight>
              </a:rPr>
              <a:t>《CNN》</a:t>
            </a:r>
            <a:r>
              <a:rPr lang="zh-TW" altLang="en-US" sz="1600" b="1" dirty="0">
                <a:solidFill>
                  <a:srgbClr val="003399"/>
                </a:solidFill>
                <a:highlight>
                  <a:srgbClr val="FFFF00"/>
                </a:highlight>
              </a:rPr>
              <a:t>和</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華爾街日報</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等外媒，都專文報導台灣的</a:t>
            </a:r>
            <a:r>
              <a:rPr lang="en-US" altLang="zh-TW" sz="1600" b="1" dirty="0">
                <a:solidFill>
                  <a:srgbClr val="003399"/>
                </a:solidFill>
                <a:highlight>
                  <a:srgbClr val="FFFF00"/>
                </a:highlight>
              </a:rPr>
              <a:t>#MeToo</a:t>
            </a:r>
            <a:r>
              <a:rPr lang="zh-TW" altLang="en-US" sz="1600" b="1" dirty="0">
                <a:solidFill>
                  <a:srgbClr val="003399"/>
                </a:solidFill>
                <a:highlight>
                  <a:srgbClr val="FFFF00"/>
                </a:highlight>
              </a:rPr>
              <a:t>運動。</a:t>
            </a:r>
            <a:r>
              <a:rPr lang="zh-TW" altLang="en-US" sz="1600" b="1" dirty="0">
                <a:solidFill>
                  <a:srgbClr val="003399"/>
                </a:solidFill>
              </a:rPr>
              <a:t>以下，</a:t>
            </a:r>
            <a:r>
              <a:rPr lang="en-US" altLang="zh-TW" sz="1600" b="1" dirty="0">
                <a:solidFill>
                  <a:srgbClr val="003399"/>
                </a:solidFill>
              </a:rPr>
              <a:t>《</a:t>
            </a:r>
            <a:r>
              <a:rPr lang="zh-TW" altLang="en-US" sz="1600" b="1" dirty="0">
                <a:solidFill>
                  <a:srgbClr val="003399"/>
                </a:solidFill>
              </a:rPr>
              <a:t>遠見</a:t>
            </a:r>
            <a:r>
              <a:rPr lang="en-US" altLang="zh-TW" sz="1600" b="1" dirty="0">
                <a:solidFill>
                  <a:srgbClr val="003399"/>
                </a:solidFill>
              </a:rPr>
              <a:t>》</a:t>
            </a:r>
            <a:r>
              <a:rPr lang="zh-TW" altLang="en-US" sz="1600" b="1" dirty="0">
                <a:solidFill>
                  <a:srgbClr val="003399"/>
                </a:solidFill>
              </a:rPr>
              <a:t>整理各國</a:t>
            </a:r>
            <a:r>
              <a:rPr lang="en-US" altLang="zh-TW" sz="1600" b="1" dirty="0">
                <a:solidFill>
                  <a:srgbClr val="003399"/>
                </a:solidFill>
                <a:highlight>
                  <a:srgbClr val="FFFF00"/>
                </a:highlight>
              </a:rPr>
              <a:t>#MeToo</a:t>
            </a:r>
            <a:r>
              <a:rPr lang="zh-TW" altLang="en-US" sz="1600" b="1" dirty="0">
                <a:solidFill>
                  <a:srgbClr val="003399"/>
                </a:solidFill>
                <a:highlight>
                  <a:srgbClr val="FFFF00"/>
                </a:highlight>
              </a:rPr>
              <a:t>運動的成形與發展</a:t>
            </a:r>
            <a:r>
              <a:rPr lang="zh-TW" altLang="en-US" sz="1600" b="1" dirty="0">
                <a:solidFill>
                  <a:srgbClr val="003399"/>
                </a:solidFill>
              </a:rPr>
              <a:t>。</a:t>
            </a:r>
            <a:endParaRPr lang="en-US" altLang="zh-TW" sz="1600" b="1" dirty="0">
              <a:solidFill>
                <a:srgbClr val="003399"/>
              </a:solidFill>
            </a:endParaRPr>
          </a:p>
          <a:p>
            <a:pPr>
              <a:defRPr/>
            </a:pPr>
            <a:endParaRPr lang="en-US" altLang="zh-TW" b="1" dirty="0">
              <a:solidFill>
                <a:srgbClr val="003399"/>
              </a:solidFill>
            </a:endParaRPr>
          </a:p>
          <a:p>
            <a:pPr algn="l"/>
            <a:r>
              <a:rPr lang="en-US" altLang="zh-TW" sz="1600" b="1" dirty="0">
                <a:solidFill>
                  <a:srgbClr val="003399"/>
                </a:solidFill>
              </a:rPr>
              <a:t>#</a:t>
            </a:r>
            <a:r>
              <a:rPr lang="en-US" altLang="zh-TW" sz="1600" b="1" dirty="0">
                <a:solidFill>
                  <a:srgbClr val="003399"/>
                </a:solidFill>
                <a:highlight>
                  <a:srgbClr val="FFFF00"/>
                </a:highlight>
              </a:rPr>
              <a:t>MeToo</a:t>
            </a:r>
            <a:r>
              <a:rPr lang="zh-TW" altLang="en-US" sz="1600" b="1" dirty="0">
                <a:solidFill>
                  <a:srgbClr val="003399"/>
                </a:solidFill>
                <a:highlight>
                  <a:srgbClr val="FFFF00"/>
                </a:highlight>
              </a:rPr>
              <a:t>運動</a:t>
            </a:r>
            <a:r>
              <a:rPr lang="zh-TW" altLang="en-US" sz="1600" b="1" dirty="0">
                <a:solidFill>
                  <a:srgbClr val="003399"/>
                </a:solidFill>
              </a:rPr>
              <a:t>是怎麼開始的？</a:t>
            </a:r>
            <a:endParaRPr lang="en-US" altLang="zh-TW" sz="1600" b="1" dirty="0">
              <a:solidFill>
                <a:srgbClr val="003399"/>
              </a:solidFill>
            </a:endParaRPr>
          </a:p>
          <a:p>
            <a:pPr algn="l"/>
            <a:endParaRPr lang="zh-TW" altLang="en-US" sz="1600" b="1" dirty="0">
              <a:solidFill>
                <a:srgbClr val="003399"/>
              </a:solidFill>
            </a:endParaRPr>
          </a:p>
          <a:p>
            <a:pPr algn="just"/>
            <a:r>
              <a:rPr lang="zh-TW" altLang="en-US" sz="1600" b="1" dirty="0">
                <a:solidFill>
                  <a:srgbClr val="003399"/>
                </a:solidFill>
              </a:rPr>
              <a:t>        運動</a:t>
            </a:r>
            <a:r>
              <a:rPr lang="zh-TW" altLang="en-US" sz="1600" b="1" dirty="0">
                <a:solidFill>
                  <a:srgbClr val="003399"/>
                </a:solidFill>
                <a:highlight>
                  <a:srgbClr val="FFFF00"/>
                </a:highlight>
              </a:rPr>
              <a:t>最早追溯到</a:t>
            </a:r>
            <a:r>
              <a:rPr lang="en-US" altLang="zh-TW" sz="1600" b="1" dirty="0">
                <a:solidFill>
                  <a:srgbClr val="003399"/>
                </a:solidFill>
                <a:highlight>
                  <a:srgbClr val="FFFF00"/>
                </a:highlight>
              </a:rPr>
              <a:t>2006</a:t>
            </a:r>
            <a:r>
              <a:rPr lang="zh-TW" altLang="en-US" sz="1600" b="1" dirty="0">
                <a:solidFill>
                  <a:srgbClr val="003399"/>
                </a:solidFill>
                <a:highlight>
                  <a:srgbClr val="FFFF00"/>
                </a:highlight>
              </a:rPr>
              <a:t>年，人權專家伯克（</a:t>
            </a:r>
            <a:r>
              <a:rPr lang="en-US" altLang="zh-TW" sz="1600" b="1" dirty="0" err="1">
                <a:solidFill>
                  <a:srgbClr val="003399"/>
                </a:solidFill>
                <a:highlight>
                  <a:srgbClr val="FFFF00"/>
                </a:highlight>
              </a:rPr>
              <a:t>Tarana</a:t>
            </a:r>
            <a:r>
              <a:rPr lang="en-US" altLang="zh-TW" sz="1600" b="1" dirty="0">
                <a:solidFill>
                  <a:srgbClr val="003399"/>
                </a:solidFill>
                <a:highlight>
                  <a:srgbClr val="FFFF00"/>
                </a:highlight>
              </a:rPr>
              <a:t> Burke</a:t>
            </a:r>
            <a:r>
              <a:rPr lang="zh-TW" altLang="en-US" sz="1600" b="1" dirty="0">
                <a:solidFill>
                  <a:srgbClr val="003399"/>
                </a:solidFill>
                <a:highlight>
                  <a:srgbClr val="FFFF00"/>
                </a:highlight>
              </a:rPr>
              <a:t>）在社群媒體</a:t>
            </a:r>
            <a:r>
              <a:rPr lang="en-US" altLang="zh-TW" sz="1600" b="1" dirty="0">
                <a:solidFill>
                  <a:srgbClr val="003399"/>
                </a:solidFill>
                <a:highlight>
                  <a:srgbClr val="FFFF00"/>
                </a:highlight>
              </a:rPr>
              <a:t>Myspace</a:t>
            </a:r>
            <a:r>
              <a:rPr lang="zh-TW" altLang="en-US" sz="1600" b="1" dirty="0">
                <a:solidFill>
                  <a:srgbClr val="003399"/>
                </a:solidFill>
                <a:highlight>
                  <a:srgbClr val="FFFF00"/>
                </a:highlight>
              </a:rPr>
              <a:t>用</a:t>
            </a:r>
            <a:r>
              <a:rPr lang="en-US" altLang="zh-TW" sz="1600" b="1" dirty="0">
                <a:solidFill>
                  <a:srgbClr val="003399"/>
                </a:solidFill>
                <a:highlight>
                  <a:srgbClr val="FFFF00"/>
                </a:highlight>
              </a:rPr>
              <a:t>me too</a:t>
            </a:r>
            <a:r>
              <a:rPr lang="zh-TW" altLang="en-US" sz="1600" b="1" dirty="0">
                <a:solidFill>
                  <a:srgbClr val="003399"/>
                </a:solidFill>
                <a:highlight>
                  <a:srgbClr val="FFFF00"/>
                </a:highlight>
              </a:rPr>
              <a:t>（我也是）一詞，提高人們對女性所受暴力和虐待的認識</a:t>
            </a:r>
            <a:r>
              <a:rPr lang="zh-TW" altLang="en-US" sz="1600" b="1" dirty="0">
                <a:solidFill>
                  <a:srgbClr val="003399"/>
                </a:solidFill>
              </a:rPr>
              <a:t>。</a:t>
            </a:r>
            <a:endParaRPr lang="en-US" altLang="zh-TW" sz="1600" b="1" dirty="0">
              <a:solidFill>
                <a:srgbClr val="003399"/>
              </a:solidFill>
            </a:endParaRPr>
          </a:p>
          <a:p>
            <a:pPr algn="just"/>
            <a:endParaRPr lang="zh-TW" altLang="en-US" sz="1600" b="1" dirty="0">
              <a:solidFill>
                <a:srgbClr val="003399"/>
              </a:solidFill>
            </a:endParaRPr>
          </a:p>
          <a:p>
            <a:pPr algn="just"/>
            <a:r>
              <a:rPr lang="zh-TW" altLang="en-US" sz="1600" b="1" dirty="0">
                <a:solidFill>
                  <a:srgbClr val="003399"/>
                </a:solidFill>
              </a:rPr>
              <a:t>      </a:t>
            </a:r>
            <a:r>
              <a:rPr lang="en-US" altLang="zh-TW" sz="1600" b="1" dirty="0">
                <a:solidFill>
                  <a:srgbClr val="003399"/>
                </a:solidFill>
              </a:rPr>
              <a:t>2017</a:t>
            </a:r>
            <a:r>
              <a:rPr lang="zh-TW" altLang="en-US" sz="1600" b="1" dirty="0">
                <a:solidFill>
                  <a:srgbClr val="003399"/>
                </a:solidFill>
              </a:rPr>
              <a:t>年</a:t>
            </a:r>
            <a:r>
              <a:rPr lang="en-US" altLang="zh-TW" sz="1600" b="1" dirty="0">
                <a:solidFill>
                  <a:srgbClr val="003399"/>
                </a:solidFill>
              </a:rPr>
              <a:t>10</a:t>
            </a:r>
            <a:r>
              <a:rPr lang="zh-TW" altLang="en-US" sz="1600" b="1" dirty="0">
                <a:solidFill>
                  <a:srgbClr val="003399"/>
                </a:solidFill>
              </a:rPr>
              <a:t>月，</a:t>
            </a:r>
            <a:r>
              <a:rPr lang="en-US" altLang="zh-TW" sz="1600" b="1" dirty="0">
                <a:solidFill>
                  <a:srgbClr val="003399"/>
                </a:solidFill>
                <a:highlight>
                  <a:srgbClr val="FFFF00"/>
                </a:highlight>
              </a:rPr>
              <a:t>me too</a:t>
            </a:r>
            <a:r>
              <a:rPr lang="zh-TW" altLang="en-US" sz="1600" b="1" dirty="0">
                <a:solidFill>
                  <a:srgbClr val="003399"/>
                </a:solidFill>
                <a:highlight>
                  <a:srgbClr val="FFFF00"/>
                </a:highlight>
              </a:rPr>
              <a:t>運動</a:t>
            </a:r>
            <a:r>
              <a:rPr lang="zh-TW" altLang="en-US" sz="1600" b="1" dirty="0">
                <a:solidFill>
                  <a:srgbClr val="003399"/>
                </a:solidFill>
              </a:rPr>
              <a:t>風起雲湧，</a:t>
            </a:r>
            <a:r>
              <a:rPr lang="en-US" altLang="zh-TW" sz="1600" b="1" dirty="0">
                <a:solidFill>
                  <a:srgbClr val="003399"/>
                </a:solidFill>
              </a:rPr>
              <a:t>《</a:t>
            </a:r>
            <a:r>
              <a:rPr lang="zh-TW" altLang="en-US" sz="1600" b="1" dirty="0">
                <a:solidFill>
                  <a:srgbClr val="003399"/>
                </a:solidFill>
              </a:rPr>
              <a:t>紐約時報</a:t>
            </a:r>
            <a:r>
              <a:rPr lang="en-US" altLang="zh-TW" sz="1600" b="1" dirty="0">
                <a:solidFill>
                  <a:srgbClr val="003399"/>
                </a:solidFill>
              </a:rPr>
              <a:t>》</a:t>
            </a:r>
            <a:r>
              <a:rPr lang="zh-TW" altLang="en-US" sz="1600" b="1" dirty="0">
                <a:solidFill>
                  <a:srgbClr val="003399"/>
                </a:solidFill>
              </a:rPr>
              <a:t>發表文章，</a:t>
            </a:r>
            <a:r>
              <a:rPr lang="zh-TW" altLang="en-US" sz="1600" b="1" dirty="0">
                <a:solidFill>
                  <a:srgbClr val="003399"/>
                </a:solidFill>
                <a:highlight>
                  <a:srgbClr val="FFFF00"/>
                </a:highlight>
              </a:rPr>
              <a:t>揭露數十年來，美國影視大亨溫斯坦（</a:t>
            </a:r>
            <a:r>
              <a:rPr lang="en-US" altLang="zh-TW" sz="1600" b="1" dirty="0">
                <a:solidFill>
                  <a:srgbClr val="003399"/>
                </a:solidFill>
                <a:highlight>
                  <a:srgbClr val="FFFF00"/>
                </a:highlight>
              </a:rPr>
              <a:t>Harvey Weinstein</a:t>
            </a:r>
            <a:r>
              <a:rPr lang="zh-TW" altLang="en-US" sz="1600" b="1" dirty="0">
                <a:solidFill>
                  <a:srgbClr val="003399"/>
                </a:solidFill>
                <a:highlight>
                  <a:srgbClr val="FFFF00"/>
                </a:highlight>
              </a:rPr>
              <a:t>）的性騷擾惡行</a:t>
            </a:r>
            <a:r>
              <a:rPr lang="zh-TW" altLang="en-US" sz="1600" b="1" dirty="0">
                <a:solidFill>
                  <a:srgbClr val="003399"/>
                </a:solidFill>
              </a:rPr>
              <a:t>。撰文的兩名記者坎托爾（</a:t>
            </a:r>
            <a:r>
              <a:rPr lang="en-US" altLang="zh-TW" sz="1600" b="1" dirty="0">
                <a:solidFill>
                  <a:srgbClr val="003399"/>
                </a:solidFill>
              </a:rPr>
              <a:t>Jodi Kantor</a:t>
            </a:r>
            <a:r>
              <a:rPr lang="zh-TW" altLang="en-US" sz="1600" b="1" dirty="0">
                <a:solidFill>
                  <a:srgbClr val="003399"/>
                </a:solidFill>
              </a:rPr>
              <a:t>）和圖伊（</a:t>
            </a:r>
            <a:r>
              <a:rPr lang="en-US" altLang="zh-TW" sz="1600" b="1" dirty="0">
                <a:solidFill>
                  <a:srgbClr val="003399"/>
                </a:solidFill>
              </a:rPr>
              <a:t>Megan </a:t>
            </a:r>
            <a:r>
              <a:rPr lang="en-US" altLang="zh-TW" sz="1600" b="1" dirty="0" err="1">
                <a:solidFill>
                  <a:srgbClr val="003399"/>
                </a:solidFill>
              </a:rPr>
              <a:t>Twohey</a:t>
            </a:r>
            <a:r>
              <a:rPr lang="zh-TW" altLang="en-US" sz="1600" b="1" dirty="0">
                <a:solidFill>
                  <a:srgbClr val="003399"/>
                </a:solidFill>
              </a:rPr>
              <a:t>），報導獲得新聞界最高榮譽</a:t>
            </a:r>
            <a:r>
              <a:rPr lang="zh-TW" altLang="en-US" sz="1600" b="1" dirty="0">
                <a:solidFill>
                  <a:srgbClr val="003399"/>
                </a:solidFill>
                <a:highlight>
                  <a:srgbClr val="FFFF00"/>
                </a:highlight>
              </a:rPr>
              <a:t>普立茲獎</a:t>
            </a:r>
            <a:r>
              <a:rPr lang="zh-TW" altLang="en-US" sz="1600" b="1" dirty="0">
                <a:solidFill>
                  <a:srgbClr val="003399"/>
                </a:solidFill>
              </a:rPr>
              <a:t>的公共服務獎，甚至被好萊塢拍成電影</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她有話要說</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a:t>
            </a:r>
            <a:r>
              <a:rPr lang="en-US" altLang="zh-TW" sz="1600" b="1" dirty="0">
                <a:solidFill>
                  <a:srgbClr val="003399"/>
                </a:solidFill>
                <a:highlight>
                  <a:srgbClr val="FFFF00"/>
                </a:highlight>
              </a:rPr>
              <a:t>She Said</a:t>
            </a:r>
            <a:r>
              <a:rPr lang="zh-TW" altLang="en-US" sz="1600" b="1" dirty="0">
                <a:solidFill>
                  <a:srgbClr val="003399"/>
                </a:solidFill>
                <a:highlight>
                  <a:srgbClr val="FFFF00"/>
                </a:highlight>
              </a:rPr>
              <a:t>）。</a:t>
            </a:r>
            <a:endParaRPr lang="en-US" altLang="zh-TW" sz="1600" b="1" dirty="0">
              <a:solidFill>
                <a:srgbClr val="003399"/>
              </a:solidFill>
              <a:highlight>
                <a:srgbClr val="FFFF00"/>
              </a:highlight>
            </a:endParaRPr>
          </a:p>
          <a:p>
            <a:pPr algn="just"/>
            <a:endParaRPr lang="zh-TW" altLang="en-US" sz="1600" b="1" dirty="0">
              <a:solidFill>
                <a:srgbClr val="003399"/>
              </a:solidFill>
            </a:endParaRPr>
          </a:p>
          <a:p>
            <a:pPr algn="just"/>
            <a:r>
              <a:rPr lang="zh-TW" altLang="en-US" sz="1600" b="1" dirty="0">
                <a:solidFill>
                  <a:srgbClr val="003399"/>
                </a:solidFill>
              </a:rPr>
              <a:t>        接著，在美國演員米蘭諾（</a:t>
            </a:r>
            <a:r>
              <a:rPr lang="en-US" altLang="zh-TW" sz="1600" b="1" dirty="0">
                <a:solidFill>
                  <a:srgbClr val="003399"/>
                </a:solidFill>
              </a:rPr>
              <a:t>Alyssa Milano</a:t>
            </a:r>
            <a:r>
              <a:rPr lang="zh-TW" altLang="en-US" sz="1600" b="1" dirty="0">
                <a:solidFill>
                  <a:srgbClr val="003399"/>
                </a:solidFill>
              </a:rPr>
              <a:t>）號召下，許多女性在社群媒體上以</a:t>
            </a:r>
            <a:r>
              <a:rPr lang="en-US" altLang="zh-TW" sz="1600" b="1" dirty="0">
                <a:solidFill>
                  <a:srgbClr val="003399"/>
                </a:solidFill>
                <a:highlight>
                  <a:srgbClr val="FFFF00"/>
                </a:highlight>
              </a:rPr>
              <a:t>hashtag #MeToo </a:t>
            </a:r>
            <a:r>
              <a:rPr lang="zh-TW" altLang="en-US" sz="1600" b="1" dirty="0">
                <a:solidFill>
                  <a:srgbClr val="003399"/>
                </a:solidFill>
                <a:highlight>
                  <a:srgbClr val="FFFF00"/>
                </a:highlight>
              </a:rPr>
              <a:t>分享她們遭到不當對待的經歷</a:t>
            </a:r>
            <a:r>
              <a:rPr lang="zh-TW" altLang="en-US" sz="1600" b="1" dirty="0">
                <a:solidFill>
                  <a:srgbClr val="003399"/>
                </a:solidFill>
              </a:rPr>
              <a:t>。第一天，</a:t>
            </a:r>
            <a:r>
              <a:rPr lang="en-US" altLang="zh-TW" sz="1600" b="1" dirty="0">
                <a:solidFill>
                  <a:srgbClr val="003399"/>
                </a:solidFill>
                <a:highlight>
                  <a:srgbClr val="FFFF00"/>
                </a:highlight>
              </a:rPr>
              <a:t>MeToo</a:t>
            </a:r>
            <a:r>
              <a:rPr lang="zh-TW" altLang="en-US" sz="1600" b="1" dirty="0">
                <a:solidFill>
                  <a:srgbClr val="003399"/>
                </a:solidFill>
                <a:highlight>
                  <a:srgbClr val="FFFF00"/>
                </a:highlight>
              </a:rPr>
              <a:t>的</a:t>
            </a:r>
            <a:r>
              <a:rPr lang="en-US" altLang="zh-TW" sz="1600" b="1" dirty="0">
                <a:solidFill>
                  <a:srgbClr val="003399"/>
                </a:solidFill>
                <a:highlight>
                  <a:srgbClr val="FFFF00"/>
                </a:highlight>
              </a:rPr>
              <a:t>hashtag</a:t>
            </a:r>
            <a:r>
              <a:rPr lang="zh-TW" altLang="en-US" sz="1600" b="1" dirty="0">
                <a:solidFill>
                  <a:srgbClr val="003399"/>
                </a:solidFill>
                <a:highlight>
                  <a:srgbClr val="FFFF00"/>
                </a:highlight>
              </a:rPr>
              <a:t>在</a:t>
            </a:r>
            <a:r>
              <a:rPr lang="zh-TW" altLang="en-US" sz="1600" b="1" dirty="0">
                <a:solidFill>
                  <a:srgbClr val="FF0000"/>
                </a:solidFill>
                <a:highlight>
                  <a:srgbClr val="FFFF00"/>
                </a:highlight>
              </a:rPr>
              <a:t>推特</a:t>
            </a:r>
            <a:r>
              <a:rPr lang="zh-TW" altLang="en-US" sz="1600" b="1" dirty="0">
                <a:solidFill>
                  <a:srgbClr val="003399"/>
                </a:solidFill>
                <a:highlight>
                  <a:srgbClr val="FFFF00"/>
                </a:highlight>
              </a:rPr>
              <a:t>上就被使用超過</a:t>
            </a:r>
            <a:r>
              <a:rPr lang="en-US" altLang="zh-TW" sz="1600" b="1" dirty="0">
                <a:solidFill>
                  <a:srgbClr val="003399"/>
                </a:solidFill>
                <a:highlight>
                  <a:srgbClr val="FFFF00"/>
                </a:highlight>
              </a:rPr>
              <a:t>20</a:t>
            </a:r>
            <a:r>
              <a:rPr lang="zh-TW" altLang="en-US" sz="1600" b="1" dirty="0">
                <a:solidFill>
                  <a:srgbClr val="003399"/>
                </a:solidFill>
                <a:highlight>
                  <a:srgbClr val="FFFF00"/>
                </a:highlight>
              </a:rPr>
              <a:t>萬次，第二天更超過</a:t>
            </a:r>
            <a:r>
              <a:rPr lang="en-US" altLang="zh-TW" sz="1600" b="1" dirty="0">
                <a:solidFill>
                  <a:srgbClr val="003399"/>
                </a:solidFill>
                <a:highlight>
                  <a:srgbClr val="FFFF00"/>
                </a:highlight>
              </a:rPr>
              <a:t>50</a:t>
            </a:r>
            <a:r>
              <a:rPr lang="zh-TW" altLang="en-US" sz="1600" b="1" dirty="0">
                <a:solidFill>
                  <a:srgbClr val="003399"/>
                </a:solidFill>
                <a:highlight>
                  <a:srgbClr val="FFFF00"/>
                </a:highlight>
              </a:rPr>
              <a:t>萬次</a:t>
            </a:r>
            <a:r>
              <a:rPr lang="zh-TW" altLang="en-US" sz="1600" b="1" dirty="0">
                <a:solidFill>
                  <a:srgbClr val="003399"/>
                </a:solidFill>
              </a:rPr>
              <a:t>。</a:t>
            </a:r>
            <a:r>
              <a:rPr lang="en-US" altLang="zh-TW" sz="1600" b="1" dirty="0">
                <a:solidFill>
                  <a:srgbClr val="003399"/>
                </a:solidFill>
              </a:rPr>
              <a:t>#MeToo</a:t>
            </a:r>
            <a:r>
              <a:rPr lang="zh-TW" altLang="en-US" sz="1600" b="1" dirty="0">
                <a:solidFill>
                  <a:srgbClr val="003399"/>
                </a:solidFill>
              </a:rPr>
              <a:t>運動在超過</a:t>
            </a:r>
            <a:r>
              <a:rPr lang="en-US" altLang="zh-TW" sz="1600" b="1" dirty="0">
                <a:solidFill>
                  <a:srgbClr val="003399"/>
                </a:solidFill>
              </a:rPr>
              <a:t>85</a:t>
            </a:r>
            <a:r>
              <a:rPr lang="zh-TW" altLang="en-US" sz="1600" b="1" dirty="0">
                <a:solidFill>
                  <a:srgbClr val="003399"/>
                </a:solidFill>
              </a:rPr>
              <a:t>個國家和地區成為熱門關鍵字，並</a:t>
            </a:r>
            <a:r>
              <a:rPr lang="zh-TW" altLang="en-US" sz="1600" b="1" dirty="0">
                <a:solidFill>
                  <a:srgbClr val="003399"/>
                </a:solidFill>
                <a:highlight>
                  <a:srgbClr val="FFFF00"/>
                </a:highlight>
              </a:rPr>
              <a:t>以不同語言在社群上出現</a:t>
            </a:r>
            <a:r>
              <a:rPr lang="zh-TW" altLang="en-US" sz="1600" b="1" dirty="0">
                <a:solidFill>
                  <a:srgbClr val="003399"/>
                </a:solidFill>
              </a:rPr>
              <a:t>。</a:t>
            </a:r>
            <a:endParaRPr lang="en-US" altLang="zh-TW" sz="1600" b="1" dirty="0">
              <a:solidFill>
                <a:srgbClr val="003399"/>
              </a:solidFill>
            </a:endParaRPr>
          </a:p>
          <a:p>
            <a:pPr algn="just"/>
            <a:endParaRPr lang="en-US" altLang="zh-TW" sz="1600" b="1" dirty="0">
              <a:solidFill>
                <a:srgbClr val="003399"/>
              </a:solidFill>
            </a:endParaRPr>
          </a:p>
          <a:p>
            <a:pPr algn="l"/>
            <a:r>
              <a:rPr lang="en-US" altLang="zh-TW" sz="1600" b="1" dirty="0">
                <a:solidFill>
                  <a:srgbClr val="003399"/>
                </a:solidFill>
              </a:rPr>
              <a:t>#</a:t>
            </a:r>
            <a:r>
              <a:rPr lang="en-US" altLang="zh-TW" sz="1600" b="1" dirty="0">
                <a:solidFill>
                  <a:srgbClr val="003399"/>
                </a:solidFill>
                <a:highlight>
                  <a:srgbClr val="FFFF00"/>
                </a:highlight>
              </a:rPr>
              <a:t>MeToo</a:t>
            </a:r>
            <a:r>
              <a:rPr lang="zh-TW" altLang="en-US" sz="1600" b="1" dirty="0">
                <a:solidFill>
                  <a:srgbClr val="003399"/>
                </a:solidFill>
                <a:highlight>
                  <a:srgbClr val="FFFF00"/>
                </a:highlight>
              </a:rPr>
              <a:t>運動</a:t>
            </a:r>
            <a:r>
              <a:rPr lang="zh-TW" altLang="en-US" sz="1600" b="1" dirty="0">
                <a:solidFill>
                  <a:srgbClr val="003399"/>
                </a:solidFill>
              </a:rPr>
              <a:t>後發生什麼事？</a:t>
            </a:r>
            <a:endParaRPr lang="en-US" altLang="zh-TW" sz="1600" b="1" dirty="0">
              <a:solidFill>
                <a:srgbClr val="003399"/>
              </a:solidFill>
            </a:endParaRPr>
          </a:p>
          <a:p>
            <a:pPr algn="l"/>
            <a:endParaRPr lang="zh-TW" altLang="en-US" sz="1600" b="1" dirty="0">
              <a:solidFill>
                <a:srgbClr val="003399"/>
              </a:solidFill>
            </a:endParaRPr>
          </a:p>
          <a:p>
            <a:pPr algn="just"/>
            <a:r>
              <a:rPr lang="en-US" altLang="zh-TW" sz="1600" b="1" dirty="0">
                <a:solidFill>
                  <a:srgbClr val="003399"/>
                </a:solidFill>
              </a:rPr>
              <a:t>2020</a:t>
            </a:r>
            <a:r>
              <a:rPr lang="zh-TW" altLang="en-US" sz="1600" b="1" dirty="0">
                <a:solidFill>
                  <a:srgbClr val="003399"/>
                </a:solidFill>
              </a:rPr>
              <a:t>年，</a:t>
            </a:r>
            <a:r>
              <a:rPr lang="zh-TW" altLang="en-US" sz="1600" b="1" dirty="0">
                <a:solidFill>
                  <a:srgbClr val="003399"/>
                </a:solidFill>
                <a:highlight>
                  <a:srgbClr val="FFFF00"/>
                </a:highlight>
              </a:rPr>
              <a:t>溫斯坦的</a:t>
            </a:r>
            <a:r>
              <a:rPr lang="zh-TW" altLang="en-US" sz="1600" b="1" dirty="0">
                <a:solidFill>
                  <a:srgbClr val="FF0000"/>
                </a:solidFill>
                <a:highlight>
                  <a:srgbClr val="FFFF00"/>
                </a:highlight>
              </a:rPr>
              <a:t>性侵案被判有罪</a:t>
            </a:r>
            <a:r>
              <a:rPr lang="zh-TW" altLang="en-US" sz="1600" b="1" dirty="0">
                <a:solidFill>
                  <a:srgbClr val="FF0000"/>
                </a:solidFill>
              </a:rPr>
              <a:t>，將服刑</a:t>
            </a:r>
            <a:r>
              <a:rPr lang="en-US" altLang="zh-TW" sz="1600" b="1" dirty="0">
                <a:solidFill>
                  <a:srgbClr val="FF0000"/>
                </a:solidFill>
              </a:rPr>
              <a:t>23</a:t>
            </a:r>
            <a:r>
              <a:rPr lang="zh-TW" altLang="en-US" sz="1600" b="1" dirty="0">
                <a:solidFill>
                  <a:srgbClr val="FF0000"/>
                </a:solidFill>
              </a:rPr>
              <a:t>年。</a:t>
            </a:r>
          </a:p>
          <a:p>
            <a:pPr algn="just"/>
            <a:r>
              <a:rPr lang="en-US" altLang="zh-TW" sz="1600" b="1" dirty="0">
                <a:solidFill>
                  <a:srgbClr val="003399"/>
                </a:solidFill>
              </a:rPr>
              <a:t> </a:t>
            </a:r>
            <a:endParaRPr lang="zh-TW" altLang="en-US" sz="1600" b="1" dirty="0">
              <a:solidFill>
                <a:srgbClr val="003399"/>
              </a:solidFill>
            </a:endParaRPr>
          </a:p>
          <a:p>
            <a:pPr algn="just"/>
            <a:r>
              <a:rPr lang="en-US" altLang="zh-TW" sz="1600" b="1" dirty="0">
                <a:solidFill>
                  <a:srgbClr val="003399"/>
                </a:solidFill>
              </a:rPr>
              <a:t>#</a:t>
            </a:r>
            <a:r>
              <a:rPr lang="en-US" altLang="zh-TW" sz="1600" b="1" dirty="0">
                <a:solidFill>
                  <a:srgbClr val="003399"/>
                </a:solidFill>
                <a:highlight>
                  <a:srgbClr val="FFFF00"/>
                </a:highlight>
              </a:rPr>
              <a:t>MeToo</a:t>
            </a:r>
            <a:r>
              <a:rPr lang="zh-TW" altLang="en-US" sz="1600" b="1" dirty="0">
                <a:solidFill>
                  <a:srgbClr val="003399"/>
                </a:solidFill>
                <a:highlight>
                  <a:srgbClr val="FFFF00"/>
                </a:highlight>
              </a:rPr>
              <a:t>運動</a:t>
            </a:r>
            <a:r>
              <a:rPr lang="zh-TW" altLang="en-US" sz="1600" b="1" dirty="0">
                <a:solidFill>
                  <a:srgbClr val="003399"/>
                </a:solidFill>
              </a:rPr>
              <a:t>顯示，針對</a:t>
            </a:r>
            <a:r>
              <a:rPr lang="zh-TW" altLang="en-US" sz="1600" b="1" dirty="0">
                <a:solidFill>
                  <a:srgbClr val="003399"/>
                </a:solidFill>
                <a:highlight>
                  <a:srgbClr val="FFFF00"/>
                </a:highlight>
              </a:rPr>
              <a:t>婦女的性暴力是一項全球性議題</a:t>
            </a:r>
            <a:r>
              <a:rPr lang="zh-TW" altLang="en-US" sz="1600" b="1" dirty="0">
                <a:solidFill>
                  <a:srgbClr val="003399"/>
                </a:solidFill>
              </a:rPr>
              <a:t>，英國女性主義作家貝茨（</a:t>
            </a:r>
            <a:r>
              <a:rPr lang="en-US" altLang="zh-TW" sz="1600" b="1" dirty="0">
                <a:solidFill>
                  <a:srgbClr val="003399"/>
                </a:solidFill>
              </a:rPr>
              <a:t>Laura Bates</a:t>
            </a:r>
            <a:r>
              <a:rPr lang="zh-TW" altLang="en-US" sz="1600" b="1" dirty="0">
                <a:solidFill>
                  <a:srgbClr val="003399"/>
                </a:solidFill>
              </a:rPr>
              <a:t>）說：「</a:t>
            </a:r>
            <a:r>
              <a:rPr lang="zh-TW" altLang="en-US" sz="1600" b="1" dirty="0">
                <a:solidFill>
                  <a:srgbClr val="003399"/>
                </a:solidFill>
                <a:highlight>
                  <a:srgbClr val="FFFF00"/>
                </a:highlight>
              </a:rPr>
              <a:t>任何事都不會改變，直到我們</a:t>
            </a:r>
            <a:r>
              <a:rPr lang="zh-TW" altLang="en-US" sz="1600" b="1" dirty="0">
                <a:solidFill>
                  <a:srgbClr val="FF0000"/>
                </a:solidFill>
                <a:highlight>
                  <a:srgbClr val="FFFF00"/>
                </a:highlight>
              </a:rPr>
              <a:t>承認問題是出在社會制度上</a:t>
            </a:r>
            <a:r>
              <a:rPr lang="zh-TW" altLang="en-US" sz="1600" b="1" dirty="0">
                <a:solidFill>
                  <a:srgbClr val="003399"/>
                </a:solidFill>
                <a:highlight>
                  <a:srgbClr val="FFFF00"/>
                </a:highlight>
              </a:rPr>
              <a:t>，而非女性本身。</a:t>
            </a:r>
            <a:r>
              <a:rPr lang="zh-TW" altLang="en-US" sz="1600" b="1" dirty="0">
                <a:solidFill>
                  <a:srgbClr val="003399"/>
                </a:solidFill>
              </a:rPr>
              <a:t>」</a:t>
            </a:r>
            <a:endParaRPr lang="en-US" altLang="zh-TW" sz="1600" b="1" dirty="0">
              <a:solidFill>
                <a:srgbClr val="003399"/>
              </a:solidFill>
              <a:highlight>
                <a:srgbClr val="FFFF00"/>
              </a:highlight>
            </a:endParaRPr>
          </a:p>
        </p:txBody>
      </p:sp>
    </p:spTree>
    <p:extLst>
      <p:ext uri="{BB962C8B-B14F-4D97-AF65-F5344CB8AC3E}">
        <p14:creationId xmlns:p14="http://schemas.microsoft.com/office/powerpoint/2010/main" val="346467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476CA1-60FD-45BB-B175-3017A87D512D}"/>
              </a:ext>
            </a:extLst>
          </p:cNvPr>
          <p:cNvSpPr>
            <a:spLocks noGrp="1"/>
          </p:cNvSpPr>
          <p:nvPr>
            <p:ph type="title"/>
          </p:nvPr>
        </p:nvSpPr>
        <p:spPr>
          <a:xfrm>
            <a:off x="777688" y="-9625"/>
            <a:ext cx="10636624" cy="1033777"/>
          </a:xfrm>
        </p:spPr>
        <p:txBody>
          <a:bodyPr>
            <a:normAutofit/>
          </a:bodyPr>
          <a:lstStyle/>
          <a:p>
            <a:r>
              <a:rPr lang="en-US" altLang="zh-TW" sz="1800" b="1" i="0" dirty="0">
                <a:solidFill>
                  <a:srgbClr val="003399"/>
                </a:solidFill>
                <a:effectLst/>
                <a:latin typeface="Microsoft YaHei" panose="020B0503020204020204" pitchFamily="34" charset="-122"/>
                <a:ea typeface="Microsoft YaHei" panose="020B0503020204020204" pitchFamily="34" charset="-122"/>
              </a:rPr>
              <a:t>(0627.18) </a:t>
            </a:r>
            <a:r>
              <a:rPr lang="zh-TW" altLang="en-US" sz="1800" b="1" i="0" dirty="0">
                <a:solidFill>
                  <a:srgbClr val="003399"/>
                </a:solidFill>
                <a:effectLst/>
                <a:latin typeface="Microsoft YaHei" panose="020B0503020204020204" pitchFamily="34" charset="-122"/>
                <a:ea typeface="Microsoft YaHei" panose="020B0503020204020204" pitchFamily="34" charset="-122"/>
              </a:rPr>
              <a:t>深度直擊全球</a:t>
            </a:r>
            <a:r>
              <a:rPr lang="en-US" altLang="zh-TW" sz="1800" b="1" i="0" dirty="0">
                <a:solidFill>
                  <a:srgbClr val="003399"/>
                </a:solidFill>
                <a:effectLst/>
                <a:latin typeface="Microsoft YaHei" panose="020B0503020204020204" pitchFamily="34" charset="-122"/>
                <a:ea typeface="Microsoft YaHei" panose="020B0503020204020204" pitchFamily="34" charset="-122"/>
              </a:rPr>
              <a:t>Amazon</a:t>
            </a:r>
            <a:r>
              <a:rPr lang="zh-TW" altLang="en-US" sz="1800" b="1" i="0" dirty="0">
                <a:solidFill>
                  <a:srgbClr val="003399"/>
                </a:solidFill>
                <a:effectLst/>
                <a:latin typeface="Microsoft YaHei" panose="020B0503020204020204" pitchFamily="34" charset="-122"/>
                <a:ea typeface="Microsoft YaHei" panose="020B0503020204020204" pitchFamily="34" charset="-122"/>
              </a:rPr>
              <a:t>首家無人商店</a:t>
            </a:r>
            <a:r>
              <a:rPr lang="zh-TW" altLang="en-US" sz="1800" b="1" i="0" dirty="0">
                <a:solidFill>
                  <a:srgbClr val="003399"/>
                </a:solidFill>
                <a:effectLst/>
                <a:latin typeface="微軟正黑體" panose="020B0604030504040204" pitchFamily="34" charset="-120"/>
                <a:ea typeface="微軟正黑體" panose="020B0604030504040204" pitchFamily="34" charset="-120"/>
              </a:rPr>
              <a:t>， </a:t>
            </a:r>
            <a:r>
              <a:rPr lang="en-US" altLang="zh-TW" sz="1800" b="1" i="0" dirty="0">
                <a:solidFill>
                  <a:srgbClr val="003399"/>
                </a:solidFill>
                <a:effectLst/>
                <a:latin typeface="Microsoft YaHei" panose="020B0503020204020204" pitchFamily="34" charset="-122"/>
                <a:ea typeface="Microsoft YaHei" panose="020B0503020204020204" pitchFamily="34" charset="-122"/>
              </a:rPr>
              <a:t>Amazon Go</a:t>
            </a:r>
            <a:r>
              <a:rPr lang="zh-TW" altLang="en-US" sz="1800" b="1" i="0" dirty="0">
                <a:solidFill>
                  <a:srgbClr val="003399"/>
                </a:solidFill>
                <a:effectLst/>
                <a:latin typeface="Microsoft YaHei" panose="020B0503020204020204" pitchFamily="34" charset="-122"/>
                <a:ea typeface="Microsoft YaHei" panose="020B0503020204020204" pitchFamily="34" charset="-122"/>
              </a:rPr>
              <a:t>維運關鍵大公開</a:t>
            </a:r>
            <a:endParaRPr lang="zh-TW" altLang="en-US" dirty="0"/>
          </a:p>
        </p:txBody>
      </p:sp>
      <p:pic>
        <p:nvPicPr>
          <p:cNvPr id="5" name="內容版面配置區 4" descr="一張含有 文字, 地板, 室內, 天花板 的圖片&#10;&#10;自動產生的描述">
            <a:extLst>
              <a:ext uri="{FF2B5EF4-FFF2-40B4-BE49-F238E27FC236}">
                <a16:creationId xmlns:a16="http://schemas.microsoft.com/office/drawing/2014/main" id="{F455B013-E7D6-49B6-8B2A-2C8DEE0C69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7143" y="940437"/>
            <a:ext cx="7514356" cy="3287531"/>
          </a:xfrm>
        </p:spPr>
      </p:pic>
      <p:sp>
        <p:nvSpPr>
          <p:cNvPr id="6" name="文字方塊 5">
            <a:extLst>
              <a:ext uri="{FF2B5EF4-FFF2-40B4-BE49-F238E27FC236}">
                <a16:creationId xmlns:a16="http://schemas.microsoft.com/office/drawing/2014/main" id="{7A030D2D-75ED-4C0E-B4F3-5FE55974840A}"/>
              </a:ext>
            </a:extLst>
          </p:cNvPr>
          <p:cNvSpPr txBox="1"/>
          <p:nvPr/>
        </p:nvSpPr>
        <p:spPr>
          <a:xfrm>
            <a:off x="335610" y="4624032"/>
            <a:ext cx="11687392" cy="1138773"/>
          </a:xfrm>
          <a:prstGeom prst="rect">
            <a:avLst/>
          </a:prstGeom>
          <a:noFill/>
        </p:spPr>
        <p:txBody>
          <a:bodyPr wrap="square" rtlCol="0">
            <a:spAutoFit/>
          </a:bodyPr>
          <a:lstStyle/>
          <a:p>
            <a:pPr>
              <a:tabLst>
                <a:tab pos="2598738" algn="l"/>
              </a:tabLst>
            </a:pPr>
            <a:r>
              <a:rPr lang="en-US" altLang="zh-TW" b="1" dirty="0">
                <a:solidFill>
                  <a:srgbClr val="003399"/>
                </a:solidFill>
              </a:rPr>
              <a:t>-</a:t>
            </a:r>
            <a:r>
              <a:rPr lang="zh-TW" altLang="en-US" b="1" dirty="0">
                <a:solidFill>
                  <a:srgbClr val="003399"/>
                </a:solidFill>
              </a:rPr>
              <a:t> </a:t>
            </a:r>
            <a:r>
              <a:rPr lang="zh-TW" altLang="en-US" sz="1600" b="1" i="0" dirty="0">
                <a:solidFill>
                  <a:srgbClr val="003399"/>
                </a:solidFill>
                <a:effectLst/>
                <a:latin typeface="微軟正黑體" panose="020B0604030504040204" pitchFamily="34" charset="-120"/>
                <a:ea typeface="微軟正黑體" panose="020B0604030504040204" pitchFamily="34" charset="-120"/>
              </a:rPr>
              <a:t>標榜「</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商品拿了就走」</a:t>
            </a:r>
            <a:r>
              <a:rPr lang="zh-TW" altLang="en-US" sz="1600" b="1" i="0" dirty="0">
                <a:solidFill>
                  <a:srgbClr val="003399"/>
                </a:solidFill>
                <a:effectLst/>
                <a:latin typeface="微軟正黑體" panose="020B0604030504040204" pitchFamily="34" charset="-120"/>
                <a:ea typeface="微軟正黑體" panose="020B0604030504040204" pitchFamily="34" charset="-120"/>
              </a:rPr>
              <a:t>的</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快速消費體驗</a:t>
            </a:r>
            <a:r>
              <a:rPr lang="zh-TW" altLang="en-US" sz="1600" b="1" i="0" dirty="0">
                <a:solidFill>
                  <a:srgbClr val="003399"/>
                </a:solidFill>
                <a:effectLst/>
                <a:latin typeface="微軟正黑體" panose="020B0604030504040204" pitchFamily="34" charset="-120"/>
                <a:ea typeface="微軟正黑體" panose="020B0604030504040204" pitchFamily="34" charset="-120"/>
              </a:rPr>
              <a:t>，一開張就</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在全球引起轟動</a:t>
            </a:r>
            <a:endParaRPr lang="en-US" altLang="zh-TW" sz="1600" b="1" i="0" dirty="0">
              <a:solidFill>
                <a:srgbClr val="003399"/>
              </a:solidFill>
              <a:effectLst/>
              <a:highlight>
                <a:srgbClr val="FFFF00"/>
              </a:highlight>
              <a:latin typeface="微軟正黑體" panose="020B0604030504040204" pitchFamily="34" charset="-120"/>
              <a:ea typeface="微軟正黑體" panose="020B0604030504040204" pitchFamily="34" charset="-120"/>
            </a:endParaRPr>
          </a:p>
          <a:p>
            <a:pPr>
              <a:tabLst>
                <a:tab pos="2598738" algn="l"/>
              </a:tabLst>
            </a:pPr>
            <a:endParaRPr lang="en-US" altLang="zh-TW" sz="1600" b="1" i="0" dirty="0">
              <a:solidFill>
                <a:srgbClr val="003399"/>
              </a:solidFill>
              <a:effectLst/>
              <a:latin typeface="微軟正黑體" panose="020B0604030504040204" pitchFamily="34" charset="-120"/>
              <a:ea typeface="微軟正黑體" panose="020B0604030504040204" pitchFamily="34" charset="-120"/>
            </a:endParaRPr>
          </a:p>
          <a:p>
            <a:pPr marL="285750" indent="-285750">
              <a:buFontTx/>
              <a:buChar char="-"/>
              <a:tabLst>
                <a:tab pos="2598738" algn="l"/>
              </a:tabLst>
            </a:pPr>
            <a:r>
              <a:rPr lang="zh-TW" altLang="en-US" sz="1600" b="1" i="0" dirty="0">
                <a:solidFill>
                  <a:srgbClr val="003399"/>
                </a:solidFill>
                <a:effectLst/>
                <a:latin typeface="微軟正黑體" panose="020B0604030504040204" pitchFamily="34" charset="-120"/>
                <a:ea typeface="微軟正黑體" panose="020B0604030504040204" pitchFamily="34" charset="-120"/>
              </a:rPr>
              <a:t>亞馬遜目前</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在全美有超過 </a:t>
            </a:r>
            <a:r>
              <a:rPr lang="en-US" altLang="zh-TW"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460</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家超市</a:t>
            </a:r>
            <a:r>
              <a:rPr lang="zh-TW" altLang="en-US" sz="1600" b="1" i="0" dirty="0">
                <a:solidFill>
                  <a:srgbClr val="003399"/>
                </a:solidFill>
                <a:effectLst/>
                <a:latin typeface="微軟正黑體" panose="020B0604030504040204" pitchFamily="34" charset="-120"/>
                <a:ea typeface="微軟正黑體" panose="020B0604030504040204" pitchFamily="34" charset="-120"/>
              </a:rPr>
              <a:t>（它</a:t>
            </a:r>
            <a:r>
              <a:rPr lang="en-US" altLang="zh-TW"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2017</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年</a:t>
            </a:r>
            <a:r>
              <a:rPr lang="en-US" altLang="zh-TW" sz="1600" b="1" i="0" dirty="0">
                <a:solidFill>
                  <a:srgbClr val="003399"/>
                </a:solidFill>
                <a:effectLst/>
                <a:latin typeface="微軟正黑體" panose="020B0604030504040204" pitchFamily="34" charset="-120"/>
                <a:ea typeface="微軟正黑體" panose="020B0604030504040204" pitchFamily="34" charset="-120"/>
              </a:rPr>
              <a:t>6</a:t>
            </a:r>
            <a:r>
              <a:rPr lang="zh-TW" altLang="en-US" sz="1600" b="1" i="0" dirty="0">
                <a:solidFill>
                  <a:srgbClr val="003399"/>
                </a:solidFill>
                <a:effectLst/>
                <a:latin typeface="微軟正黑體" panose="020B0604030504040204" pitchFamily="34" charset="-120"/>
                <a:ea typeface="微軟正黑體" panose="020B0604030504040204" pitchFamily="34" charset="-120"/>
              </a:rPr>
              <a:t>月買下美國最大有機超</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市 </a:t>
            </a:r>
            <a:r>
              <a:rPr lang="en-US" altLang="zh-TW"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Whole Foods</a:t>
            </a:r>
            <a:r>
              <a:rPr lang="zh-TW" altLang="en-US" sz="1600" b="1" i="0" dirty="0">
                <a:solidFill>
                  <a:srgbClr val="003399"/>
                </a:solidFill>
                <a:effectLst/>
                <a:latin typeface="微軟正黑體" panose="020B0604030504040204" pitchFamily="34" charset="-120"/>
                <a:ea typeface="微軟正黑體" panose="020B0604030504040204" pitchFamily="34" charset="-120"/>
              </a:rPr>
              <a:t>，一舉躍升全美</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前</a:t>
            </a:r>
            <a:r>
              <a:rPr lang="en-US" altLang="zh-TW"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5</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大零售商</a:t>
            </a:r>
            <a:r>
              <a:rPr lang="zh-TW" altLang="en-US" sz="1600" b="1" i="0" dirty="0">
                <a:solidFill>
                  <a:srgbClr val="003399"/>
                </a:solidFill>
                <a:effectLst/>
                <a:latin typeface="微軟正黑體" panose="020B0604030504040204" pitchFamily="34" charset="-120"/>
                <a:ea typeface="微軟正黑體" panose="020B0604030504040204" pitchFamily="34" charset="-120"/>
              </a:rPr>
              <a:t>），不過，</a:t>
            </a:r>
            <a:r>
              <a:rPr lang="en-US" altLang="zh-TW" sz="1600" b="1" dirty="0">
                <a:solidFill>
                  <a:srgbClr val="003399"/>
                </a:solidFill>
                <a:highlight>
                  <a:srgbClr val="FFFF00"/>
                </a:highlight>
                <a:latin typeface="微軟正黑體" panose="020B0604030504040204" pitchFamily="34" charset="-120"/>
                <a:ea typeface="微軟正黑體" panose="020B0604030504040204" pitchFamily="34" charset="-120"/>
              </a:rPr>
              <a:t> </a:t>
            </a:r>
            <a:r>
              <a:rPr lang="en-US" altLang="zh-TW"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 </a:t>
            </a:r>
            <a:r>
              <a:rPr lang="zh-TW" altLang="en-US" sz="1600" dirty="0">
                <a:highlight>
                  <a:srgbClr val="FFFF00"/>
                </a:highlight>
              </a:rPr>
              <a:t>目前美國境內有 </a:t>
            </a:r>
            <a:r>
              <a:rPr lang="en-US" altLang="zh-TW" sz="1600" b="1" dirty="0">
                <a:highlight>
                  <a:srgbClr val="FFFF00"/>
                </a:highlight>
              </a:rPr>
              <a:t>17 </a:t>
            </a:r>
            <a:r>
              <a:rPr lang="zh-TW" altLang="en-US" sz="1600" b="1" dirty="0">
                <a:highlight>
                  <a:srgbClr val="FFFF00"/>
                </a:highlight>
              </a:rPr>
              <a:t>家</a:t>
            </a:r>
            <a:r>
              <a:rPr lang="zh-TW" altLang="en-US" sz="1600" dirty="0">
                <a:highlight>
                  <a:srgbClr val="FFFF00"/>
                </a:highlight>
              </a:rPr>
              <a:t> </a:t>
            </a:r>
            <a:r>
              <a:rPr lang="en-US" altLang="zh-TW" sz="1600" dirty="0">
                <a:highlight>
                  <a:srgbClr val="FFFF00"/>
                </a:highlight>
              </a:rPr>
              <a:t>Amazon Go </a:t>
            </a:r>
            <a:r>
              <a:rPr lang="zh-TW" altLang="en-US" sz="1600" dirty="0">
                <a:highlight>
                  <a:srgbClr val="FFFF00"/>
                </a:highlight>
              </a:rPr>
              <a:t>店舖，遍布四個州</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 </a:t>
            </a:r>
            <a:r>
              <a:rPr lang="zh-TW" altLang="en-US" sz="1600" b="1" dirty="0">
                <a:solidFill>
                  <a:srgbClr val="003399"/>
                </a:solidFill>
                <a:highlight>
                  <a:srgbClr val="FFFF00"/>
                </a:highlight>
                <a:latin typeface="微軟正黑體" panose="020B0604030504040204" pitchFamily="34" charset="-120"/>
                <a:ea typeface="微軟正黑體" panose="020B0604030504040204" pitchFamily="34" charset="-120"/>
              </a:rPr>
              <a:t>。</a:t>
            </a:r>
            <a:endParaRPr lang="zh-TW" altLang="en-US" sz="1600" b="1" dirty="0">
              <a:solidFill>
                <a:srgbClr val="003399"/>
              </a:solidFill>
              <a:highlight>
                <a:srgbClr val="FFFF00"/>
              </a:highlight>
            </a:endParaRPr>
          </a:p>
        </p:txBody>
      </p:sp>
    </p:spTree>
    <p:extLst>
      <p:ext uri="{BB962C8B-B14F-4D97-AF65-F5344CB8AC3E}">
        <p14:creationId xmlns:p14="http://schemas.microsoft.com/office/powerpoint/2010/main" val="1130840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
            <a:extLst>
              <a:ext uri="{FF2B5EF4-FFF2-40B4-BE49-F238E27FC236}">
                <a16:creationId xmlns:a16="http://schemas.microsoft.com/office/drawing/2014/main" id="{87B937A1-DBEC-39EC-C88E-1DCEA873AD84}"/>
              </a:ext>
            </a:extLst>
          </p:cNvPr>
          <p:cNvSpPr txBox="1">
            <a:spLocks noChangeArrowheads="1"/>
          </p:cNvSpPr>
          <p:nvPr/>
        </p:nvSpPr>
        <p:spPr bwMode="auto">
          <a:xfrm>
            <a:off x="225793" y="67377"/>
            <a:ext cx="11772900" cy="369332"/>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en-US" sz="1800" b="1" dirty="0">
                <a:solidFill>
                  <a:schemeClr val="bg1"/>
                </a:solidFill>
                <a:latin typeface="Tahoma" panose="020B0604030504040204" pitchFamily="34" charset="0"/>
                <a:ea typeface="新細明體" panose="02020500000000000000" pitchFamily="18" charset="-120"/>
              </a:rPr>
              <a:t> </a:t>
            </a:r>
            <a:r>
              <a:rPr lang="en-US" altLang="zh-TW" sz="1800" b="1" dirty="0">
                <a:solidFill>
                  <a:schemeClr val="bg1"/>
                </a:solidFill>
                <a:latin typeface="Tahoma" panose="020B0604030504040204" pitchFamily="34" charset="0"/>
                <a:ea typeface="新細明體" panose="02020500000000000000" pitchFamily="18" charset="-120"/>
              </a:rPr>
              <a:t>(0624.23)</a:t>
            </a:r>
            <a:r>
              <a:rPr lang="zh-TW" altLang="en-US" sz="1800" b="1" dirty="0">
                <a:solidFill>
                  <a:schemeClr val="bg1"/>
                </a:solidFill>
                <a:latin typeface="Tahoma" panose="020B0604030504040204" pitchFamily="34" charset="0"/>
                <a:ea typeface="新細明體" panose="02020500000000000000" pitchFamily="18" charset="-120"/>
              </a:rPr>
              <a:t>台灣性騷風暴借鏡／全球</a:t>
            </a:r>
            <a:r>
              <a:rPr lang="en-US" altLang="zh-TW" sz="1800" b="1" dirty="0">
                <a:solidFill>
                  <a:schemeClr val="bg1"/>
                </a:solidFill>
                <a:latin typeface="Tahoma" panose="020B0604030504040204" pitchFamily="34" charset="0"/>
                <a:ea typeface="新細明體" panose="02020500000000000000" pitchFamily="18" charset="-120"/>
              </a:rPr>
              <a:t>#MeToo</a:t>
            </a:r>
            <a:r>
              <a:rPr lang="zh-TW" altLang="en-US" sz="1800" b="1" dirty="0">
                <a:solidFill>
                  <a:schemeClr val="bg1"/>
                </a:solidFill>
                <a:latin typeface="Tahoma" panose="020B0604030504040204" pitchFamily="34" charset="0"/>
                <a:ea typeface="新細明體" panose="02020500000000000000" pitchFamily="18" charset="-120"/>
              </a:rPr>
              <a:t>如何興起、爭議在哪？ </a:t>
            </a:r>
            <a:r>
              <a:rPr lang="en-US" altLang="zh-TW" sz="1800" b="1" dirty="0">
                <a:solidFill>
                  <a:schemeClr val="bg1"/>
                </a:solidFill>
                <a:latin typeface="Tahoma" panose="020B0604030504040204" pitchFamily="34" charset="0"/>
                <a:ea typeface="新細明體" panose="02020500000000000000" pitchFamily="18" charset="-120"/>
              </a:rPr>
              <a:t>#MeToo  </a:t>
            </a:r>
            <a:r>
              <a:rPr lang="zh-TW" altLang="en-US" sz="1800" b="1" dirty="0">
                <a:solidFill>
                  <a:schemeClr val="bg1"/>
                </a:solidFill>
                <a:latin typeface="Tahoma" panose="020B0604030504040204" pitchFamily="34" charset="0"/>
                <a:ea typeface="新細明體" panose="02020500000000000000" pitchFamily="18" charset="-120"/>
              </a:rPr>
              <a:t>只能用推特嗎？</a:t>
            </a:r>
            <a:r>
              <a:rPr lang="en-US" altLang="zh-TW" sz="1800" b="1" dirty="0">
                <a:solidFill>
                  <a:schemeClr val="bg1"/>
                </a:solidFill>
                <a:latin typeface="Tahoma" panose="020B0604030504040204" pitchFamily="34" charset="0"/>
                <a:ea typeface="新細明體" panose="02020500000000000000" pitchFamily="18" charset="-120"/>
              </a:rPr>
              <a:t> </a:t>
            </a:r>
            <a:endParaRPr lang="zh-TW" altLang="en-US" sz="1800" b="1" dirty="0">
              <a:solidFill>
                <a:schemeClr val="bg1"/>
              </a:solidFill>
              <a:latin typeface="Tahoma" panose="020B0604030504040204" pitchFamily="34" charset="0"/>
              <a:ea typeface="新細明體" panose="02020500000000000000" pitchFamily="18" charset="-120"/>
            </a:endParaRPr>
          </a:p>
        </p:txBody>
      </p:sp>
      <p:sp>
        <p:nvSpPr>
          <p:cNvPr id="5" name="文字方塊 4">
            <a:extLst>
              <a:ext uri="{FF2B5EF4-FFF2-40B4-BE49-F238E27FC236}">
                <a16:creationId xmlns:a16="http://schemas.microsoft.com/office/drawing/2014/main" id="{B6702276-353D-33AA-3270-61DFD0422A0A}"/>
              </a:ext>
            </a:extLst>
          </p:cNvPr>
          <p:cNvSpPr txBox="1"/>
          <p:nvPr/>
        </p:nvSpPr>
        <p:spPr>
          <a:xfrm>
            <a:off x="485775" y="436709"/>
            <a:ext cx="11191875" cy="6186309"/>
          </a:xfrm>
          <a:prstGeom prst="rect">
            <a:avLst/>
          </a:prstGeom>
          <a:noFill/>
        </p:spPr>
        <p:txBody>
          <a:bodyPr wrap="square">
            <a:spAutoFit/>
          </a:bodyPr>
          <a:lstStyle/>
          <a:p>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使用 </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#MeToo </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不僅限於推特，還可以</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在其他社交媒體平臺上使用，包括但不限於以下幾種： </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Facebook </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Instagram</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TikTok</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kern="100" dirty="0" err="1">
                <a:effectLst/>
                <a:latin typeface="Calibri" panose="020F0502020204030204" pitchFamily="34" charset="0"/>
                <a:ea typeface="新細明體" panose="02020500000000000000" pitchFamily="18" charset="-120"/>
                <a:cs typeface="Times New Roman" panose="02020603050405020304" pitchFamily="18" charset="0"/>
              </a:rPr>
              <a:t>Youtube</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LinkedIn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dirty="0"/>
              <a:t> </a:t>
            </a:r>
            <a:r>
              <a:rPr lang="en-US" altLang="zh-TW" b="1" dirty="0">
                <a:solidFill>
                  <a:srgbClr val="003399"/>
                </a:solidFill>
              </a:rPr>
              <a:t>Facebook</a:t>
            </a:r>
            <a:r>
              <a:rPr lang="en-US" altLang="zh-TW" dirty="0">
                <a:solidFill>
                  <a:srgbClr val="003399"/>
                </a:solidFill>
              </a:rPr>
              <a:t> allows the use of hashtags. You can use hashtags in various places, such as </a:t>
            </a:r>
            <a:r>
              <a:rPr lang="en-US" altLang="zh-TW" b="1" dirty="0">
                <a:solidFill>
                  <a:srgbClr val="003399"/>
                </a:solidFill>
              </a:rPr>
              <a:t>posts</a:t>
            </a:r>
            <a:r>
              <a:rPr lang="en-US" altLang="zh-TW" dirty="0">
                <a:solidFill>
                  <a:srgbClr val="003399"/>
                </a:solidFill>
              </a:rPr>
              <a:t>, </a:t>
            </a:r>
            <a:r>
              <a:rPr lang="en-US" altLang="zh-TW" b="1" dirty="0">
                <a:solidFill>
                  <a:srgbClr val="003399"/>
                </a:solidFill>
              </a:rPr>
              <a:t>comments</a:t>
            </a:r>
            <a:r>
              <a:rPr lang="en-US" altLang="zh-TW" dirty="0">
                <a:solidFill>
                  <a:srgbClr val="003399"/>
                </a:solidFill>
              </a:rPr>
              <a:t>, </a:t>
            </a:r>
            <a:r>
              <a:rPr lang="en-US" altLang="zh-TW" b="1" dirty="0">
                <a:solidFill>
                  <a:srgbClr val="003399"/>
                </a:solidFill>
              </a:rPr>
              <a:t>groups</a:t>
            </a:r>
            <a:r>
              <a:rPr lang="en-US" altLang="zh-TW" dirty="0">
                <a:solidFill>
                  <a:srgbClr val="003399"/>
                </a:solidFill>
              </a:rPr>
              <a:t>, and </a:t>
            </a:r>
            <a:r>
              <a:rPr lang="en-US" altLang="zh-TW" b="1" dirty="0">
                <a:solidFill>
                  <a:srgbClr val="003399"/>
                </a:solidFill>
              </a:rPr>
              <a:t>pages</a:t>
            </a:r>
            <a:r>
              <a:rPr lang="en-US" altLang="zh-TW" dirty="0">
                <a:solidFill>
                  <a:srgbClr val="003399"/>
                </a:solidFill>
              </a:rPr>
              <a:t>. </a:t>
            </a:r>
          </a:p>
          <a:p>
            <a:r>
              <a:rPr lang="en-US" altLang="zh-TW" dirty="0">
                <a:solidFill>
                  <a:srgbClr val="003399"/>
                </a:solidFill>
              </a:rPr>
              <a:t>     </a:t>
            </a:r>
            <a:r>
              <a:rPr lang="en-US" altLang="zh-TW" b="1" dirty="0">
                <a:solidFill>
                  <a:srgbClr val="003399"/>
                </a:solidFill>
                <a:highlight>
                  <a:srgbClr val="FFFF00"/>
                </a:highlight>
              </a:rPr>
              <a:t>Facebook </a:t>
            </a:r>
            <a:r>
              <a:rPr lang="zh-TW" altLang="en-US" b="1" dirty="0">
                <a:solidFill>
                  <a:srgbClr val="003399"/>
                </a:solidFill>
                <a:highlight>
                  <a:srgbClr val="FFFF00"/>
                </a:highlight>
              </a:rPr>
              <a:t>允許使用主題標籤 您可以在各種地方使用主題標籤，例如貼文、留言、群組和頁面。</a:t>
            </a:r>
            <a:endParaRPr lang="en-US" altLang="zh-TW" b="1" dirty="0">
              <a:solidFill>
                <a:srgbClr val="003399"/>
              </a:solidFill>
              <a:highlight>
                <a:srgbClr val="FFFF00"/>
              </a:highlight>
            </a:endParaRPr>
          </a:p>
          <a:p>
            <a:endParaRPr lang="en-US" altLang="zh-TW" kern="100" dirty="0">
              <a:latin typeface="Calibri" panose="020F0502020204030204" pitchFamily="34" charset="0"/>
              <a:ea typeface="新細明體" panose="02020500000000000000" pitchFamily="18" charset="-120"/>
              <a:cs typeface="Times New Roman" panose="02020603050405020304" pitchFamily="18" charset="0"/>
            </a:endParaRPr>
          </a:p>
          <a:p>
            <a:r>
              <a:rPr lang="en-US" altLang="zh-TW" dirty="0">
                <a:effectLst/>
                <a:highlight>
                  <a:srgbClr val="FFFF00"/>
                </a:highlight>
              </a:rPr>
              <a:t> Posting(</a:t>
            </a:r>
            <a:r>
              <a:rPr lang="zh-TW" altLang="en-US" b="1" dirty="0">
                <a:solidFill>
                  <a:srgbClr val="003399"/>
                </a:solidFill>
                <a:highlight>
                  <a:srgbClr val="FFFF00"/>
                </a:highlight>
              </a:rPr>
              <a:t>貼文</a:t>
            </a:r>
            <a:r>
              <a:rPr lang="en-US" altLang="zh-TW" b="1" dirty="0">
                <a:solidFill>
                  <a:srgbClr val="003399"/>
                </a:solidFill>
                <a:highlight>
                  <a:srgbClr val="FFFF00"/>
                </a:highlight>
              </a:rPr>
              <a:t>)</a:t>
            </a:r>
            <a:r>
              <a:rPr lang="en-US" altLang="zh-TW" dirty="0">
                <a:effectLst/>
              </a:rPr>
              <a:t>: Add a hashtag (like #MeToo) to the text, photo, or video description in your posts.                                                                         </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你發佈的文字、圖片或視頻描述中加上標籤（如</a:t>
            </a:r>
            <a:r>
              <a:rPr lang="en-US" altLang="zh-TW" sz="18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#MeToo</a:t>
            </a:r>
            <a:r>
              <a:rPr lang="zh-TW" altLang="zh-TW" sz="18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solidFill>
                <a:srgbClr val="003399"/>
              </a:solidFill>
              <a:effectLst/>
            </a:endParaRPr>
          </a:p>
          <a:p>
            <a:r>
              <a:rPr lang="en-US" altLang="zh-TW" dirty="0">
                <a:effectLst/>
                <a:highlight>
                  <a:srgbClr val="FFFF00"/>
                </a:highlight>
              </a:rPr>
              <a:t>Comments</a:t>
            </a:r>
            <a:r>
              <a:rPr lang="en-US" altLang="zh-TW" b="1" dirty="0">
                <a:effectLst/>
                <a:highlight>
                  <a:srgbClr val="FFFF00"/>
                </a:highlight>
              </a:rPr>
              <a:t>(</a:t>
            </a:r>
            <a:r>
              <a:rPr lang="zh-TW" altLang="en-US" b="1" dirty="0">
                <a:solidFill>
                  <a:srgbClr val="003399"/>
                </a:solidFill>
                <a:highlight>
                  <a:srgbClr val="FFFF00"/>
                </a:highlight>
              </a:rPr>
              <a:t>留言</a:t>
            </a:r>
            <a:r>
              <a:rPr lang="en-US" altLang="zh-TW" b="1" dirty="0">
                <a:solidFill>
                  <a:srgbClr val="003399"/>
                </a:solidFill>
                <a:highlight>
                  <a:srgbClr val="FFFF00"/>
                </a:highlight>
              </a:rPr>
              <a:t>)</a:t>
            </a:r>
            <a:r>
              <a:rPr lang="en-US" altLang="zh-TW" b="1" dirty="0">
                <a:effectLst/>
              </a:rPr>
              <a:t>:</a:t>
            </a:r>
            <a:r>
              <a:rPr lang="en-US" altLang="zh-TW" dirty="0">
                <a:effectLst/>
              </a:rPr>
              <a:t> You can also use hashtags when commenting on someone else's post.</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在評論他人帖子時，也可以使用標籤。</a:t>
            </a:r>
          </a:p>
          <a:p>
            <a:endParaRPr lang="en-US" altLang="zh-TW" dirty="0">
              <a:effectLst/>
            </a:endParaRPr>
          </a:p>
          <a:p>
            <a:r>
              <a:rPr lang="en-US" altLang="zh-TW" dirty="0">
                <a:effectLst/>
                <a:highlight>
                  <a:srgbClr val="FFFF00"/>
                </a:highlight>
              </a:rPr>
              <a:t>Facebook Stories</a:t>
            </a:r>
            <a:r>
              <a:rPr lang="en-US" altLang="zh-TW" dirty="0">
                <a:effectLst/>
              </a:rPr>
              <a:t>: Hashtags can be added to your stories to enhance interaction with viewers.                                                                     </a:t>
            </a:r>
          </a:p>
          <a:p>
            <a:r>
              <a:rPr lang="en-US" altLang="zh-TW" sz="1800" kern="1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可以在故事中添加標籤，增強與觀眾的互動性。</a:t>
            </a:r>
          </a:p>
          <a:p>
            <a:endParaRPr lang="en-US" altLang="zh-TW" dirty="0">
              <a:effectLst/>
            </a:endParaRPr>
          </a:p>
          <a:p>
            <a:r>
              <a:rPr lang="en-US" altLang="zh-TW" dirty="0">
                <a:solidFill>
                  <a:srgbClr val="003399"/>
                </a:solidFill>
                <a:effectLst/>
                <a:highlight>
                  <a:srgbClr val="FFFF00"/>
                </a:highlight>
              </a:rPr>
              <a:t>Search Feature</a:t>
            </a:r>
            <a:r>
              <a:rPr lang="en-US" altLang="zh-TW" dirty="0">
                <a:effectLst/>
                <a:highlight>
                  <a:srgbClr val="FFFF00"/>
                </a:highlight>
              </a:rPr>
              <a:t>(</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搜索功能</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en-US" altLang="zh-TW" dirty="0">
                <a:effectLst/>
              </a:rPr>
              <a:t>: By typing a hashtag (such as #MeToo) into Facebook's search bar, you can view all public posts related to that hashtag.</a:t>
            </a:r>
          </a:p>
          <a:p>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在</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Facebook </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搜索欄中輸入標籤（如</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#MeToo</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），你可以看到所有與該標籤相關的公共帖子。</a:t>
            </a:r>
            <a:endParaRPr lang="en-US" altLang="zh-TW" dirty="0">
              <a:effectLst/>
              <a:highlight>
                <a:srgbClr val="FFFF00"/>
              </a:highlight>
            </a:endParaRPr>
          </a:p>
          <a:p>
            <a:endParaRPr lang="en-US" altLang="zh-TW" dirty="0">
              <a:effectLst/>
            </a:endParaRPr>
          </a:p>
          <a:p>
            <a:r>
              <a:rPr lang="en-US" altLang="zh-TW" dirty="0">
                <a:effectLst/>
              </a:rPr>
              <a:t>When using hashtags, </a:t>
            </a:r>
            <a:r>
              <a:rPr lang="en-US" altLang="zh-TW" dirty="0">
                <a:effectLst/>
                <a:highlight>
                  <a:srgbClr val="FFFF00"/>
                </a:highlight>
              </a:rPr>
              <a:t>ensure your privacy settings align with your intentions</a:t>
            </a:r>
            <a:r>
              <a:rPr lang="en-US" altLang="zh-TW" dirty="0">
                <a:effectLst/>
              </a:rPr>
              <a:t>. For instance, if </a:t>
            </a:r>
            <a:r>
              <a:rPr lang="en-US" altLang="zh-TW" dirty="0">
                <a:effectLst/>
                <a:highlight>
                  <a:srgbClr val="FFFF00"/>
                </a:highlight>
              </a:rPr>
              <a:t>you want your </a:t>
            </a:r>
            <a:r>
              <a:rPr lang="en-US" altLang="zh-TW" dirty="0" err="1">
                <a:effectLst/>
                <a:highlight>
                  <a:srgbClr val="FFFF00"/>
                </a:highlight>
              </a:rPr>
              <a:t>hashtagged</a:t>
            </a:r>
            <a:r>
              <a:rPr lang="en-US" altLang="zh-TW" dirty="0">
                <a:effectLst/>
                <a:highlight>
                  <a:srgbClr val="FFFF00"/>
                </a:highlight>
              </a:rPr>
              <a:t> post to reach a wider audience</a:t>
            </a:r>
            <a:r>
              <a:rPr lang="en-US" altLang="zh-TW" dirty="0">
                <a:effectLst/>
              </a:rPr>
              <a:t>, make sure to set the post's visibility to </a:t>
            </a:r>
            <a:r>
              <a:rPr lang="en-US" altLang="zh-TW" dirty="0">
                <a:effectLst/>
                <a:highlight>
                  <a:srgbClr val="FFFF00"/>
                </a:highlight>
              </a:rPr>
              <a:t>"</a:t>
            </a:r>
            <a:r>
              <a:rPr lang="en-US" altLang="zh-TW" dirty="0" err="1">
                <a:effectLst/>
                <a:highlight>
                  <a:srgbClr val="FFFF00"/>
                </a:highlight>
              </a:rPr>
              <a:t>Public</a:t>
            </a:r>
            <a:r>
              <a:rPr lang="en-US" altLang="zh-TW" dirty="0" err="1">
                <a:effectLst/>
              </a:rPr>
              <a:t>."</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Facebook</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232506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
            <a:extLst>
              <a:ext uri="{FF2B5EF4-FFF2-40B4-BE49-F238E27FC236}">
                <a16:creationId xmlns:a16="http://schemas.microsoft.com/office/drawing/2014/main" id="{87B937A1-DBEC-39EC-C88E-1DCEA873AD84}"/>
              </a:ext>
            </a:extLst>
          </p:cNvPr>
          <p:cNvSpPr txBox="1">
            <a:spLocks noChangeArrowheads="1"/>
          </p:cNvSpPr>
          <p:nvPr/>
        </p:nvSpPr>
        <p:spPr bwMode="auto">
          <a:xfrm>
            <a:off x="247650" y="0"/>
            <a:ext cx="11772900" cy="584775"/>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en-US" sz="1600" b="1" dirty="0">
                <a:solidFill>
                  <a:schemeClr val="bg1"/>
                </a:solidFill>
                <a:latin typeface="Tahoma" panose="020B0604030504040204" pitchFamily="34" charset="0"/>
                <a:ea typeface="新細明體" panose="02020500000000000000" pitchFamily="18" charset="-120"/>
              </a:rPr>
              <a:t> </a:t>
            </a:r>
            <a:r>
              <a:rPr lang="en-US" altLang="zh-TW" sz="1600" b="1" dirty="0">
                <a:solidFill>
                  <a:schemeClr val="bg1"/>
                </a:solidFill>
                <a:latin typeface="Tahoma" panose="020B0604030504040204" pitchFamily="34" charset="0"/>
                <a:ea typeface="新細明體" panose="02020500000000000000" pitchFamily="18" charset="-120"/>
              </a:rPr>
              <a:t>(0701.23) </a:t>
            </a:r>
            <a:r>
              <a:rPr lang="zh-TW" altLang="zh-TW" sz="1600" b="1" dirty="0">
                <a:solidFill>
                  <a:schemeClr val="bg1"/>
                </a:solidFill>
                <a:latin typeface="Tahoma" panose="020B0604030504040204" pitchFamily="34" charset="0"/>
                <a:ea typeface="新細明體" panose="02020500000000000000" pitchFamily="18" charset="-120"/>
              </a:rPr>
              <a:t>報導</a:t>
            </a:r>
            <a:r>
              <a:rPr lang="en-US" altLang="zh-TW" sz="1600" b="1" dirty="0">
                <a:solidFill>
                  <a:schemeClr val="bg1"/>
                </a:solidFill>
                <a:latin typeface="Tahoma" panose="020B0604030504040204" pitchFamily="34" charset="0"/>
                <a:ea typeface="新細明體" panose="02020500000000000000" pitchFamily="18" charset="-120"/>
              </a:rPr>
              <a:t>Me Too</a:t>
            </a:r>
            <a:r>
              <a:rPr lang="zh-TW" altLang="zh-TW" sz="1600" b="1" dirty="0">
                <a:solidFill>
                  <a:schemeClr val="bg1"/>
                </a:solidFill>
                <a:latin typeface="Tahoma" panose="020B0604030504040204" pitchFamily="34" charset="0"/>
                <a:ea typeface="新細明體" panose="02020500000000000000" pitchFamily="18" charset="-120"/>
              </a:rPr>
              <a:t>風暴 尋求正向改變</a:t>
            </a:r>
            <a:r>
              <a:rPr lang="zh-TW" altLang="en-US" sz="1600" b="1" dirty="0">
                <a:solidFill>
                  <a:schemeClr val="bg1"/>
                </a:solidFill>
                <a:latin typeface="Tahoma" panose="020B0604030504040204" pitchFamily="34" charset="0"/>
                <a:ea typeface="新細明體" panose="02020500000000000000" pitchFamily="18" charset="-120"/>
              </a:rPr>
              <a:t>  </a:t>
            </a:r>
            <a:r>
              <a:rPr lang="en-US" altLang="zh-TW" sz="1600" b="1" dirty="0">
                <a:solidFill>
                  <a:schemeClr val="bg1"/>
                </a:solidFill>
                <a:latin typeface="Tahoma" panose="020B0604030504040204" pitchFamily="34" charset="0"/>
                <a:ea typeface="新細明體" panose="02020500000000000000" pitchFamily="18" charset="-120"/>
              </a:rPr>
              <a:t>(0115.20) #MeToo gave women a voice but solutions still missing: novelist Adichie</a:t>
            </a:r>
            <a:r>
              <a:rPr lang="zh-TW" altLang="en-US" sz="1600" b="1" dirty="0">
                <a:solidFill>
                  <a:schemeClr val="bg1"/>
                </a:solidFill>
                <a:latin typeface="Tahoma" panose="020B0604030504040204" pitchFamily="34" charset="0"/>
                <a:ea typeface="新細明體" panose="02020500000000000000" pitchFamily="18" charset="-120"/>
              </a:rPr>
              <a:t> </a:t>
            </a:r>
          </a:p>
        </p:txBody>
      </p:sp>
      <p:sp>
        <p:nvSpPr>
          <p:cNvPr id="5" name="文字方塊 4">
            <a:extLst>
              <a:ext uri="{FF2B5EF4-FFF2-40B4-BE49-F238E27FC236}">
                <a16:creationId xmlns:a16="http://schemas.microsoft.com/office/drawing/2014/main" id="{B6702276-353D-33AA-3270-61DFD0422A0A}"/>
              </a:ext>
            </a:extLst>
          </p:cNvPr>
          <p:cNvSpPr txBox="1"/>
          <p:nvPr/>
        </p:nvSpPr>
        <p:spPr>
          <a:xfrm>
            <a:off x="348751" y="815008"/>
            <a:ext cx="11176499" cy="5693866"/>
          </a:xfrm>
          <a:prstGeom prst="rect">
            <a:avLst/>
          </a:prstGeom>
          <a:noFill/>
        </p:spPr>
        <p:txBody>
          <a:bodyPr wrap="square">
            <a:spAutoFit/>
          </a:bodyPr>
          <a:lstStyle/>
          <a:p>
            <a:pPr>
              <a:defRPr/>
            </a:pPr>
            <a:r>
              <a:rPr lang="zh-TW" altLang="en-US" sz="1600" b="1" dirty="0">
                <a:solidFill>
                  <a:srgbClr val="003399"/>
                </a:solidFill>
              </a:rPr>
              <a:t> </a:t>
            </a:r>
            <a:r>
              <a:rPr lang="en-US" altLang="zh-TW" sz="1600" b="1" dirty="0">
                <a:solidFill>
                  <a:srgbClr val="003399"/>
                </a:solidFill>
              </a:rPr>
              <a:t>(Reuters) - The #MeToo movement may have given women’s rights a boost but the drive for gender equality still </a:t>
            </a:r>
            <a:r>
              <a:rPr lang="en-US" altLang="zh-TW" sz="1600" b="1" dirty="0">
                <a:solidFill>
                  <a:srgbClr val="003399"/>
                </a:solidFill>
                <a:highlight>
                  <a:srgbClr val="FFFF00"/>
                </a:highlight>
              </a:rPr>
              <a:t>takes “two steps forward, and one step backwards,” </a:t>
            </a:r>
            <a:r>
              <a:rPr lang="en-US" altLang="zh-TW" sz="1600" b="1" dirty="0">
                <a:solidFill>
                  <a:srgbClr val="003399"/>
                </a:solidFill>
              </a:rPr>
              <a:t>Nigerian novelist and activist Chimamanda Ngozi Adichie told Reuters on Monday.</a:t>
            </a:r>
          </a:p>
          <a:p>
            <a:pPr>
              <a:defRPr/>
            </a:pPr>
            <a:endParaRPr lang="en-US" altLang="zh-TW" sz="1600" b="1" dirty="0">
              <a:solidFill>
                <a:srgbClr val="003399"/>
              </a:solidFill>
            </a:endParaRPr>
          </a:p>
          <a:p>
            <a:pPr>
              <a:defRPr/>
            </a:pPr>
            <a:r>
              <a:rPr lang="en-US" altLang="zh-TW" sz="1600" b="1" dirty="0">
                <a:solidFill>
                  <a:srgbClr val="003399"/>
                </a:solidFill>
              </a:rPr>
              <a:t>Adichie, whose TED talk, ‘We Should All Be Feminists,’ inspired a Beyonce song and a Christian Dior T-shirt collection, said women may be making strides in the workplace and public life, </a:t>
            </a:r>
            <a:r>
              <a:rPr lang="en-US" altLang="zh-TW" sz="1600" b="1" dirty="0">
                <a:solidFill>
                  <a:srgbClr val="003399"/>
                </a:solidFill>
                <a:highlight>
                  <a:srgbClr val="FFFF00"/>
                </a:highlight>
              </a:rPr>
              <a:t>but still bear the lion’s share of domestic work.</a:t>
            </a:r>
          </a:p>
          <a:p>
            <a:pPr>
              <a:defRPr/>
            </a:pPr>
            <a:endParaRPr lang="en-US" altLang="zh-TW" sz="1600" b="1" dirty="0">
              <a:solidFill>
                <a:srgbClr val="003399"/>
              </a:solidFill>
            </a:endParaRPr>
          </a:p>
          <a:p>
            <a:pPr>
              <a:defRPr/>
            </a:pPr>
            <a:endParaRPr lang="en-US" altLang="zh-TW" sz="1600" b="1" dirty="0">
              <a:solidFill>
                <a:srgbClr val="003399"/>
              </a:solidFill>
            </a:endParaRPr>
          </a:p>
          <a:p>
            <a:pPr>
              <a:defRPr/>
            </a:pPr>
            <a:r>
              <a:rPr lang="en-US" altLang="zh-TW" b="1" dirty="0">
                <a:solidFill>
                  <a:srgbClr val="003399"/>
                </a:solidFill>
              </a:rPr>
              <a:t>       </a:t>
            </a:r>
            <a:r>
              <a:rPr lang="zh-TW" altLang="zh-TW" sz="1600" b="1" dirty="0">
                <a:solidFill>
                  <a:srgbClr val="003399"/>
                </a:solidFill>
              </a:rPr>
              <a:t>世界新聞媒體年會</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rPr>
              <a:t>World News Media Congress</a:t>
            </a:r>
            <a:r>
              <a:rPr lang="zh-TW" altLang="en-US" sz="1600" b="1" dirty="0">
                <a:solidFill>
                  <a:srgbClr val="003399"/>
                </a:solidFill>
              </a:rPr>
              <a:t>）</a:t>
            </a:r>
            <a:r>
              <a:rPr lang="zh-TW" altLang="zh-TW" sz="1600" b="1" dirty="0">
                <a:solidFill>
                  <a:srgbClr val="003399"/>
                </a:solidFill>
              </a:rPr>
              <a:t>舉行期間，台灣正在</a:t>
            </a:r>
            <a:r>
              <a:rPr lang="en-US" altLang="zh-TW" sz="1600" b="1" dirty="0">
                <a:solidFill>
                  <a:srgbClr val="003399"/>
                </a:solidFill>
              </a:rPr>
              <a:t>Me Too</a:t>
            </a:r>
            <a:r>
              <a:rPr lang="zh-TW" altLang="zh-TW" sz="1600" b="1" dirty="0">
                <a:solidFill>
                  <a:srgbClr val="003399"/>
                </a:solidFill>
              </a:rPr>
              <a:t>暴風圈內，來台外國媒體關注。法國女權組織</a:t>
            </a:r>
            <a:r>
              <a:rPr lang="en-US" altLang="zh-TW" sz="1600" b="1" dirty="0">
                <a:solidFill>
                  <a:srgbClr val="003399"/>
                </a:solidFill>
              </a:rPr>
              <a:t> Les </a:t>
            </a:r>
            <a:r>
              <a:rPr lang="en-US" altLang="zh-TW" sz="1600" b="1" dirty="0" err="1">
                <a:solidFill>
                  <a:srgbClr val="003399"/>
                </a:solidFill>
              </a:rPr>
              <a:t>Glorieuses</a:t>
            </a:r>
            <a:r>
              <a:rPr lang="zh-TW" altLang="zh-TW" sz="1600" b="1" dirty="0">
                <a:solidFill>
                  <a:srgbClr val="003399"/>
                </a:solidFill>
              </a:rPr>
              <a:t>電子報</a:t>
            </a:r>
            <a:r>
              <a:rPr lang="en-US" altLang="zh-TW" sz="1600" b="1" dirty="0">
                <a:solidFill>
                  <a:srgbClr val="003399"/>
                </a:solidFill>
              </a:rPr>
              <a:t>Impact</a:t>
            </a:r>
            <a:r>
              <a:rPr lang="zh-TW" altLang="zh-TW" sz="1600" b="1" dirty="0">
                <a:solidFill>
                  <a:srgbClr val="003399"/>
                </a:solidFill>
              </a:rPr>
              <a:t>編輯</a:t>
            </a:r>
            <a:r>
              <a:rPr lang="en-US" altLang="zh-TW" sz="1600" b="1" dirty="0">
                <a:solidFill>
                  <a:srgbClr val="003399"/>
                </a:solidFill>
              </a:rPr>
              <a:t>Megan Clement</a:t>
            </a:r>
            <a:r>
              <a:rPr lang="zh-TW" altLang="zh-TW" sz="1600" b="1" dirty="0">
                <a:solidFill>
                  <a:srgbClr val="003399"/>
                </a:solidFill>
              </a:rPr>
              <a:t>說，美國、歐洲媒體和台灣一樣，在</a:t>
            </a:r>
            <a:r>
              <a:rPr lang="en-US" altLang="zh-TW" sz="1600" b="1" dirty="0">
                <a:solidFill>
                  <a:srgbClr val="003399"/>
                </a:solidFill>
                <a:highlight>
                  <a:srgbClr val="FFFF00"/>
                </a:highlight>
              </a:rPr>
              <a:t>Me Too</a:t>
            </a:r>
            <a:r>
              <a:rPr lang="zh-TW" altLang="zh-TW" sz="1600" b="1" dirty="0">
                <a:solidFill>
                  <a:srgbClr val="003399"/>
                </a:solidFill>
                <a:highlight>
                  <a:srgbClr val="FFFF00"/>
                </a:highlight>
              </a:rPr>
              <a:t>運動報導過於專注於個人，討論抵制，什麼都不會改變。</a:t>
            </a:r>
            <a:endParaRPr lang="en-US" altLang="zh-TW" sz="1600" b="1" dirty="0">
              <a:solidFill>
                <a:srgbClr val="003399"/>
              </a:solidFill>
              <a:highlight>
                <a:srgbClr val="FFFF00"/>
              </a:highlight>
            </a:endParaRPr>
          </a:p>
          <a:p>
            <a:pPr>
              <a:defRPr/>
            </a:pPr>
            <a:endParaRPr lang="en-US" altLang="zh-TW" b="1" dirty="0">
              <a:solidFill>
                <a:srgbClr val="003399"/>
              </a:solidFill>
            </a:endParaRPr>
          </a:p>
          <a:p>
            <a:pPr>
              <a:defRPr/>
            </a:pPr>
            <a:r>
              <a:rPr lang="en-US" altLang="zh-TW" b="1" dirty="0">
                <a:solidFill>
                  <a:srgbClr val="003399"/>
                </a:solidFill>
              </a:rPr>
              <a:t>    </a:t>
            </a:r>
            <a:r>
              <a:rPr lang="zh-TW" altLang="en-US" b="1" dirty="0">
                <a:solidFill>
                  <a:srgbClr val="003399"/>
                </a:solidFill>
              </a:rPr>
              <a:t>   </a:t>
            </a:r>
            <a:r>
              <a:rPr lang="zh-TW" altLang="zh-TW" sz="1600" b="1" dirty="0">
                <a:solidFill>
                  <a:srgbClr val="003399"/>
                </a:solidFill>
              </a:rPr>
              <a:t>編輯高峰會的主持人、新加坡海峽時報中南半島分社社長</a:t>
            </a:r>
            <a:r>
              <a:rPr lang="zh-TW" altLang="zh-TW" sz="1600" b="1" dirty="0">
                <a:solidFill>
                  <a:srgbClr val="003399"/>
                </a:solidFill>
                <a:highlight>
                  <a:srgbClr val="FFFF00"/>
                </a:highlight>
              </a:rPr>
              <a:t>陳慧儀</a:t>
            </a:r>
            <a:r>
              <a:rPr lang="zh-TW" altLang="zh-TW" sz="1600" b="1" dirty="0">
                <a:solidFill>
                  <a:srgbClr val="003399"/>
                </a:solidFill>
              </a:rPr>
              <a:t>說，她對</a:t>
            </a:r>
            <a:r>
              <a:rPr lang="zh-TW" altLang="zh-TW" sz="1600" b="1" dirty="0">
                <a:solidFill>
                  <a:srgbClr val="003399"/>
                </a:solidFill>
                <a:highlight>
                  <a:srgbClr val="FFFF00"/>
                </a:highlight>
              </a:rPr>
              <a:t>性別報導的定義是「請戴上你的性別濾鏡」</a:t>
            </a:r>
            <a:r>
              <a:rPr lang="zh-TW" altLang="zh-TW" sz="1600" b="1" dirty="0">
                <a:solidFill>
                  <a:srgbClr val="003399"/>
                </a:solidFill>
              </a:rPr>
              <a:t> 。</a:t>
            </a:r>
            <a:endParaRPr lang="zh-TW" altLang="zh-TW" b="1" dirty="0">
              <a:solidFill>
                <a:srgbClr val="003399"/>
              </a:solidFill>
              <a:highlight>
                <a:srgbClr val="FFFF00"/>
              </a:highlight>
            </a:endParaRPr>
          </a:p>
          <a:p>
            <a:pPr>
              <a:defRPr/>
            </a:pPr>
            <a:endParaRPr lang="en-US" altLang="zh-TW" b="1" dirty="0">
              <a:solidFill>
                <a:srgbClr val="003399"/>
              </a:solidFill>
            </a:endParaRPr>
          </a:p>
          <a:p>
            <a:r>
              <a:rPr lang="en-US" altLang="zh-TW" sz="1600" b="1" dirty="0">
                <a:solidFill>
                  <a:srgbClr val="003399"/>
                </a:solidFill>
              </a:rPr>
              <a:t>The Gender Beat</a:t>
            </a:r>
            <a:r>
              <a:rPr lang="zh-TW" altLang="zh-TW" sz="1600" b="1" dirty="0">
                <a:solidFill>
                  <a:srgbClr val="003399"/>
                </a:solidFill>
              </a:rPr>
              <a:t>發起人</a:t>
            </a:r>
            <a:r>
              <a:rPr lang="en-US" altLang="zh-TW" sz="1600" b="1" dirty="0">
                <a:solidFill>
                  <a:srgbClr val="003399"/>
                </a:solidFill>
              </a:rPr>
              <a:t>Eliza </a:t>
            </a:r>
            <a:r>
              <a:rPr lang="en-US" altLang="zh-TW" sz="1600" b="1" dirty="0" err="1">
                <a:solidFill>
                  <a:srgbClr val="003399"/>
                </a:solidFill>
              </a:rPr>
              <a:t>Anyangwe</a:t>
            </a:r>
            <a:r>
              <a:rPr lang="zh-TW" altLang="zh-TW" sz="1600" b="1" dirty="0">
                <a:solidFill>
                  <a:srgbClr val="003399"/>
                </a:solidFill>
              </a:rPr>
              <a:t>表示，台灣</a:t>
            </a:r>
            <a:r>
              <a:rPr lang="en-US" altLang="zh-TW" sz="1600" b="1" dirty="0">
                <a:solidFill>
                  <a:srgbClr val="003399"/>
                </a:solidFill>
              </a:rPr>
              <a:t>Me Too</a:t>
            </a:r>
            <a:r>
              <a:rPr lang="zh-TW" altLang="zh-TW" sz="1600" b="1" dirty="0">
                <a:solidFill>
                  <a:srgbClr val="003399"/>
                </a:solidFill>
              </a:rPr>
              <a:t>運動正如火如荼，本次議程</a:t>
            </a:r>
            <a:r>
              <a:rPr lang="zh-TW" altLang="zh-TW" sz="1600" b="1" dirty="0">
                <a:solidFill>
                  <a:srgbClr val="003399"/>
                </a:solidFill>
                <a:highlight>
                  <a:srgbClr val="FFFF00"/>
                </a:highlight>
              </a:rPr>
              <a:t>真是天時地利人和。她說，</a:t>
            </a:r>
            <a:r>
              <a:rPr lang="en-US" altLang="zh-TW" sz="1600" b="1" dirty="0">
                <a:solidFill>
                  <a:srgbClr val="003399"/>
                </a:solidFill>
                <a:highlight>
                  <a:srgbClr val="FFFF00"/>
                </a:highlight>
              </a:rPr>
              <a:t>Me Too</a:t>
            </a:r>
            <a:r>
              <a:rPr lang="zh-TW" altLang="zh-TW" sz="1600" b="1" dirty="0">
                <a:solidFill>
                  <a:srgbClr val="003399"/>
                </a:solidFill>
                <a:highlight>
                  <a:srgbClr val="FFFF00"/>
                </a:highlight>
              </a:rPr>
              <a:t>是橫跨全球的社會現象，性別暴力、家庭暴力等只是其中一個面向，在做報導的時候，媒體務必「把性別濾鏡戴上」</a:t>
            </a:r>
            <a:r>
              <a:rPr lang="en-US" altLang="zh-TW" sz="1600" b="1" dirty="0">
                <a:solidFill>
                  <a:srgbClr val="003399"/>
                </a:solidFill>
                <a:highlight>
                  <a:srgbClr val="FFFF00"/>
                </a:highlight>
              </a:rPr>
              <a:t>(</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"put on the gender filter")</a:t>
            </a:r>
            <a:r>
              <a:rPr lang="zh-TW" altLang="zh-TW" sz="1600" b="1" dirty="0">
                <a:solidFill>
                  <a:srgbClr val="003399"/>
                </a:solidFill>
                <a:highlight>
                  <a:srgbClr val="FFFF00"/>
                </a:highlight>
              </a:rPr>
              <a:t>，不只報導發生了什麼，更應探究背後的成因，未來能怎麼做</a:t>
            </a:r>
            <a:r>
              <a:rPr lang="zh-TW" altLang="zh-TW" sz="1600" b="1" dirty="0">
                <a:solidFill>
                  <a:srgbClr val="003399"/>
                </a:solidFill>
              </a:rPr>
              <a:t>。</a:t>
            </a:r>
          </a:p>
          <a:p>
            <a:r>
              <a:rPr lang="en-US" altLang="zh-TW" b="1" dirty="0">
                <a:solidFill>
                  <a:srgbClr val="003399"/>
                </a:solidFill>
              </a:rPr>
              <a:t> </a:t>
            </a:r>
            <a:endParaRPr lang="zh-TW" altLang="zh-TW" b="1" dirty="0">
              <a:solidFill>
                <a:srgbClr val="003399"/>
              </a:solidFill>
            </a:endParaRPr>
          </a:p>
          <a:p>
            <a:r>
              <a:rPr lang="zh-TW" altLang="en-US" sz="1600" b="1" dirty="0">
                <a:solidFill>
                  <a:srgbClr val="003399"/>
                </a:solidFill>
              </a:rPr>
              <a:t>        </a:t>
            </a:r>
            <a:r>
              <a:rPr lang="zh-TW" altLang="zh-TW" sz="1600" b="1" dirty="0">
                <a:solidFill>
                  <a:srgbClr val="003399"/>
                </a:solidFill>
              </a:rPr>
              <a:t>與談人</a:t>
            </a:r>
            <a:r>
              <a:rPr lang="en-US" altLang="zh-TW" sz="1600" b="1" dirty="0">
                <a:solidFill>
                  <a:srgbClr val="003399"/>
                </a:solidFill>
              </a:rPr>
              <a:t>Megan Clement</a:t>
            </a:r>
            <a:r>
              <a:rPr lang="zh-TW" altLang="zh-TW" sz="1600" b="1" dirty="0">
                <a:solidFill>
                  <a:srgbClr val="003399"/>
                </a:solidFill>
              </a:rPr>
              <a:t>表示，這些年來法國、美國、英國、澳洲對</a:t>
            </a:r>
            <a:r>
              <a:rPr lang="en-US" altLang="zh-TW" sz="1600" b="1" dirty="0">
                <a:solidFill>
                  <a:srgbClr val="003399"/>
                </a:solidFill>
                <a:highlight>
                  <a:srgbClr val="FFFF00"/>
                </a:highlight>
              </a:rPr>
              <a:t>Me Too</a:t>
            </a:r>
            <a:r>
              <a:rPr lang="zh-TW" altLang="zh-TW" sz="1600" b="1" dirty="0">
                <a:solidFill>
                  <a:srgbClr val="003399"/>
                </a:solidFill>
                <a:highlight>
                  <a:srgbClr val="FFFF00"/>
                </a:highlight>
              </a:rPr>
              <a:t>的報導專注「誰對誰做了什麼」、「父權主義」等，報導內容偏重個體。記者要追問的是</a:t>
            </a:r>
            <a:r>
              <a:rPr lang="zh-TW" altLang="zh-TW" sz="1600" b="1" dirty="0">
                <a:solidFill>
                  <a:srgbClr val="C00000"/>
                </a:solidFill>
                <a:highlight>
                  <a:srgbClr val="FFFF00"/>
                </a:highlight>
              </a:rPr>
              <a:t>結構性問題</a:t>
            </a:r>
            <a:r>
              <a:rPr lang="zh-TW" altLang="zh-TW" sz="1600" b="1" dirty="0">
                <a:solidFill>
                  <a:srgbClr val="003399"/>
                </a:solidFill>
                <a:highlight>
                  <a:srgbClr val="FFFF00"/>
                </a:highlight>
              </a:rPr>
              <a:t>，有什麼機制可以修正？關於</a:t>
            </a:r>
            <a:r>
              <a:rPr lang="zh-TW" altLang="zh-TW" sz="1600" b="1" dirty="0">
                <a:solidFill>
                  <a:srgbClr val="C00000"/>
                </a:solidFill>
                <a:highlight>
                  <a:srgbClr val="FFFF00"/>
                </a:highlight>
              </a:rPr>
              <a:t>辦公室文化、防治機構、伸張正義的系統</a:t>
            </a:r>
            <a:r>
              <a:rPr lang="zh-TW" altLang="zh-TW" sz="1600" b="1" dirty="0">
                <a:solidFill>
                  <a:srgbClr val="003399"/>
                </a:solidFill>
                <a:highlight>
                  <a:srgbClr val="FFFF00"/>
                </a:highlight>
              </a:rPr>
              <a:t>是否完善？</a:t>
            </a:r>
            <a:endParaRPr lang="en-US" altLang="zh-TW" sz="1600" b="1" dirty="0">
              <a:solidFill>
                <a:srgbClr val="003399"/>
              </a:solidFill>
              <a:highlight>
                <a:srgbClr val="FFFF00"/>
              </a:highlight>
            </a:endParaRPr>
          </a:p>
          <a:p>
            <a:endParaRPr lang="en-US" altLang="zh-TW" sz="1600" b="1" dirty="0">
              <a:solidFill>
                <a:srgbClr val="003399"/>
              </a:solidFill>
              <a:highlight>
                <a:srgbClr val="FFFF00"/>
              </a:highlight>
            </a:endParaRPr>
          </a:p>
          <a:p>
            <a:r>
              <a:rPr lang="zh-TW" altLang="en-US" sz="1400" b="1" dirty="0">
                <a:solidFill>
                  <a:srgbClr val="C00000"/>
                </a:solidFill>
              </a:rPr>
              <a:t>         </a:t>
            </a:r>
            <a:r>
              <a:rPr lang="en-US" altLang="zh-CN" sz="1400" b="1" dirty="0">
                <a:solidFill>
                  <a:srgbClr val="C00000"/>
                </a:solidFill>
              </a:rPr>
              <a:t>#MeToo </a:t>
            </a:r>
            <a:r>
              <a:rPr lang="zh-CN" altLang="en-US" sz="1400" b="1" dirty="0">
                <a:solidFill>
                  <a:srgbClr val="C00000"/>
                </a:solidFill>
              </a:rPr>
              <a:t>運動在</a:t>
            </a:r>
            <a:r>
              <a:rPr lang="zh-CN" altLang="en-US" sz="1400" b="1" dirty="0">
                <a:solidFill>
                  <a:srgbClr val="C00000"/>
                </a:solidFill>
                <a:highlight>
                  <a:srgbClr val="FFFF00"/>
                </a:highlight>
              </a:rPr>
              <a:t>推動性別平等</a:t>
            </a:r>
            <a:r>
              <a:rPr lang="zh-CN" altLang="en-US" sz="1400" b="1" dirty="0">
                <a:solidFill>
                  <a:srgbClr val="C00000"/>
                </a:solidFill>
              </a:rPr>
              <a:t>和</a:t>
            </a:r>
            <a:r>
              <a:rPr lang="zh-CN" altLang="en-US" sz="1400" b="1" dirty="0">
                <a:solidFill>
                  <a:srgbClr val="C00000"/>
                </a:solidFill>
                <a:highlight>
                  <a:srgbClr val="FFFF00"/>
                </a:highlight>
              </a:rPr>
              <a:t>打擊性騷擾方面</a:t>
            </a:r>
            <a:r>
              <a:rPr lang="zh-CN" altLang="en-US" sz="1400" b="1" dirty="0">
                <a:solidFill>
                  <a:srgbClr val="C00000"/>
                </a:solidFill>
              </a:rPr>
              <a:t>取得了重大進展，但也引發了關於</a:t>
            </a:r>
            <a:r>
              <a:rPr lang="zh-CN" altLang="en-US" sz="1400" b="1" dirty="0">
                <a:solidFill>
                  <a:srgbClr val="C00000"/>
                </a:solidFill>
                <a:highlight>
                  <a:srgbClr val="FFFF00"/>
                </a:highlight>
              </a:rPr>
              <a:t>政治正確性</a:t>
            </a:r>
            <a:r>
              <a:rPr lang="zh-CN" altLang="en-US" sz="1400" b="1" dirty="0">
                <a:solidFill>
                  <a:srgbClr val="C00000"/>
                </a:solidFill>
              </a:rPr>
              <a:t>的討論。</a:t>
            </a:r>
            <a:endParaRPr lang="en-US" altLang="zh-TW" sz="1400" b="1" dirty="0">
              <a:solidFill>
                <a:srgbClr val="C00000"/>
              </a:solidFill>
              <a:highlight>
                <a:srgbClr val="FFFF00"/>
              </a:highlight>
            </a:endParaRPr>
          </a:p>
        </p:txBody>
      </p:sp>
    </p:spTree>
    <p:extLst>
      <p:ext uri="{BB962C8B-B14F-4D97-AF65-F5344CB8AC3E}">
        <p14:creationId xmlns:p14="http://schemas.microsoft.com/office/powerpoint/2010/main" val="2826302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1D773-E6C0-321F-7E69-04A0A92742D8}"/>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2CFA3753-D00F-CC48-8710-82E5A8714FA0}"/>
              </a:ext>
            </a:extLst>
          </p:cNvPr>
          <p:cNvSpPr txBox="1"/>
          <p:nvPr/>
        </p:nvSpPr>
        <p:spPr>
          <a:xfrm>
            <a:off x="1905000" y="2590801"/>
            <a:ext cx="8540852" cy="615553"/>
          </a:xfrm>
          <a:prstGeom prst="rect">
            <a:avLst/>
          </a:prstGeom>
          <a:noFill/>
        </p:spPr>
        <p:txBody>
          <a:bodyPr>
            <a:spAutoFit/>
          </a:bodyPr>
          <a:lstStyle/>
          <a:p>
            <a:pPr>
              <a:defRPr/>
            </a:pPr>
            <a:r>
              <a:rPr lang="zh-TW" altLang="en-US" sz="1600" b="1" dirty="0">
                <a:solidFill>
                  <a:schemeClr val="tx2"/>
                </a:solidFill>
              </a:rPr>
              <a:t>      </a:t>
            </a:r>
            <a:r>
              <a:rPr lang="en-US" altLang="zh-TW" sz="1600" b="1" dirty="0">
                <a:solidFill>
                  <a:schemeClr val="tx2"/>
                </a:solidFill>
              </a:rPr>
              <a:t> </a:t>
            </a:r>
            <a:endParaRPr lang="zh-TW" altLang="en-US" sz="1600" b="1" dirty="0">
              <a:solidFill>
                <a:schemeClr val="tx2"/>
              </a:solidFill>
              <a:highlight>
                <a:srgbClr val="FFFF00"/>
              </a:highlight>
            </a:endParaRPr>
          </a:p>
          <a:p>
            <a:pPr>
              <a:defRPr/>
            </a:pPr>
            <a:endParaRPr lang="zh-TW" altLang="en-US" dirty="0"/>
          </a:p>
        </p:txBody>
      </p:sp>
      <p:sp>
        <p:nvSpPr>
          <p:cNvPr id="32771" name="Text Box 5">
            <a:extLst>
              <a:ext uri="{FF2B5EF4-FFF2-40B4-BE49-F238E27FC236}">
                <a16:creationId xmlns:a16="http://schemas.microsoft.com/office/drawing/2014/main" id="{CE56BD48-00FB-EED6-ED89-DE836D8FFA83}"/>
              </a:ext>
            </a:extLst>
          </p:cNvPr>
          <p:cNvSpPr txBox="1">
            <a:spLocks noChangeArrowheads="1"/>
          </p:cNvSpPr>
          <p:nvPr/>
        </p:nvSpPr>
        <p:spPr bwMode="auto">
          <a:xfrm>
            <a:off x="1164771" y="359229"/>
            <a:ext cx="9144000" cy="461963"/>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b="1">
                <a:solidFill>
                  <a:schemeClr val="bg1"/>
                </a:solidFill>
                <a:latin typeface="Tahoma" panose="020B0604030504040204" pitchFamily="34" charset="0"/>
                <a:ea typeface="新細明體" panose="02020500000000000000" pitchFamily="18" charset="-120"/>
              </a:rPr>
              <a:t> </a:t>
            </a:r>
            <a:endParaRPr lang="zh-TW" altLang="en-US" sz="2000" b="1">
              <a:solidFill>
                <a:schemeClr val="bg1"/>
              </a:solidFill>
              <a:latin typeface="Tahoma" panose="020B0604030504040204" pitchFamily="34" charset="0"/>
              <a:ea typeface="新細明體" panose="02020500000000000000" pitchFamily="18" charset="-120"/>
            </a:endParaRPr>
          </a:p>
        </p:txBody>
      </p:sp>
      <p:sp>
        <p:nvSpPr>
          <p:cNvPr id="32772" name="文字方塊 3">
            <a:extLst>
              <a:ext uri="{FF2B5EF4-FFF2-40B4-BE49-F238E27FC236}">
                <a16:creationId xmlns:a16="http://schemas.microsoft.com/office/drawing/2014/main" id="{E386E28A-830E-E4A5-42E8-BC3CD97F63D4}"/>
              </a:ext>
            </a:extLst>
          </p:cNvPr>
          <p:cNvSpPr txBox="1">
            <a:spLocks noChangeArrowheads="1"/>
          </p:cNvSpPr>
          <p:nvPr/>
        </p:nvSpPr>
        <p:spPr bwMode="auto">
          <a:xfrm>
            <a:off x="143838" y="2479209"/>
            <a:ext cx="11597057" cy="417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1600" b="1" dirty="0">
                <a:ea typeface="新細明體" panose="02020500000000000000" pitchFamily="18" charset="-120"/>
              </a:rPr>
              <a:t> </a:t>
            </a:r>
            <a:endParaRPr lang="zh-TW" altLang="zh-TW" sz="1600" dirty="0"/>
          </a:p>
          <a:p>
            <a:pPr>
              <a:spcBef>
                <a:spcPct val="0"/>
              </a:spcBef>
              <a:buClrTx/>
              <a:buSzTx/>
              <a:buNone/>
            </a:pPr>
            <a:r>
              <a:rPr lang="zh-TW" altLang="en-US" sz="1600" b="1" dirty="0">
                <a:ea typeface="新細明體" panose="02020500000000000000" pitchFamily="18" charset="-120"/>
              </a:rPr>
              <a:t>啟示之</a:t>
            </a:r>
            <a:r>
              <a:rPr lang="zh-TW" altLang="en-US" sz="1600" b="1" dirty="0">
                <a:highlight>
                  <a:srgbClr val="FFFF00"/>
                </a:highlight>
                <a:ea typeface="新細明體" panose="02020500000000000000" pitchFamily="18" charset="-120"/>
              </a:rPr>
              <a:t>三</a:t>
            </a:r>
            <a:r>
              <a:rPr lang="zh-TW" altLang="en-US" sz="1600" b="1" dirty="0">
                <a:ea typeface="新細明體" panose="02020500000000000000" pitchFamily="18" charset="-120"/>
              </a:rPr>
              <a:t> </a:t>
            </a:r>
            <a:r>
              <a:rPr lang="en-US" altLang="zh-TW" sz="1600" b="1" dirty="0">
                <a:ea typeface="新細明體" panose="02020500000000000000" pitchFamily="18" charset="-120"/>
              </a:rPr>
              <a:t>:  </a:t>
            </a:r>
            <a:r>
              <a:rPr lang="zh-TW" altLang="en-US" sz="1600" b="1" dirty="0">
                <a:highlight>
                  <a:srgbClr val="FFFF00"/>
                </a:highlight>
                <a:ea typeface="新細明體" panose="02020500000000000000" pitchFamily="18" charset="-120"/>
              </a:rPr>
              <a:t>網美最</a:t>
            </a:r>
            <a:r>
              <a:rPr lang="zh-TW" altLang="en-US" sz="1600" b="1" dirty="0">
                <a:ea typeface="新細明體" panose="02020500000000000000" pitchFamily="18" charset="-120"/>
              </a:rPr>
              <a:t>愛咖啡館，</a:t>
            </a:r>
            <a:r>
              <a:rPr lang="en-US" altLang="zh-TW" sz="1600" b="1" dirty="0">
                <a:ea typeface="新細明體" panose="02020500000000000000" pitchFamily="18" charset="-120"/>
              </a:rPr>
              <a:t>IG </a:t>
            </a:r>
            <a:r>
              <a:rPr lang="zh-TW" altLang="en-US" sz="1600" b="1" dirty="0">
                <a:highlight>
                  <a:srgbClr val="FFFF00"/>
                </a:highlight>
                <a:ea typeface="新細明體" panose="02020500000000000000" pitchFamily="18" charset="-120"/>
              </a:rPr>
              <a:t>瘋曬照  </a:t>
            </a:r>
            <a:r>
              <a:rPr lang="zh-TW" altLang="en-US" sz="1600" b="1" dirty="0">
                <a:ea typeface="新細明體" panose="02020500000000000000" pitchFamily="18" charset="-120"/>
              </a:rPr>
              <a:t>咖啡館夯改裝</a:t>
            </a:r>
            <a:endParaRPr lang="en-US" altLang="zh-TW" sz="1600" b="1" dirty="0">
              <a:ea typeface="新細明體" panose="02020500000000000000" pitchFamily="18" charset="-120"/>
            </a:endParaRPr>
          </a:p>
          <a:p>
            <a:pPr>
              <a:spcBef>
                <a:spcPct val="0"/>
              </a:spcBef>
              <a:buClrTx/>
              <a:buSzTx/>
              <a:buNone/>
            </a:pPr>
            <a:r>
              <a:rPr lang="en-US" altLang="zh-TW" sz="1600" b="1" dirty="0">
                <a:ea typeface="新細明體" panose="02020500000000000000" pitchFamily="18" charset="-120"/>
              </a:rPr>
              <a:t>             </a:t>
            </a:r>
            <a:r>
              <a:rPr lang="en-US" altLang="zh-TW" sz="1600" b="1" dirty="0" err="1">
                <a:ea typeface="新細明體" panose="02020500000000000000" pitchFamily="18" charset="-120"/>
              </a:rPr>
              <a:t>Instagrammable</a:t>
            </a:r>
            <a:r>
              <a:rPr lang="en-US" altLang="zh-TW" sz="1600" b="1" dirty="0">
                <a:ea typeface="新細明體" panose="02020500000000000000" pitchFamily="18" charset="-120"/>
              </a:rPr>
              <a:t>  Cafes </a:t>
            </a:r>
          </a:p>
          <a:p>
            <a:pPr>
              <a:spcBef>
                <a:spcPct val="0"/>
              </a:spcBef>
              <a:buClrTx/>
              <a:buSzTx/>
              <a:buNone/>
            </a:pPr>
            <a:r>
              <a:rPr lang="en-US" altLang="zh-TW" sz="1600" b="1" dirty="0">
                <a:ea typeface="新細明體" panose="02020500000000000000" pitchFamily="18" charset="-120"/>
              </a:rPr>
              <a:t>             Doing it for the Gram </a:t>
            </a:r>
            <a:r>
              <a:rPr lang="en-US" altLang="zh-TW" sz="1400" b="1" dirty="0">
                <a:ea typeface="新細明體" panose="02020500000000000000" pitchFamily="18" charset="-120"/>
              </a:rPr>
              <a:t>(</a:t>
            </a:r>
            <a:r>
              <a:rPr lang="zh-TW" altLang="en-US" sz="1400" b="1" dirty="0"/>
              <a:t>註</a:t>
            </a:r>
            <a:r>
              <a:rPr lang="en-US" altLang="zh-TW" sz="1400" b="1" dirty="0"/>
              <a:t>2)</a:t>
            </a:r>
          </a:p>
          <a:p>
            <a:pPr>
              <a:spcBef>
                <a:spcPct val="0"/>
              </a:spcBef>
              <a:buClrTx/>
              <a:buSzTx/>
              <a:buNone/>
            </a:pPr>
            <a:endParaRPr lang="en-US" altLang="zh-TW" sz="1400" b="1" dirty="0">
              <a:ea typeface="新細明體" panose="02020500000000000000" pitchFamily="18" charset="-120"/>
            </a:endParaRPr>
          </a:p>
          <a:p>
            <a:pPr>
              <a:spcBef>
                <a:spcPct val="0"/>
              </a:spcBef>
              <a:buClrTx/>
              <a:buSzTx/>
              <a:buNone/>
            </a:pPr>
            <a:r>
              <a:rPr lang="zh-TW" altLang="en-US" sz="1600" dirty="0"/>
              <a:t>              </a:t>
            </a:r>
            <a:r>
              <a:rPr lang="zh-TW" altLang="en-US" sz="1600" dirty="0">
                <a:solidFill>
                  <a:srgbClr val="003399"/>
                </a:solidFill>
                <a:highlight>
                  <a:srgbClr val="FFFF00"/>
                </a:highlight>
              </a:rPr>
              <a:t>五月天阿信</a:t>
            </a:r>
            <a:r>
              <a:rPr lang="zh-TW" altLang="en-US" sz="1600" dirty="0">
                <a:solidFill>
                  <a:srgbClr val="003399"/>
                </a:solidFill>
              </a:rPr>
              <a:t>就常常在自己的</a:t>
            </a:r>
            <a:r>
              <a:rPr lang="en-US" altLang="zh-TW" sz="1600" dirty="0">
                <a:solidFill>
                  <a:srgbClr val="003399"/>
                </a:solidFill>
                <a:highlight>
                  <a:srgbClr val="FFFF00"/>
                </a:highlight>
              </a:rPr>
              <a:t>IG</a:t>
            </a:r>
            <a:r>
              <a:rPr lang="zh-TW" altLang="en-US" sz="1600" dirty="0">
                <a:solidFill>
                  <a:srgbClr val="003399"/>
                </a:solidFill>
              </a:rPr>
              <a:t>與粉絲互動</a:t>
            </a:r>
            <a:endParaRPr lang="en-US" altLang="zh-TW" sz="1600" dirty="0">
              <a:solidFill>
                <a:srgbClr val="003399"/>
              </a:solidFill>
            </a:endParaRPr>
          </a:p>
          <a:p>
            <a:pPr>
              <a:buNone/>
            </a:pPr>
            <a:r>
              <a:rPr lang="zh-TW" altLang="en-US" sz="1600" dirty="0"/>
              <a:t>             </a:t>
            </a:r>
            <a:r>
              <a:rPr lang="en-US" altLang="zh-TW" sz="1600" dirty="0"/>
              <a:t>Instagram </a:t>
            </a:r>
            <a:r>
              <a:rPr lang="zh-TW" altLang="en-US" sz="1600" dirty="0"/>
              <a:t>就像一個個人的視覺日記。透過照片和影片，我們可以把生活中的美好時刻記錄下來，例如：探索新事物、 紀念特殊時刻、展現個人風格。 </a:t>
            </a:r>
            <a:endParaRPr lang="en-US" altLang="zh-TW" sz="1600" dirty="0"/>
          </a:p>
          <a:p>
            <a:pPr>
              <a:buNone/>
            </a:pPr>
            <a:r>
              <a:rPr lang="zh-TW" altLang="en-US" sz="1600" dirty="0"/>
              <a:t>           </a:t>
            </a:r>
            <a:r>
              <a:rPr lang="en-US" altLang="zh-TW" sz="1600" dirty="0">
                <a:solidFill>
                  <a:schemeClr val="tx1"/>
                </a:solidFill>
              </a:rPr>
              <a:t>Instagram </a:t>
            </a:r>
            <a:r>
              <a:rPr lang="zh-TW" altLang="en-US" sz="1600" dirty="0">
                <a:solidFill>
                  <a:schemeClr val="tx1"/>
                </a:solidFill>
              </a:rPr>
              <a:t> </a:t>
            </a:r>
            <a:r>
              <a:rPr lang="zh-TW" altLang="en-US" sz="1600" dirty="0">
                <a:solidFill>
                  <a:schemeClr val="tx1"/>
                </a:solidFill>
                <a:highlight>
                  <a:srgbClr val="FFFF00"/>
                </a:highlight>
              </a:rPr>
              <a:t>專注於</a:t>
            </a:r>
            <a:r>
              <a:rPr lang="zh-TW" altLang="en-US" sz="1600" b="1" dirty="0">
                <a:solidFill>
                  <a:schemeClr val="tx1"/>
                </a:solidFill>
                <a:highlight>
                  <a:srgbClr val="FFFF00"/>
                </a:highlight>
              </a:rPr>
              <a:t>視覺美學和主題探索</a:t>
            </a:r>
            <a:r>
              <a:rPr lang="zh-TW" altLang="en-US" sz="1600" dirty="0">
                <a:solidFill>
                  <a:schemeClr val="tx1"/>
                </a:solidFill>
                <a:highlight>
                  <a:srgbClr val="FFFF00"/>
                </a:highlight>
              </a:rPr>
              <a:t>，</a:t>
            </a:r>
            <a:r>
              <a:rPr lang="zh-TW" altLang="en-US" sz="1600" dirty="0">
                <a:solidFill>
                  <a:schemeClr val="tx1"/>
                </a:solidFill>
              </a:rPr>
              <a:t>相較之下，臉書的打卡功能，更偏重於</a:t>
            </a:r>
            <a:r>
              <a:rPr lang="zh-TW" altLang="en-US" sz="1600" b="1" dirty="0">
                <a:solidFill>
                  <a:schemeClr val="tx1"/>
                </a:solidFill>
              </a:rPr>
              <a:t>社交連結和事件紀錄</a:t>
            </a:r>
            <a:r>
              <a:rPr lang="zh-TW" altLang="en-US" sz="1600" dirty="0">
                <a:solidFill>
                  <a:schemeClr val="tx1"/>
                </a:solidFill>
              </a:rPr>
              <a:t>。</a:t>
            </a:r>
            <a:endParaRPr lang="en-US" altLang="zh-TW" sz="1600" b="1" dirty="0">
              <a:solidFill>
                <a:schemeClr val="tx1"/>
              </a:solidFill>
            </a:endParaRPr>
          </a:p>
          <a:p>
            <a:pPr>
              <a:buNone/>
            </a:pPr>
            <a:endParaRPr lang="en-US" altLang="zh-TW" sz="1600" b="1" dirty="0">
              <a:solidFill>
                <a:schemeClr val="tx1"/>
              </a:solidFill>
              <a:ea typeface="新細明體" panose="02020500000000000000" pitchFamily="18" charset="-120"/>
            </a:endParaRPr>
          </a:p>
          <a:p>
            <a:pPr>
              <a:spcBef>
                <a:spcPct val="0"/>
              </a:spcBef>
              <a:buClrTx/>
              <a:buSzTx/>
              <a:buNone/>
            </a:pPr>
            <a:endParaRPr lang="en-US" altLang="zh-TW" sz="1800" b="1" dirty="0">
              <a:ea typeface="新細明體" panose="02020500000000000000" pitchFamily="18" charset="-120"/>
            </a:endParaRPr>
          </a:p>
          <a:p>
            <a:pPr>
              <a:spcBef>
                <a:spcPct val="0"/>
              </a:spcBef>
              <a:buClrTx/>
              <a:buSzTx/>
              <a:buNone/>
            </a:pPr>
            <a:r>
              <a:rPr lang="zh-TW" altLang="en-US" sz="1400" b="1" dirty="0"/>
              <a:t>          註</a:t>
            </a:r>
            <a:r>
              <a:rPr lang="en-US" altLang="zh-TW" sz="1400" b="1" dirty="0"/>
              <a:t>2  </a:t>
            </a:r>
            <a:r>
              <a:rPr lang="en-US" altLang="zh-TW" sz="1600" dirty="0"/>
              <a:t>“</a:t>
            </a:r>
            <a:r>
              <a:rPr lang="en-US" altLang="zh-TW" sz="1600" b="1" dirty="0"/>
              <a:t>Doing it for the Gram</a:t>
            </a:r>
            <a:r>
              <a:rPr lang="en-US" altLang="zh-TW" sz="1600" dirty="0"/>
              <a:t>” is a phrase that refers to performing an action specifically to post it on Instagram. The </a:t>
            </a:r>
            <a:r>
              <a:rPr lang="zh-TW" altLang="en-US" sz="1600" dirty="0"/>
              <a:t>             </a:t>
            </a:r>
            <a:endParaRPr lang="en-US" altLang="zh-TW" sz="1600" dirty="0"/>
          </a:p>
          <a:p>
            <a:pPr>
              <a:spcBef>
                <a:spcPct val="0"/>
              </a:spcBef>
              <a:buClrTx/>
              <a:buSzTx/>
              <a:buNone/>
            </a:pPr>
            <a:r>
              <a:rPr lang="zh-TW" altLang="en-US" sz="1600" dirty="0"/>
              <a:t>                </a:t>
            </a:r>
            <a:r>
              <a:rPr lang="en-US" altLang="zh-TW" sz="1600" dirty="0"/>
              <a:t>term “Gram” </a:t>
            </a:r>
            <a:r>
              <a:rPr lang="en-US" altLang="zh-TW" sz="1600" dirty="0">
                <a:highlight>
                  <a:srgbClr val="FFFF00"/>
                </a:highlight>
              </a:rPr>
              <a:t>is short for </a:t>
            </a:r>
            <a:r>
              <a:rPr lang="en-US" altLang="zh-TW" sz="1600" dirty="0"/>
              <a:t>Instagram, a popular social media platform where users share photos and videos.</a:t>
            </a:r>
            <a:r>
              <a:rPr lang="en-US" altLang="zh-TW" sz="2400" b="1" dirty="0">
                <a:ea typeface="新細明體" panose="02020500000000000000" pitchFamily="18" charset="-120"/>
              </a:rPr>
              <a:t> </a:t>
            </a:r>
            <a:r>
              <a:rPr lang="zh-TW" altLang="en-US" sz="2400" dirty="0">
                <a:ea typeface="新細明體" panose="02020500000000000000" pitchFamily="18" charset="-120"/>
              </a:rPr>
              <a:t>                                            </a:t>
            </a:r>
            <a:endParaRPr lang="en-US" altLang="zh-TW" sz="2400" dirty="0">
              <a:ea typeface="新細明體" panose="02020500000000000000" pitchFamily="18" charset="-120"/>
            </a:endParaRPr>
          </a:p>
          <a:p>
            <a:pPr>
              <a:spcBef>
                <a:spcPct val="0"/>
              </a:spcBef>
              <a:buClrTx/>
              <a:buSzTx/>
              <a:buNone/>
            </a:pPr>
            <a:r>
              <a:rPr lang="zh-TW" altLang="en-US" sz="2400" dirty="0">
                <a:ea typeface="新細明體" panose="02020500000000000000" pitchFamily="18" charset="-120"/>
              </a:rPr>
              <a:t>           </a:t>
            </a:r>
            <a:r>
              <a:rPr lang="en-US" altLang="zh-TW" sz="1600" dirty="0"/>
              <a:t>“</a:t>
            </a:r>
            <a:r>
              <a:rPr lang="en-US" altLang="zh-TW" sz="1600" b="1" dirty="0"/>
              <a:t>Doing it for the Gram”</a:t>
            </a:r>
            <a:r>
              <a:rPr lang="zh-TW" altLang="en-US" sz="1600" b="1" dirty="0"/>
              <a:t>是一個短語，</a:t>
            </a:r>
            <a:r>
              <a:rPr lang="zh-TW" altLang="en-US" sz="1600" dirty="0"/>
              <a:t>指的是專門為了將其</a:t>
            </a:r>
            <a:r>
              <a:rPr lang="zh-TW" altLang="en-US" sz="1600" dirty="0">
                <a:highlight>
                  <a:srgbClr val="FFFF00"/>
                </a:highlight>
              </a:rPr>
              <a:t>發佈到 </a:t>
            </a:r>
            <a:r>
              <a:rPr lang="en-US" altLang="zh-TW" sz="1600" dirty="0">
                <a:highlight>
                  <a:srgbClr val="FFFF00"/>
                </a:highlight>
              </a:rPr>
              <a:t>Instagram </a:t>
            </a:r>
            <a:r>
              <a:rPr lang="zh-TW" altLang="en-US" sz="1600" dirty="0">
                <a:highlight>
                  <a:srgbClr val="FFFF00"/>
                </a:highlight>
              </a:rPr>
              <a:t>上而執行的操作</a:t>
            </a:r>
            <a:r>
              <a:rPr lang="zh-TW" altLang="en-US" sz="1600" dirty="0"/>
              <a:t>。 </a:t>
            </a:r>
            <a:r>
              <a:rPr lang="zh-TW" altLang="en-US" sz="1600" dirty="0">
                <a:highlight>
                  <a:srgbClr val="FFFF00"/>
                </a:highlight>
              </a:rPr>
              <a:t>「</a:t>
            </a:r>
            <a:r>
              <a:rPr lang="en-US" altLang="zh-TW" sz="1600" dirty="0">
                <a:highlight>
                  <a:srgbClr val="FFFF00"/>
                </a:highlight>
              </a:rPr>
              <a:t>Gram</a:t>
            </a:r>
            <a:r>
              <a:rPr lang="zh-TW" altLang="en-US" sz="1600" dirty="0">
                <a:highlight>
                  <a:srgbClr val="FFFF00"/>
                </a:highlight>
              </a:rPr>
              <a:t>」一詞</a:t>
            </a:r>
            <a:endParaRPr lang="en-US" altLang="zh-TW" sz="1600" dirty="0">
              <a:highlight>
                <a:srgbClr val="FFFF00"/>
              </a:highlight>
            </a:endParaRPr>
          </a:p>
          <a:p>
            <a:pPr>
              <a:spcBef>
                <a:spcPct val="0"/>
              </a:spcBef>
              <a:buClrTx/>
              <a:buSzTx/>
              <a:buNone/>
            </a:pPr>
            <a:r>
              <a:rPr lang="zh-TW" altLang="en-US" sz="1600" dirty="0"/>
              <a:t>                 </a:t>
            </a:r>
            <a:r>
              <a:rPr lang="zh-TW" altLang="en-US" sz="1600" dirty="0">
                <a:highlight>
                  <a:srgbClr val="FFFF00"/>
                </a:highlight>
              </a:rPr>
              <a:t>是 </a:t>
            </a:r>
            <a:r>
              <a:rPr lang="en-US" altLang="zh-TW" sz="1600" dirty="0">
                <a:highlight>
                  <a:srgbClr val="FFFF00"/>
                </a:highlight>
              </a:rPr>
              <a:t>Instagram </a:t>
            </a:r>
            <a:r>
              <a:rPr lang="zh-TW" altLang="en-US" sz="1600" dirty="0"/>
              <a:t>的縮寫，</a:t>
            </a:r>
            <a:r>
              <a:rPr lang="en-US" altLang="zh-TW" sz="1600" dirty="0"/>
              <a:t>Instagram </a:t>
            </a:r>
            <a:r>
              <a:rPr lang="zh-TW" altLang="en-US" sz="1600" dirty="0"/>
              <a:t>是一個</a:t>
            </a:r>
            <a:r>
              <a:rPr lang="zh-TW" altLang="en-US" sz="1600" b="1" dirty="0"/>
              <a:t>流行的社交媒體平台</a:t>
            </a:r>
            <a:r>
              <a:rPr lang="zh-TW" altLang="en-US" sz="1600" dirty="0"/>
              <a:t>，</a:t>
            </a:r>
            <a:r>
              <a:rPr lang="zh-TW" altLang="en-US" sz="1600" b="1" dirty="0"/>
              <a:t>用戶可以在其中分享照片和影片</a:t>
            </a:r>
            <a:r>
              <a:rPr lang="zh-TW" altLang="en-US" sz="1600" dirty="0"/>
              <a:t>。</a:t>
            </a:r>
          </a:p>
        </p:txBody>
      </p:sp>
      <p:pic>
        <p:nvPicPr>
          <p:cNvPr id="3" name="Picture 2" descr="The Most Instagrammable Cafes in Paris">
            <a:extLst>
              <a:ext uri="{FF2B5EF4-FFF2-40B4-BE49-F238E27FC236}">
                <a16:creationId xmlns:a16="http://schemas.microsoft.com/office/drawing/2014/main" id="{E06A3AFA-93F4-0CF6-BA08-6F67A8CE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489" y="0"/>
            <a:ext cx="2146851" cy="2683565"/>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9CE85926-EA6F-49FB-4C92-F69255C7EB25}"/>
              </a:ext>
            </a:extLst>
          </p:cNvPr>
          <p:cNvPicPr>
            <a:picLocks noChangeAspect="1"/>
          </p:cNvPicPr>
          <p:nvPr/>
        </p:nvPicPr>
        <p:blipFill>
          <a:blip r:embed="rId4"/>
          <a:stretch>
            <a:fillRect/>
          </a:stretch>
        </p:blipFill>
        <p:spPr>
          <a:xfrm>
            <a:off x="6840436" y="31761"/>
            <a:ext cx="1766773" cy="2033938"/>
          </a:xfrm>
          <a:prstGeom prst="rect">
            <a:avLst/>
          </a:prstGeom>
        </p:spPr>
      </p:pic>
      <p:sp>
        <p:nvSpPr>
          <p:cNvPr id="5" name="文字方塊 4">
            <a:extLst>
              <a:ext uri="{FF2B5EF4-FFF2-40B4-BE49-F238E27FC236}">
                <a16:creationId xmlns:a16="http://schemas.microsoft.com/office/drawing/2014/main" id="{930BCD1A-C3CD-F4E6-4BAF-330F78FECBD2}"/>
              </a:ext>
            </a:extLst>
          </p:cNvPr>
          <p:cNvSpPr txBox="1"/>
          <p:nvPr/>
        </p:nvSpPr>
        <p:spPr>
          <a:xfrm>
            <a:off x="8731624" y="1234702"/>
            <a:ext cx="3307976" cy="830997"/>
          </a:xfrm>
          <a:prstGeom prst="rect">
            <a:avLst/>
          </a:prstGeom>
          <a:noFill/>
        </p:spPr>
        <p:txBody>
          <a:bodyPr wrap="square" rtlCol="0">
            <a:spAutoFit/>
          </a:bodyPr>
          <a:lstStyle/>
          <a:p>
            <a:r>
              <a:rPr lang="zh-TW" altLang="en-US" sz="1600" dirty="0">
                <a:solidFill>
                  <a:srgbClr val="333399"/>
                </a:solidFill>
                <a:latin typeface="Arial" panose="020B0604020202020204" pitchFamily="34" charset="0"/>
              </a:rPr>
              <a:t>南韓樂團</a:t>
            </a:r>
            <a:r>
              <a:rPr lang="en-US" altLang="zh-TW" sz="1600" dirty="0">
                <a:solidFill>
                  <a:srgbClr val="333399"/>
                </a:solidFill>
                <a:latin typeface="Arial" panose="020B0604020202020204" pitchFamily="34" charset="0"/>
              </a:rPr>
              <a:t>HYUKOH</a:t>
            </a:r>
            <a:r>
              <a:rPr lang="zh-TW" altLang="en-US" sz="1600" dirty="0">
                <a:solidFill>
                  <a:srgbClr val="333399"/>
                </a:solidFill>
                <a:latin typeface="Arial" panose="020B0604020202020204" pitchFamily="34" charset="0"/>
              </a:rPr>
              <a:t>主唱吳赫與妻子黃智敏，在台灣斑馬線拍婚紗照。圖／截自</a:t>
            </a:r>
            <a:r>
              <a:rPr lang="en-US" altLang="zh-TW" sz="1600" dirty="0" err="1">
                <a:solidFill>
                  <a:srgbClr val="333399"/>
                </a:solidFill>
                <a:latin typeface="Arial" panose="020B0604020202020204" pitchFamily="34" charset="0"/>
              </a:rPr>
              <a:t>hyukohtw</a:t>
            </a:r>
            <a:r>
              <a:rPr lang="en-US" altLang="zh-TW" sz="1600" dirty="0">
                <a:solidFill>
                  <a:srgbClr val="333399"/>
                </a:solidFill>
                <a:latin typeface="Arial" panose="020B0604020202020204" pitchFamily="34" charset="0"/>
              </a:rPr>
              <a:t> IG</a:t>
            </a:r>
            <a:endParaRPr lang="zh-TW" altLang="en-US" sz="1600" dirty="0">
              <a:solidFill>
                <a:srgbClr val="333399"/>
              </a:solidFill>
              <a:latin typeface="Arial" panose="020B0604020202020204" pitchFamily="34" charset="0"/>
            </a:endParaRPr>
          </a:p>
        </p:txBody>
      </p:sp>
    </p:spTree>
    <p:extLst>
      <p:ext uri="{BB962C8B-B14F-4D97-AF65-F5344CB8AC3E}">
        <p14:creationId xmlns:p14="http://schemas.microsoft.com/office/powerpoint/2010/main" val="3685739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7D9C0-D386-50DC-083B-B3E94BA90D01}"/>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A09D668F-81A0-B23C-32AF-7BC25161A309}"/>
              </a:ext>
            </a:extLst>
          </p:cNvPr>
          <p:cNvSpPr txBox="1"/>
          <p:nvPr/>
        </p:nvSpPr>
        <p:spPr>
          <a:xfrm>
            <a:off x="1905000" y="2590801"/>
            <a:ext cx="8540852" cy="615553"/>
          </a:xfrm>
          <a:prstGeom prst="rect">
            <a:avLst/>
          </a:prstGeom>
          <a:noFill/>
        </p:spPr>
        <p:txBody>
          <a:bodyPr>
            <a:spAutoFit/>
          </a:bodyPr>
          <a:lstStyle/>
          <a:p>
            <a:pPr>
              <a:defRPr/>
            </a:pPr>
            <a:r>
              <a:rPr lang="zh-TW" altLang="en-US" sz="1600" b="1" dirty="0">
                <a:solidFill>
                  <a:schemeClr val="tx2"/>
                </a:solidFill>
              </a:rPr>
              <a:t>      </a:t>
            </a:r>
            <a:r>
              <a:rPr lang="en-US" altLang="zh-TW" sz="1600" b="1" dirty="0">
                <a:solidFill>
                  <a:schemeClr val="tx2"/>
                </a:solidFill>
              </a:rPr>
              <a:t> </a:t>
            </a:r>
            <a:endParaRPr lang="zh-TW" altLang="en-US" sz="1600" b="1" dirty="0">
              <a:solidFill>
                <a:schemeClr val="tx2"/>
              </a:solidFill>
              <a:highlight>
                <a:srgbClr val="FFFF00"/>
              </a:highlight>
            </a:endParaRPr>
          </a:p>
          <a:p>
            <a:pPr>
              <a:defRPr/>
            </a:pPr>
            <a:endParaRPr lang="zh-TW" altLang="en-US" dirty="0"/>
          </a:p>
        </p:txBody>
      </p:sp>
      <p:sp>
        <p:nvSpPr>
          <p:cNvPr id="32771" name="Text Box 5">
            <a:extLst>
              <a:ext uri="{FF2B5EF4-FFF2-40B4-BE49-F238E27FC236}">
                <a16:creationId xmlns:a16="http://schemas.microsoft.com/office/drawing/2014/main" id="{B141AD88-5A8A-25FF-5D58-77FDD8313023}"/>
              </a:ext>
            </a:extLst>
          </p:cNvPr>
          <p:cNvSpPr txBox="1">
            <a:spLocks noChangeArrowheads="1"/>
          </p:cNvSpPr>
          <p:nvPr/>
        </p:nvSpPr>
        <p:spPr bwMode="auto">
          <a:xfrm>
            <a:off x="1164771" y="359229"/>
            <a:ext cx="9144000" cy="461963"/>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b="1">
                <a:solidFill>
                  <a:schemeClr val="bg1"/>
                </a:solidFill>
                <a:latin typeface="Tahoma" panose="020B0604030504040204" pitchFamily="34" charset="0"/>
                <a:ea typeface="新細明體" panose="02020500000000000000" pitchFamily="18" charset="-120"/>
              </a:rPr>
              <a:t> </a:t>
            </a:r>
            <a:endParaRPr lang="zh-TW" altLang="en-US" sz="2000" b="1">
              <a:solidFill>
                <a:schemeClr val="bg1"/>
              </a:solidFill>
              <a:latin typeface="Tahoma" panose="020B0604030504040204" pitchFamily="34" charset="0"/>
              <a:ea typeface="新細明體" panose="02020500000000000000" pitchFamily="18" charset="-120"/>
            </a:endParaRPr>
          </a:p>
        </p:txBody>
      </p:sp>
      <p:sp>
        <p:nvSpPr>
          <p:cNvPr id="32772" name="文字方塊 3">
            <a:extLst>
              <a:ext uri="{FF2B5EF4-FFF2-40B4-BE49-F238E27FC236}">
                <a16:creationId xmlns:a16="http://schemas.microsoft.com/office/drawing/2014/main" id="{8C2882A3-C15A-17F4-6482-67AC29E55331}"/>
              </a:ext>
            </a:extLst>
          </p:cNvPr>
          <p:cNvSpPr txBox="1">
            <a:spLocks noChangeArrowheads="1"/>
          </p:cNvSpPr>
          <p:nvPr/>
        </p:nvSpPr>
        <p:spPr bwMode="auto">
          <a:xfrm>
            <a:off x="143838" y="2479209"/>
            <a:ext cx="11597057"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1600" b="1" dirty="0">
                <a:ea typeface="新細明體" panose="02020500000000000000" pitchFamily="18" charset="-120"/>
              </a:rPr>
              <a:t> </a:t>
            </a:r>
            <a:endParaRPr lang="zh-TW" altLang="zh-TW" sz="1600" dirty="0"/>
          </a:p>
          <a:p>
            <a:pPr>
              <a:spcBef>
                <a:spcPct val="0"/>
              </a:spcBef>
              <a:buClrTx/>
              <a:buSzTx/>
              <a:buFontTx/>
              <a:buNone/>
            </a:pPr>
            <a:endParaRPr lang="en-US" altLang="zh-TW" sz="1800" b="1" dirty="0">
              <a:solidFill>
                <a:schemeClr val="tx2"/>
              </a:solidFill>
              <a:latin typeface="Tahoma" panose="020B0604030504040204" pitchFamily="34" charset="0"/>
              <a:ea typeface="新細明體" panose="02020500000000000000" pitchFamily="18" charset="-120"/>
            </a:endParaRPr>
          </a:p>
          <a:p>
            <a:pPr>
              <a:spcBef>
                <a:spcPct val="0"/>
              </a:spcBef>
              <a:buClrTx/>
              <a:buSzTx/>
              <a:buNone/>
            </a:pPr>
            <a:r>
              <a:rPr lang="zh-TW" altLang="en-US" sz="1600" b="1" dirty="0">
                <a:ea typeface="新細明體" panose="02020500000000000000" pitchFamily="18" charset="-120"/>
              </a:rPr>
              <a:t>啟示之</a:t>
            </a:r>
            <a:r>
              <a:rPr lang="zh-TW" altLang="en-US" sz="1600" b="1" dirty="0">
                <a:highlight>
                  <a:srgbClr val="FFFF00"/>
                </a:highlight>
                <a:ea typeface="新細明體" panose="02020500000000000000" pitchFamily="18" charset="-120"/>
              </a:rPr>
              <a:t>四 </a:t>
            </a:r>
            <a:r>
              <a:rPr lang="en-US" altLang="zh-TW" sz="1600" b="1" dirty="0">
                <a:ea typeface="新細明體" panose="02020500000000000000" pitchFamily="18" charset="-120"/>
              </a:rPr>
              <a:t>: </a:t>
            </a:r>
            <a:r>
              <a:rPr lang="zh-TW" altLang="en-US" sz="1600" dirty="0"/>
              <a:t>，</a:t>
            </a:r>
            <a:r>
              <a:rPr lang="zh-TW" altLang="en-US" sz="1800" b="1" dirty="0"/>
              <a:t>隨著 </a:t>
            </a:r>
            <a:r>
              <a:rPr lang="en-US" altLang="zh-TW" sz="1800" b="1" dirty="0"/>
              <a:t>AI </a:t>
            </a:r>
            <a:r>
              <a:rPr lang="zh-TW" altLang="en-US" sz="1800" b="1" dirty="0"/>
              <a:t>技術日益廣泛應用，其</a:t>
            </a:r>
            <a:r>
              <a:rPr lang="zh-TW" altLang="en-US" sz="1800" b="1" dirty="0">
                <a:highlight>
                  <a:srgbClr val="FFFF00"/>
                </a:highlight>
              </a:rPr>
              <a:t>潛在的濫用風險</a:t>
            </a:r>
            <a:r>
              <a:rPr lang="zh-TW" altLang="en-US" sz="1800" b="1" dirty="0"/>
              <a:t>也日益受到關注，例如</a:t>
            </a:r>
            <a:r>
              <a:rPr lang="zh-TW" altLang="en-US" sz="1800" b="1" dirty="0">
                <a:highlight>
                  <a:srgbClr val="FFFF00"/>
                </a:highlight>
              </a:rPr>
              <a:t>深度偽造、隱私侵犯、自動化詐騙與演算法偏見</a:t>
            </a:r>
            <a:r>
              <a:rPr lang="zh-TW" altLang="en-US" sz="1800" b="1" dirty="0"/>
              <a:t>等問題，這些皆可能</a:t>
            </a:r>
            <a:r>
              <a:rPr lang="zh-TW" altLang="en-US" sz="1800" b="1" dirty="0">
                <a:highlight>
                  <a:srgbClr val="FFFF00"/>
                </a:highlight>
              </a:rPr>
              <a:t>動搖電子商務的信任基礎</a:t>
            </a:r>
            <a:r>
              <a:rPr lang="zh-TW" altLang="en-US" sz="1800" b="1" dirty="0"/>
              <a:t>與</a:t>
            </a:r>
            <a:r>
              <a:rPr lang="zh-TW" altLang="en-US" sz="1800" b="1" dirty="0">
                <a:highlight>
                  <a:srgbClr val="FFFF00"/>
                </a:highlight>
              </a:rPr>
              <a:t>整體誠信</a:t>
            </a:r>
            <a:r>
              <a:rPr lang="zh-TW" altLang="en-US" sz="1800" b="1" dirty="0">
                <a:solidFill>
                  <a:srgbClr val="003399"/>
                </a:solidFill>
              </a:rPr>
              <a:t>。</a:t>
            </a:r>
            <a:endParaRPr lang="en-US" altLang="zh-TW" sz="1800" b="1" dirty="0">
              <a:solidFill>
                <a:srgbClr val="003399"/>
              </a:solidFill>
            </a:endParaRPr>
          </a:p>
          <a:p>
            <a:pPr>
              <a:spcBef>
                <a:spcPct val="0"/>
              </a:spcBef>
              <a:buClrTx/>
              <a:buSzTx/>
              <a:buNone/>
            </a:pPr>
            <a:r>
              <a:rPr lang="en-US" altLang="zh-TW" sz="1600" b="1" dirty="0">
                <a:ea typeface="新細明體" panose="02020500000000000000" pitchFamily="18" charset="-120"/>
              </a:rPr>
              <a:t> </a:t>
            </a:r>
            <a:r>
              <a:rPr lang="zh-TW" altLang="en-US" sz="1600" b="1" dirty="0">
                <a:highlight>
                  <a:srgbClr val="FFFF00"/>
                </a:highlight>
                <a:ea typeface="新細明體" panose="02020500000000000000" pitchFamily="18" charset="-120"/>
              </a:rPr>
              <a:t> </a:t>
            </a:r>
            <a:r>
              <a:rPr lang="en-US" altLang="zh-TW" sz="1600" dirty="0"/>
              <a:t> </a:t>
            </a:r>
            <a:endParaRPr lang="zh-TW" altLang="en-US" sz="1600" dirty="0"/>
          </a:p>
        </p:txBody>
      </p:sp>
    </p:spTree>
    <p:extLst>
      <p:ext uri="{BB962C8B-B14F-4D97-AF65-F5344CB8AC3E}">
        <p14:creationId xmlns:p14="http://schemas.microsoft.com/office/powerpoint/2010/main" val="3470831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a:extLst>
              <a:ext uri="{FF2B5EF4-FFF2-40B4-BE49-F238E27FC236}">
                <a16:creationId xmlns:a16="http://schemas.microsoft.com/office/drawing/2014/main" id="{43CDC9CC-1116-9993-D8ED-CD9480B36A91}"/>
              </a:ext>
            </a:extLst>
          </p:cNvPr>
          <p:cNvSpPr txBox="1">
            <a:spLocks noChangeArrowheads="1"/>
          </p:cNvSpPr>
          <p:nvPr/>
        </p:nvSpPr>
        <p:spPr bwMode="auto">
          <a:xfrm>
            <a:off x="247650" y="0"/>
            <a:ext cx="11772900" cy="646331"/>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en-US" sz="1800" dirty="0">
                <a:solidFill>
                  <a:schemeClr val="bg1"/>
                </a:solidFill>
                <a:ea typeface="新細明體" panose="02020500000000000000" pitchFamily="18" charset="-120"/>
                <a:cs typeface="Times New Roman" panose="02020603050405020304" pitchFamily="18" charset="0"/>
              </a:rPr>
              <a:t>  </a:t>
            </a:r>
            <a:r>
              <a:rPr lang="en-US" altLang="zh-TW" sz="1800" dirty="0">
                <a:solidFill>
                  <a:schemeClr val="bg1"/>
                </a:solidFill>
                <a:ea typeface="新細明體" panose="02020500000000000000" pitchFamily="18" charset="-120"/>
                <a:cs typeface="Times New Roman" panose="02020603050405020304" pitchFamily="18" charset="0"/>
              </a:rPr>
              <a:t>(0830.24) Telegram</a:t>
            </a:r>
            <a:r>
              <a:rPr lang="zh-TW" altLang="zh-TW" sz="1800" dirty="0">
                <a:solidFill>
                  <a:schemeClr val="bg1"/>
                </a:solidFill>
                <a:ea typeface="新細明體" panose="02020500000000000000" pitchFamily="18" charset="-120"/>
                <a:cs typeface="Times New Roman" panose="02020603050405020304" pitchFamily="18" charset="0"/>
              </a:rPr>
              <a:t>創辦人遭法起訴</a:t>
            </a:r>
            <a:r>
              <a:rPr lang="en-US" altLang="zh-TW" sz="1800" dirty="0">
                <a:solidFill>
                  <a:schemeClr val="bg1"/>
                </a:solidFill>
                <a:ea typeface="新細明體" panose="02020500000000000000" pitchFamily="18" charset="-120"/>
                <a:cs typeface="Times New Roman" panose="02020603050405020304" pitchFamily="18" charset="0"/>
              </a:rPr>
              <a:t> 1.8</a:t>
            </a:r>
            <a:r>
              <a:rPr lang="zh-TW" altLang="zh-TW" sz="1800" dirty="0">
                <a:solidFill>
                  <a:schemeClr val="bg1"/>
                </a:solidFill>
                <a:ea typeface="新細明體" panose="02020500000000000000" pitchFamily="18" charset="-120"/>
                <a:cs typeface="Times New Roman" panose="02020603050405020304" pitchFamily="18" charset="0"/>
              </a:rPr>
              <a:t>億交保。</a:t>
            </a:r>
            <a:r>
              <a:rPr lang="en-US" altLang="zh-TW" sz="1800" dirty="0">
                <a:solidFill>
                  <a:schemeClr val="bg1"/>
                </a:solidFill>
                <a:ea typeface="新細明體" panose="02020500000000000000" pitchFamily="18" charset="-120"/>
                <a:cs typeface="Times New Roman" panose="02020603050405020304" pitchFamily="18" charset="0"/>
              </a:rPr>
              <a:t>Telegram founder Pavel Durov under formal investigation with bail set at $5.56 million, prosecutor says</a:t>
            </a:r>
            <a:r>
              <a:rPr lang="zh-TW" altLang="en-US"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 </a:t>
            </a:r>
            <a:r>
              <a:rPr lang="en-US" altLang="zh-TW"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a:t>
            </a:r>
            <a:r>
              <a:rPr lang="zh-TW" altLang="en-US"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化外之人     之 一 </a:t>
            </a:r>
            <a:endParaRPr lang="zh-TW" altLang="en-US" sz="1800" b="1" dirty="0">
              <a:solidFill>
                <a:schemeClr val="bg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10E36986-84B2-5547-2CA4-88F26B3B6ABB}"/>
              </a:ext>
            </a:extLst>
          </p:cNvPr>
          <p:cNvSpPr txBox="1"/>
          <p:nvPr/>
        </p:nvSpPr>
        <p:spPr>
          <a:xfrm>
            <a:off x="247650" y="1829626"/>
            <a:ext cx="11586284" cy="4939814"/>
          </a:xfrm>
          <a:prstGeom prst="rect">
            <a:avLst/>
          </a:prstGeom>
          <a:noFill/>
        </p:spPr>
        <p:txBody>
          <a:bodyPr wrap="square" rtlCol="0">
            <a:spAutoFit/>
          </a:bodyPr>
          <a:lstStyle/>
          <a:p>
            <a:r>
              <a:rPr lang="zh-TW" altLang="en-US" sz="14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法國檢方廿八日起訴</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社群媒體</a:t>
            </a:r>
            <a:r>
              <a:rPr lang="en-US"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Teleg</a:t>
            </a:r>
            <a:r>
              <a:rPr lang="en-US"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ram</a:t>
            </a:r>
            <a:r>
              <a:rPr lang="zh-TW"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en-US"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TG</a:t>
            </a:r>
            <a:r>
              <a:rPr lang="zh-TW"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）卅九歲創辦人度洛夫</a:t>
            </a:r>
            <a:r>
              <a:rPr lang="en-US"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Durov )</a:t>
            </a:r>
            <a:r>
              <a:rPr lang="zh-TW"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，理由是他未阻止該程式出現的非法活動及犯罪行為</a:t>
            </a: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法官准許</a:t>
            </a:r>
            <a:r>
              <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Durov</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以五百萬歐元（約台幣</a:t>
            </a:r>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1.8</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億元）</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交保，但須一周到警局報到兩次並禁止出境</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p>
          <a:p>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Durov</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廿八日晚間</a:t>
            </a:r>
            <a:r>
              <a:rPr lang="zh-TW" altLang="zh-TW" sz="1500" kern="100" dirty="0">
                <a:solidFill>
                  <a:srgbClr val="C00000"/>
                </a:solidFill>
                <a:effectLst/>
                <a:latin typeface="Calibri" panose="020F0502020204030204" pitchFamily="34" charset="0"/>
                <a:ea typeface="新細明體" panose="02020500000000000000" pitchFamily="18" charset="-120"/>
                <a:cs typeface="Times New Roman" panose="02020603050405020304" pitchFamily="18" charset="0"/>
              </a:rPr>
              <a:t>繳</a:t>
            </a:r>
            <a:r>
              <a:rPr lang="zh-TW" altLang="zh-TW" sz="1500" kern="100" dirty="0">
                <a:solidFill>
                  <a:srgbClr val="C0000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交保釋金後</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著黑衣並戴墨鏡步出巴黎法院，在保鑣接應下搭一輛等候許久的汽車離開</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。他並對其律師表達感謝。</a:t>
            </a:r>
          </a:p>
          <a:p>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紐</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約時報指出，</a:t>
            </a:r>
            <a:r>
              <a:rPr lang="zh-TW"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此案是要社群平台最高主管為用戶行為負責的罕見案例，將加劇對科技公司在網路言論、</a:t>
            </a:r>
            <a:r>
              <a:rPr lang="zh-TW" altLang="zh-TW" sz="1500" b="1" kern="100" dirty="0">
                <a:solidFill>
                  <a:srgbClr val="C0000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隱私和安全等角色與責任範圍</a:t>
            </a:r>
            <a:r>
              <a:rPr lang="zh-TW"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的論辯</a:t>
            </a: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en-US"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500" b="1"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巴黎檢方指控，</a:t>
            </a:r>
            <a:r>
              <a:rPr lang="en-US" altLang="zh-TW" sz="1500" b="1"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TG</a:t>
            </a:r>
            <a:r>
              <a:rPr lang="zh-TW" altLang="zh-TW" sz="1500" b="1"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「幾乎完全不甩」執法部門提出的配合調查要求</a:t>
            </a:r>
            <a:r>
              <a:rPr lang="zh-TW"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。不只法國，比利時和其他歐洲國家司法單位也有相同看法</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a:t>
            </a:r>
          </a:p>
          <a:p>
            <a:endParaRPr lang="en-US" altLang="zh-TW" sz="1500" dirty="0"/>
          </a:p>
          <a:p>
            <a:r>
              <a:rPr lang="zh-TW" altLang="en-US"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本案加劇長久</a:t>
            </a:r>
            <a:r>
              <a:rPr lang="zh-TW"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以來的論辯，亦即網路言論自由，還有科技公司有責任監管用戶在其平台的言論行為。</a:t>
            </a:r>
            <a:r>
              <a:rPr lang="zh-TW"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歐盟等國家政府</a:t>
            </a:r>
            <a:r>
              <a:rPr lang="zh-TW"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持續施壓這類公司，要求它們解決兒少安全、恐怖主義、假訊息及有害內容散播問題</a:t>
            </a:r>
            <a:r>
              <a:rPr lang="zh-TW"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a:t>
            </a:r>
            <a:endPar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The formal investigation announced Wednesday evening </a:t>
            </a:r>
            <a:r>
              <a:rPr lang="en-US"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does not imply guilt in the French legal system</a:t>
            </a:r>
            <a:r>
              <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but indicates that prosecutors believe there is enough of a case to merit a serious official investigation. He </a:t>
            </a:r>
            <a:r>
              <a:rPr lang="en-US"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has not yet been formally charged.</a:t>
            </a:r>
            <a:r>
              <a:rPr lang="zh-TW" altLang="en-US"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endParaRPr lang="en-US"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週三晚上宣布的正式調查並不意味著法國法律體係有罪</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但表明檢察官認為有足夠的案件值得進行認真的官方調查。他尚未受到正式指控</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Wednesday’s prosecutor’s office statement added that the French National Office for Minors has reported to the </a:t>
            </a:r>
            <a:r>
              <a:rPr lang="en-US"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prosecutor’s office the </a:t>
            </a:r>
            <a:r>
              <a:rPr lang="en-US" altLang="zh-TW" sz="1500" kern="100" dirty="0">
                <a:solidFill>
                  <a:srgbClr val="C0000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“near absence of response” from Telegram to court requests concerning offenses that include trafficking, online hate speech, and pedophilia crimes</a:t>
            </a:r>
            <a:r>
              <a:rPr lang="en-US"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endPar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5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週三</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檢察官辦公室</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的聲明補充說，</a:t>
            </a:r>
            <a:r>
              <a:rPr lang="zh-TW"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法國國家</a:t>
            </a:r>
            <a:r>
              <a:rPr lang="zh-TW" altLang="zh-TW" sz="1500" kern="100" dirty="0">
                <a:solidFill>
                  <a:srgbClr val="FF000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未成年人</a:t>
            </a:r>
            <a:r>
              <a:rPr lang="zh-TW"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辦公室已向檢察官辦公室報告稱，</a:t>
            </a:r>
            <a:r>
              <a:rPr lang="en-US"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Telegram </a:t>
            </a:r>
            <a:r>
              <a:rPr lang="zh-TW"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對於</a:t>
            </a:r>
            <a:r>
              <a:rPr lang="zh-TW" altLang="zh-TW" sz="15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涉及</a:t>
            </a:r>
            <a:r>
              <a:rPr lang="zh-TW" altLang="zh-TW" sz="1500"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人口販運、網路仇恨言論和戀童癖犯罪等犯罪行為的法庭請求「幾乎沒有回應」。</a:t>
            </a:r>
            <a:endParaRPr lang="zh-TW" altLang="en-US" sz="1500" dirty="0">
              <a:solidFill>
                <a:srgbClr val="7030A0"/>
              </a:solidFill>
            </a:endParaRPr>
          </a:p>
        </p:txBody>
      </p:sp>
      <p:pic>
        <p:nvPicPr>
          <p:cNvPr id="3" name="Picture 2" descr="Durov speaking at an event in California in 2015.">
            <a:extLst>
              <a:ext uri="{FF2B5EF4-FFF2-40B4-BE49-F238E27FC236}">
                <a16:creationId xmlns:a16="http://schemas.microsoft.com/office/drawing/2014/main" id="{C384BCF9-070F-A42C-AFF6-253A20AF4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89" y="646332"/>
            <a:ext cx="1788556" cy="1006718"/>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DF28C9F9-1C78-9B3F-7DB5-228D5D732846}"/>
              </a:ext>
            </a:extLst>
          </p:cNvPr>
          <p:cNvSpPr txBox="1"/>
          <p:nvPr/>
        </p:nvSpPr>
        <p:spPr>
          <a:xfrm>
            <a:off x="2844540" y="1120754"/>
            <a:ext cx="2322666" cy="523220"/>
          </a:xfrm>
          <a:prstGeom prst="rect">
            <a:avLst/>
          </a:prstGeom>
          <a:noFill/>
        </p:spPr>
        <p:txBody>
          <a:bodyPr wrap="square" rtlCol="0">
            <a:spAutoFit/>
          </a:bodyPr>
          <a:lstStyle/>
          <a:p>
            <a:r>
              <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Durov speaking at an event in California in 2015.</a:t>
            </a:r>
            <a:endParaRPr lang="zh-TW" altLang="en-US"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p:txBody>
      </p:sp>
      <p:pic>
        <p:nvPicPr>
          <p:cNvPr id="7" name="圖片 6">
            <a:extLst>
              <a:ext uri="{FF2B5EF4-FFF2-40B4-BE49-F238E27FC236}">
                <a16:creationId xmlns:a16="http://schemas.microsoft.com/office/drawing/2014/main" id="{B5C78BAA-3460-33C7-82B9-27492EA9D241}"/>
              </a:ext>
            </a:extLst>
          </p:cNvPr>
          <p:cNvPicPr>
            <a:picLocks noChangeAspect="1"/>
          </p:cNvPicPr>
          <p:nvPr/>
        </p:nvPicPr>
        <p:blipFill>
          <a:blip r:embed="rId4"/>
          <a:srcRect l="47655" t="32448" r="15641" b="24602"/>
          <a:stretch/>
        </p:blipFill>
        <p:spPr>
          <a:xfrm>
            <a:off x="5684993" y="655657"/>
            <a:ext cx="1534514" cy="1010060"/>
          </a:xfrm>
          <a:prstGeom prst="rect">
            <a:avLst/>
          </a:prstGeom>
        </p:spPr>
      </p:pic>
      <p:sp>
        <p:nvSpPr>
          <p:cNvPr id="8" name="文字方塊 7">
            <a:extLst>
              <a:ext uri="{FF2B5EF4-FFF2-40B4-BE49-F238E27FC236}">
                <a16:creationId xmlns:a16="http://schemas.microsoft.com/office/drawing/2014/main" id="{7019063C-2554-5F80-40DC-BF6916C1BB5D}"/>
              </a:ext>
            </a:extLst>
          </p:cNvPr>
          <p:cNvSpPr txBox="1"/>
          <p:nvPr/>
        </p:nvSpPr>
        <p:spPr>
          <a:xfrm>
            <a:off x="7782339" y="1220793"/>
            <a:ext cx="4051595" cy="800219"/>
          </a:xfrm>
          <a:prstGeom prst="rect">
            <a:avLst/>
          </a:prstGeom>
          <a:noFill/>
        </p:spPr>
        <p:txBody>
          <a:bodyPr wrap="square" rtlCol="0">
            <a:spAutoFit/>
          </a:bodyPr>
          <a:lstStyle/>
          <a:p>
            <a:r>
              <a:rPr lang="en-US"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Pavel Durov </a:t>
            </a:r>
            <a:r>
              <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was arrested at Le Bourget airport outside Paris late Saturday evening</a:t>
            </a:r>
            <a:r>
              <a:rPr lang="zh-TW" altLang="en-US"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in 2024.</a:t>
            </a:r>
          </a:p>
          <a:p>
            <a:endParaRPr lang="zh-TW" altLang="en-US" dirty="0"/>
          </a:p>
        </p:txBody>
      </p:sp>
    </p:spTree>
    <p:extLst>
      <p:ext uri="{BB962C8B-B14F-4D97-AF65-F5344CB8AC3E}">
        <p14:creationId xmlns:p14="http://schemas.microsoft.com/office/powerpoint/2010/main" val="3994819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a:extLst>
              <a:ext uri="{FF2B5EF4-FFF2-40B4-BE49-F238E27FC236}">
                <a16:creationId xmlns:a16="http://schemas.microsoft.com/office/drawing/2014/main" id="{43CDC9CC-1116-9993-D8ED-CD9480B36A91}"/>
              </a:ext>
            </a:extLst>
          </p:cNvPr>
          <p:cNvSpPr txBox="1">
            <a:spLocks noChangeArrowheads="1"/>
          </p:cNvSpPr>
          <p:nvPr/>
        </p:nvSpPr>
        <p:spPr bwMode="auto">
          <a:xfrm>
            <a:off x="247650" y="0"/>
            <a:ext cx="11772900" cy="646331"/>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en-US" sz="1800" dirty="0">
                <a:solidFill>
                  <a:schemeClr val="bg1"/>
                </a:solidFill>
                <a:ea typeface="新細明體" panose="02020500000000000000" pitchFamily="18" charset="-120"/>
                <a:cs typeface="Times New Roman" panose="02020603050405020304" pitchFamily="18" charset="0"/>
              </a:rPr>
              <a:t>  </a:t>
            </a:r>
            <a:r>
              <a:rPr lang="en-US" altLang="zh-TW" sz="1800" dirty="0">
                <a:solidFill>
                  <a:schemeClr val="bg1"/>
                </a:solidFill>
                <a:ea typeface="新細明體" panose="02020500000000000000" pitchFamily="18" charset="-120"/>
                <a:cs typeface="Times New Roman" panose="02020603050405020304" pitchFamily="18" charset="0"/>
              </a:rPr>
              <a:t>(0901.24) </a:t>
            </a:r>
            <a:r>
              <a:rPr lang="zh-TW" altLang="zh-TW" sz="1800" dirty="0">
                <a:solidFill>
                  <a:schemeClr val="bg1"/>
                </a:solidFill>
                <a:ea typeface="新細明體" panose="02020500000000000000" pitchFamily="18" charset="-120"/>
                <a:cs typeface="Times New Roman" panose="02020603050405020304" pitchFamily="18" charset="0"/>
              </a:rPr>
              <a:t>對峙再升級！巴西最高法院下令全境封鎖</a:t>
            </a:r>
            <a:r>
              <a:rPr lang="en-US" altLang="zh-TW" sz="1800" dirty="0">
                <a:solidFill>
                  <a:schemeClr val="bg1"/>
                </a:solidFill>
                <a:ea typeface="新細明體" panose="02020500000000000000" pitchFamily="18" charset="-120"/>
                <a:cs typeface="Times New Roman" panose="02020603050405020304" pitchFamily="18" charset="0"/>
              </a:rPr>
              <a:t>X </a:t>
            </a:r>
            <a:r>
              <a:rPr lang="zh-TW" altLang="zh-TW" sz="1800" dirty="0">
                <a:solidFill>
                  <a:schemeClr val="bg1"/>
                </a:solidFill>
                <a:ea typeface="新細明體" panose="02020500000000000000" pitchFamily="18" charset="-120"/>
                <a:cs typeface="Times New Roman" panose="02020603050405020304" pitchFamily="18" charset="0"/>
              </a:rPr>
              <a:t>控馬斯克蔑視其主權</a:t>
            </a:r>
            <a:r>
              <a:rPr lang="en-US" altLang="zh-TW" sz="1800" dirty="0">
                <a:solidFill>
                  <a:schemeClr val="bg1"/>
                </a:solidFill>
                <a:ea typeface="新細明體" panose="02020500000000000000" pitchFamily="18" charset="-120"/>
                <a:cs typeface="Times New Roman" panose="02020603050405020304" pitchFamily="18" charset="0"/>
              </a:rPr>
              <a:t>Musk‘s X banned in Brazil after disinformation row</a:t>
            </a:r>
            <a:r>
              <a:rPr lang="zh-TW" altLang="en-US" sz="1800" dirty="0">
                <a:solidFill>
                  <a:schemeClr val="bg1"/>
                </a:solidFill>
                <a:ea typeface="新細明體" panose="02020500000000000000" pitchFamily="18" charset="-120"/>
                <a:cs typeface="Times New Roman" panose="02020603050405020304" pitchFamily="18" charset="0"/>
              </a:rPr>
              <a:t> </a:t>
            </a:r>
            <a:r>
              <a:rPr lang="en-US" altLang="zh-TW" sz="1800" dirty="0">
                <a:solidFill>
                  <a:schemeClr val="bg1"/>
                </a:solidFill>
                <a:ea typeface="新細明體" panose="02020500000000000000" pitchFamily="18" charset="-120"/>
                <a:cs typeface="Times New Roman" panose="02020603050405020304" pitchFamily="18" charset="0"/>
              </a:rPr>
              <a:t>.</a:t>
            </a:r>
            <a:r>
              <a:rPr lang="zh-TW" altLang="en-US" sz="1800" dirty="0">
                <a:solidFill>
                  <a:schemeClr val="bg1"/>
                </a:solidFill>
                <a:ea typeface="新細明體" panose="02020500000000000000" pitchFamily="18" charset="-120"/>
                <a:cs typeface="Times New Roman" panose="02020603050405020304" pitchFamily="18" charset="0"/>
              </a:rPr>
              <a:t>化外之</a:t>
            </a:r>
            <a:r>
              <a:rPr lang="zh-TW" altLang="en-US" sz="1800" dirty="0">
                <a:solidFill>
                  <a:schemeClr val="bg1"/>
                </a:solidFill>
                <a:ea typeface="新細明體" panose="02020500000000000000" pitchFamily="18" charset="-120"/>
                <a:cs typeface="Times New Roman" panose="02020603050405020304" pitchFamily="18" charset="0"/>
                <a:sym typeface="Times New Roman" panose="02020603050405020304" pitchFamily="18" charset="0"/>
              </a:rPr>
              <a:t>人</a:t>
            </a:r>
            <a:r>
              <a:rPr lang="zh-TW" altLang="en-US" sz="1800" dirty="0">
                <a:solidFill>
                  <a:schemeClr val="bg1"/>
                </a:solidFill>
                <a:ea typeface="新細明體" panose="02020500000000000000" pitchFamily="18" charset="-120"/>
                <a:cs typeface="Times New Roman" panose="02020603050405020304" pitchFamily="18" charset="0"/>
              </a:rPr>
              <a:t>？之二  </a:t>
            </a:r>
            <a:endParaRPr lang="en-US" altLang="zh-TW" sz="1800" dirty="0">
              <a:solidFill>
                <a:schemeClr val="bg1"/>
              </a:solidFill>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DF28C9F9-1C78-9B3F-7DB5-228D5D732846}"/>
              </a:ext>
            </a:extLst>
          </p:cNvPr>
          <p:cNvSpPr txBox="1"/>
          <p:nvPr/>
        </p:nvSpPr>
        <p:spPr>
          <a:xfrm>
            <a:off x="429407" y="1048574"/>
            <a:ext cx="11377894" cy="5555367"/>
          </a:xfrm>
          <a:prstGeom prst="rect">
            <a:avLst/>
          </a:prstGeom>
          <a:noFill/>
        </p:spPr>
        <p:txBody>
          <a:bodyPr wrap="square" rtlCol="0">
            <a:spAutoFit/>
          </a:bodyPr>
          <a:lstStyle/>
          <a:p>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kern="100" dirty="0">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4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巴西最高法院</a:t>
            </a:r>
            <a:r>
              <a:rPr lang="en-US" altLang="zh-TW" sz="14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30</a:t>
            </a:r>
            <a:r>
              <a:rPr lang="zh-TW" altLang="zh-TW" sz="14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日下令</a:t>
            </a:r>
            <a:r>
              <a:rPr lang="zh-TW" altLang="zh-TW" sz="14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「立即徹底暫停」</a:t>
            </a:r>
            <a:r>
              <a:rPr lang="en-US" altLang="zh-TW" sz="14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600" dirty="0">
                <a:effectLst/>
                <a:latin typeface="Calibri" panose="020F0502020204030204" pitchFamily="34" charset="0"/>
                <a:ea typeface="新細明體" panose="02020500000000000000" pitchFamily="18" charset="-120"/>
                <a:cs typeface="Times New Roman" panose="02020603050405020304" pitchFamily="18" charset="0"/>
              </a:rPr>
              <a:t>“immediate and complete suspension“)</a:t>
            </a:r>
            <a:r>
              <a:rPr lang="zh-TW" altLang="en-US" sz="16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400" kern="100" dirty="0">
                <a:effectLst/>
                <a:latin typeface="Calibri" panose="020F0502020204030204" pitchFamily="34" charset="0"/>
                <a:ea typeface="新細明體" panose="02020500000000000000" pitchFamily="18" charset="-120"/>
                <a:cs typeface="Times New Roman" panose="02020603050405020304" pitchFamily="18" charset="0"/>
              </a:rPr>
              <a:t>該社群媒體平台，直到該平台遵守所有法庭命令並支付現有罰款。</a:t>
            </a:r>
          </a:p>
          <a:p>
            <a:r>
              <a:rPr lang="zh-TW" altLang="en-US" sz="14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4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4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巴西最高法院大法官</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莫瑞斯</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Alexandre de Moraes</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）表示，</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X</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拒絕遵守法例任命公司在巴西的法律代表，顯示</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X</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老闆馬斯克對巴西主權的蔑視，決定暫停</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X</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在巴西的運作，直至</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X</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履行法例為止</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根據頒令，</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網路服務供應商及應用程式商店，要在</a:t>
            </a:r>
            <a:r>
              <a:rPr lang="en-US" altLang="zh-TW" sz="1500" kern="100" dirty="0">
                <a:solidFill>
                  <a:srgbClr val="C0000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5</a:t>
            </a:r>
            <a:r>
              <a:rPr lang="zh-TW" altLang="zh-TW" sz="1500" kern="100" dirty="0">
                <a:solidFill>
                  <a:srgbClr val="C0000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天內</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禁止民眾使用</a:t>
            </a:r>
            <a:r>
              <a:rPr lang="en-US"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X</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服務</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(Moraes</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法官給了蘋</a:t>
            </a:r>
            <a:r>
              <a:rPr lang="zh-TW"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果和谷歌等公司五天的期限，要求他們將</a:t>
            </a:r>
            <a:r>
              <a:rPr lang="en-US"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 X </a:t>
            </a:r>
            <a:r>
              <a:rPr lang="zh-TW"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從其應用程式商店中刪除，並阻止其在</a:t>
            </a:r>
            <a:r>
              <a:rPr lang="en-US"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 iOS </a:t>
            </a:r>
            <a:r>
              <a:rPr lang="zh-TW"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和</a:t>
            </a:r>
            <a:r>
              <a:rPr lang="en-US"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 Android </a:t>
            </a:r>
            <a:r>
              <a:rPr lang="zh-TW"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系統上使用。他補充說，使用</a:t>
            </a:r>
            <a:r>
              <a:rPr lang="en-US"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 VPN</a:t>
            </a:r>
            <a:r>
              <a:rPr lang="zh-TW"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（虛擬私人網路）等方式存取該平台的個人或企業可能會被罰款</a:t>
            </a:r>
            <a:r>
              <a:rPr lang="en-US"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500" dirty="0">
                <a:effectLst/>
                <a:latin typeface="Calibri" panose="020F0502020204030204" pitchFamily="34" charset="0"/>
                <a:ea typeface="新細明體" panose="02020500000000000000" pitchFamily="18" charset="-120"/>
                <a:cs typeface="Times New Roman" panose="02020603050405020304" pitchFamily="18" charset="0"/>
              </a:rPr>
              <a:t>R$</a:t>
            </a:r>
            <a:r>
              <a:rPr lang="en-US"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50,000</a:t>
            </a:r>
            <a:r>
              <a:rPr lang="zh-TW"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6,700 </a:t>
            </a:r>
            <a:r>
              <a:rPr lang="zh-TW" altLang="zh-TW" sz="15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英鎊）。</a:t>
            </a:r>
            <a:endPar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巴西總統魯拉受訪時回應，</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所有在巴西的投資人都受到巴西法律約束，不應冒犯巴西當局</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巴西最高法院與</a:t>
            </a:r>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的一</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系列爭端始於今年</a:t>
            </a:r>
            <a:r>
              <a:rPr lang="en-US"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4</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月，當時</a:t>
            </a:r>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Moraes</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調查前總統</a:t>
            </a:r>
            <a:r>
              <a:rPr lang="zh-TW" altLang="zh-TW" sz="1500" kern="100" dirty="0">
                <a:solidFill>
                  <a:srgbClr val="C0000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波索納洛</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支持者在網路</a:t>
            </a:r>
            <a:r>
              <a:rPr lang="zh-TW" altLang="zh-TW" sz="1500" kern="100" dirty="0">
                <a:solidFill>
                  <a:srgbClr val="C0000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散布假消息一事</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，曾要求</a:t>
            </a:r>
            <a:r>
              <a:rPr lang="zh-TW" altLang="en-US"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en-US"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X</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將</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數十個涉嫌散佈假訊息的</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 X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帳號</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停權，但遭到</a:t>
            </a:r>
            <a:r>
              <a:rPr lang="en-US"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X</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拒絕。</a:t>
            </a:r>
            <a:endParaRPr lang="en-US"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p>
          <a:p>
            <a:r>
              <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針對這一決定，</a:t>
            </a:r>
            <a:r>
              <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X </a:t>
            </a:r>
            <a:r>
              <a:rPr lang="zh-TW"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所有者</a:t>
            </a:r>
            <a:r>
              <a:rPr lang="en-US"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Elon Musk </a:t>
            </a:r>
            <a:r>
              <a:rPr lang="zh-TW"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表示：</a:t>
            </a:r>
            <a:r>
              <a:rPr lang="zh-TW" altLang="en-US"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a:t>
            </a:r>
            <a:r>
              <a:rPr lang="zh-TW"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言論自由是民主的基石，而巴西一位</a:t>
            </a:r>
            <a:r>
              <a:rPr lang="zh-TW"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未經選舉產生的偽法官正在出於政治目的</a:t>
            </a:r>
            <a:r>
              <a:rPr lang="zh-TW" altLang="zh-TW"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摧毀它。</a:t>
            </a:r>
            <a:r>
              <a:rPr lang="zh-TW" altLang="en-US"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a:t>
            </a:r>
            <a:r>
              <a:rPr lang="en-US" altLang="zh-TW" sz="1500" dirty="0">
                <a:effectLst/>
                <a:latin typeface="Calibri" panose="020F0502020204030204" pitchFamily="34" charset="0"/>
                <a:ea typeface="新細明體" panose="02020500000000000000" pitchFamily="18" charset="-120"/>
                <a:cs typeface="Times New Roman" panose="02020603050405020304" pitchFamily="18" charset="0"/>
              </a:rPr>
              <a:t> "Free speech is the bedrock of democracy and an </a:t>
            </a:r>
            <a:r>
              <a:rPr lang="en-US" altLang="zh-TW" sz="15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unelected pseudo-judge </a:t>
            </a:r>
            <a:r>
              <a:rPr lang="en-US" altLang="zh-TW" sz="1500" dirty="0">
                <a:effectLst/>
                <a:latin typeface="Calibri" panose="020F0502020204030204" pitchFamily="34" charset="0"/>
                <a:ea typeface="新細明體" panose="02020500000000000000" pitchFamily="18" charset="-120"/>
                <a:cs typeface="Times New Roman" panose="02020603050405020304" pitchFamily="18" charset="0"/>
              </a:rPr>
              <a:t>in Brazil is destroying </a:t>
            </a:r>
            <a:r>
              <a:rPr lang="en-US" altLang="zh-TW" sz="15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it for political purposes.“</a:t>
            </a:r>
          </a:p>
          <a:p>
            <a:endParaRPr lang="en-US" altLang="zh-TW" sz="15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5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Brazil. X</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並不是第一家</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受到巴西當局壓力的社群媒體公司。去年，</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Telegram </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因未能配合封鎖某些個人資料的請求而被暫時禁止。</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Meta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的訊息服務</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500" kern="100" dirty="0" err="1">
                <a:effectLst/>
                <a:latin typeface="Calibri" panose="020F0502020204030204" pitchFamily="34" charset="0"/>
                <a:ea typeface="新細明體" panose="02020500000000000000" pitchFamily="18" charset="-120"/>
                <a:cs typeface="Times New Roman" panose="02020603050405020304" pitchFamily="18" charset="0"/>
              </a:rPr>
              <a:t>Whatsapp</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也因拒絕遵守警方索取用戶資料的要求而在</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 2015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年和</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 2016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年</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面臨臨時禁令</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en-US"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4" name="Picture 2" descr="COMBO-EU-US-DISINFORMATION-ISRAEL-PALESTINIAN-CONFLICT">
            <a:extLst>
              <a:ext uri="{FF2B5EF4-FFF2-40B4-BE49-F238E27FC236}">
                <a16:creationId xmlns:a16="http://schemas.microsoft.com/office/drawing/2014/main" id="{ED0ED8D5-22DF-2430-5643-173CEAC29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782" y="646332"/>
            <a:ext cx="1887663" cy="12885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巴西最高法院大法官莫瑞斯（圖右）下令封鎖馬斯克（圖左）的X平台。法新社">
            <a:extLst>
              <a:ext uri="{FF2B5EF4-FFF2-40B4-BE49-F238E27FC236}">
                <a16:creationId xmlns:a16="http://schemas.microsoft.com/office/drawing/2014/main" id="{BCB84E9E-ABB1-37D7-D8CF-019CAE1A3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313" y="557271"/>
            <a:ext cx="2066421" cy="137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754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34163-004A-F6E7-4EBF-961A0F12F8CB}"/>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37D9E203-616B-7FAC-EEEA-32158E5C4ACD}"/>
              </a:ext>
            </a:extLst>
          </p:cNvPr>
          <p:cNvSpPr txBox="1"/>
          <p:nvPr/>
        </p:nvSpPr>
        <p:spPr>
          <a:xfrm>
            <a:off x="1905000" y="2590801"/>
            <a:ext cx="8540852" cy="615553"/>
          </a:xfrm>
          <a:prstGeom prst="rect">
            <a:avLst/>
          </a:prstGeom>
          <a:noFill/>
        </p:spPr>
        <p:txBody>
          <a:bodyPr>
            <a:spAutoFit/>
          </a:bodyPr>
          <a:lstStyle/>
          <a:p>
            <a:pPr>
              <a:defRPr/>
            </a:pPr>
            <a:r>
              <a:rPr lang="zh-TW" altLang="en-US" sz="1600" b="1" dirty="0">
                <a:solidFill>
                  <a:schemeClr val="tx2"/>
                </a:solidFill>
              </a:rPr>
              <a:t>      </a:t>
            </a:r>
            <a:r>
              <a:rPr lang="en-US" altLang="zh-TW" sz="1600" b="1" dirty="0">
                <a:solidFill>
                  <a:schemeClr val="tx2"/>
                </a:solidFill>
              </a:rPr>
              <a:t> </a:t>
            </a:r>
            <a:endParaRPr lang="zh-TW" altLang="en-US" sz="1600" b="1" dirty="0">
              <a:solidFill>
                <a:schemeClr val="tx2"/>
              </a:solidFill>
              <a:highlight>
                <a:srgbClr val="FFFF00"/>
              </a:highlight>
            </a:endParaRPr>
          </a:p>
          <a:p>
            <a:pPr>
              <a:defRPr/>
            </a:pPr>
            <a:endParaRPr lang="zh-TW" altLang="en-US" dirty="0"/>
          </a:p>
        </p:txBody>
      </p:sp>
      <p:sp>
        <p:nvSpPr>
          <p:cNvPr id="32771" name="Text Box 5">
            <a:extLst>
              <a:ext uri="{FF2B5EF4-FFF2-40B4-BE49-F238E27FC236}">
                <a16:creationId xmlns:a16="http://schemas.microsoft.com/office/drawing/2014/main" id="{68A2B530-8DAE-A530-E2F1-6BF54A4BBF92}"/>
              </a:ext>
            </a:extLst>
          </p:cNvPr>
          <p:cNvSpPr txBox="1">
            <a:spLocks noChangeArrowheads="1"/>
          </p:cNvSpPr>
          <p:nvPr/>
        </p:nvSpPr>
        <p:spPr bwMode="auto">
          <a:xfrm>
            <a:off x="1164771" y="359229"/>
            <a:ext cx="9144000" cy="461963"/>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b="1">
                <a:solidFill>
                  <a:schemeClr val="bg1"/>
                </a:solidFill>
                <a:latin typeface="Tahoma" panose="020B0604030504040204" pitchFamily="34" charset="0"/>
                <a:ea typeface="新細明體" panose="02020500000000000000" pitchFamily="18" charset="-120"/>
              </a:rPr>
              <a:t> </a:t>
            </a:r>
            <a:endParaRPr lang="zh-TW" altLang="en-US" sz="2000" b="1">
              <a:solidFill>
                <a:schemeClr val="bg1"/>
              </a:solidFill>
              <a:latin typeface="Tahoma" panose="020B0604030504040204" pitchFamily="34" charset="0"/>
              <a:ea typeface="新細明體" panose="02020500000000000000" pitchFamily="18" charset="-120"/>
            </a:endParaRPr>
          </a:p>
        </p:txBody>
      </p:sp>
      <p:sp>
        <p:nvSpPr>
          <p:cNvPr id="32772" name="文字方塊 3">
            <a:extLst>
              <a:ext uri="{FF2B5EF4-FFF2-40B4-BE49-F238E27FC236}">
                <a16:creationId xmlns:a16="http://schemas.microsoft.com/office/drawing/2014/main" id="{63CCE28D-628E-5901-E7EF-5594C156B3E4}"/>
              </a:ext>
            </a:extLst>
          </p:cNvPr>
          <p:cNvSpPr txBox="1">
            <a:spLocks noChangeArrowheads="1"/>
          </p:cNvSpPr>
          <p:nvPr/>
        </p:nvSpPr>
        <p:spPr bwMode="auto">
          <a:xfrm>
            <a:off x="914400" y="1331003"/>
            <a:ext cx="102197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1600" b="1" dirty="0">
                <a:ea typeface="新細明體" panose="02020500000000000000" pitchFamily="18" charset="-120"/>
              </a:rPr>
              <a:t> </a:t>
            </a:r>
            <a:endParaRPr lang="zh-TW" altLang="zh-TW" sz="1600" dirty="0"/>
          </a:p>
          <a:p>
            <a:pPr>
              <a:spcBef>
                <a:spcPct val="0"/>
              </a:spcBef>
              <a:buClrTx/>
              <a:buSzTx/>
              <a:buFontTx/>
              <a:buNone/>
            </a:pPr>
            <a:endParaRPr lang="en-US" altLang="zh-TW" sz="1800" b="1" dirty="0">
              <a:solidFill>
                <a:schemeClr val="tx2"/>
              </a:solidFill>
              <a:latin typeface="Tahoma" panose="020B0604030504040204" pitchFamily="34" charset="0"/>
              <a:ea typeface="新細明體" panose="02020500000000000000" pitchFamily="18" charset="-120"/>
            </a:endParaRPr>
          </a:p>
          <a:p>
            <a:pPr>
              <a:spcBef>
                <a:spcPct val="0"/>
              </a:spcBef>
              <a:buClrTx/>
              <a:buSzTx/>
              <a:buNone/>
            </a:pPr>
            <a:r>
              <a:rPr lang="zh-TW" altLang="en-US" sz="1600" b="1" dirty="0">
                <a:ea typeface="新細明體" panose="02020500000000000000" pitchFamily="18" charset="-120"/>
              </a:rPr>
              <a:t>啟示之</a:t>
            </a:r>
            <a:r>
              <a:rPr lang="zh-TW" altLang="en-US" sz="1600" b="1" dirty="0">
                <a:highlight>
                  <a:srgbClr val="FFFF00"/>
                </a:highlight>
                <a:ea typeface="新細明體" panose="02020500000000000000" pitchFamily="18" charset="-120"/>
              </a:rPr>
              <a:t>五</a:t>
            </a:r>
            <a:r>
              <a:rPr lang="zh-TW" altLang="en-US" sz="1600" b="1" dirty="0">
                <a:ea typeface="新細明體" panose="02020500000000000000" pitchFamily="18" charset="-120"/>
              </a:rPr>
              <a:t> </a:t>
            </a:r>
            <a:r>
              <a:rPr lang="en-US" altLang="zh-TW" sz="1600" b="1" dirty="0">
                <a:ea typeface="新細明體" panose="02020500000000000000" pitchFamily="18" charset="-120"/>
              </a:rPr>
              <a:t>:</a:t>
            </a:r>
            <a:r>
              <a:rPr lang="zh-TW" altLang="en-US" sz="1600" b="1" dirty="0">
                <a:ea typeface="新細明體" panose="02020500000000000000" pitchFamily="18" charset="-120"/>
              </a:rPr>
              <a:t>  </a:t>
            </a:r>
            <a:r>
              <a:rPr lang="zh-TW" altLang="en-US" sz="1600" dirty="0"/>
              <a:t> 「</a:t>
            </a:r>
            <a:r>
              <a:rPr lang="zh-TW" altLang="en-US" sz="1600" b="1" dirty="0"/>
              <a:t>上網權</a:t>
            </a:r>
            <a:r>
              <a:rPr lang="zh-TW" altLang="en-US" sz="1600" dirty="0"/>
              <a:t>」或「</a:t>
            </a:r>
            <a:r>
              <a:rPr lang="zh-TW" altLang="en-US" sz="1600" b="1" dirty="0"/>
              <a:t>數位連結權</a:t>
            </a:r>
            <a:r>
              <a:rPr lang="zh-TW" altLang="en-US" sz="1600" dirty="0"/>
              <a:t>」視為一項基本人權，因為這代表了獲取資訊和參與社會的基本能力。然而，</a:t>
            </a:r>
            <a:r>
              <a:rPr lang="zh-TW" altLang="en-US" sz="1600" b="1" dirty="0"/>
              <a:t>將特定的「社群媒體平台」視為人權，則仍存在較大的爭議</a:t>
            </a:r>
            <a:r>
              <a:rPr lang="zh-TW" altLang="en-US" sz="1600" dirty="0"/>
              <a:t>。</a:t>
            </a:r>
            <a:r>
              <a:rPr lang="zh-TW" altLang="en-US" sz="1600" b="1" dirty="0">
                <a:ea typeface="新細明體" panose="02020500000000000000" pitchFamily="18" charset="-120"/>
                <a:sym typeface="Arial" panose="020B0604020202020204" pitchFamily="34" charset="0"/>
              </a:rPr>
              <a:t> </a:t>
            </a:r>
            <a:endParaRPr lang="zh-TW" altLang="en-US" sz="1600" dirty="0"/>
          </a:p>
        </p:txBody>
      </p:sp>
    </p:spTree>
    <p:extLst>
      <p:ext uri="{BB962C8B-B14F-4D97-AF65-F5344CB8AC3E}">
        <p14:creationId xmlns:p14="http://schemas.microsoft.com/office/powerpoint/2010/main" val="3482662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D46A5-34DF-0FE7-0C2E-987FDE297F97}"/>
            </a:ext>
          </a:extLst>
        </p:cNvPr>
        <p:cNvGrpSpPr/>
        <p:nvPr/>
      </p:nvGrpSpPr>
      <p:grpSpPr>
        <a:xfrm>
          <a:off x="0" y="0"/>
          <a:ext cx="0" cy="0"/>
          <a:chOff x="0" y="0"/>
          <a:chExt cx="0" cy="0"/>
        </a:xfrm>
      </p:grpSpPr>
      <p:sp>
        <p:nvSpPr>
          <p:cNvPr id="6" name="Text Box 5">
            <a:extLst>
              <a:ext uri="{FF2B5EF4-FFF2-40B4-BE49-F238E27FC236}">
                <a16:creationId xmlns:a16="http://schemas.microsoft.com/office/drawing/2014/main" id="{B7E24FA7-6E14-183D-87E9-F5243DC35037}"/>
              </a:ext>
            </a:extLst>
          </p:cNvPr>
          <p:cNvSpPr txBox="1">
            <a:spLocks noChangeArrowheads="1"/>
          </p:cNvSpPr>
          <p:nvPr/>
        </p:nvSpPr>
        <p:spPr bwMode="auto">
          <a:xfrm>
            <a:off x="247650" y="0"/>
            <a:ext cx="11772900" cy="646331"/>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en-US" sz="1800" dirty="0">
                <a:solidFill>
                  <a:schemeClr val="bg1"/>
                </a:solidFill>
                <a:ea typeface="新細明體" panose="02020500000000000000" pitchFamily="18" charset="-120"/>
                <a:cs typeface="Times New Roman" panose="02020603050405020304" pitchFamily="18" charset="0"/>
              </a:rPr>
              <a:t> </a:t>
            </a:r>
            <a:r>
              <a:rPr lang="en-US" altLang="zh-TW" sz="1800" dirty="0">
                <a:solidFill>
                  <a:schemeClr val="bg1"/>
                </a:solidFill>
                <a:ea typeface="新細明體" panose="02020500000000000000" pitchFamily="18" charset="-120"/>
                <a:cs typeface="Times New Roman" panose="02020603050405020304" pitchFamily="18" charset="0"/>
              </a:rPr>
              <a:t>(0908.25) </a:t>
            </a:r>
            <a:r>
              <a:rPr lang="zh-TW" altLang="zh-TW" sz="1800" dirty="0">
                <a:solidFill>
                  <a:schemeClr val="bg1"/>
                </a:solidFill>
                <a:ea typeface="新細明體" panose="02020500000000000000" pitchFamily="18" charset="-120"/>
                <a:cs typeface="Times New Roman" panose="02020603050405020304" pitchFamily="18" charset="0"/>
              </a:rPr>
              <a:t>尼泊爾青年抗議社群媒體禁令 </a:t>
            </a:r>
            <a:r>
              <a:rPr lang="en-US" altLang="zh-TW" sz="1800" dirty="0">
                <a:solidFill>
                  <a:schemeClr val="bg1"/>
                </a:solidFill>
                <a:ea typeface="新細明體" panose="02020500000000000000" pitchFamily="18" charset="-120"/>
                <a:cs typeface="Times New Roman" panose="02020603050405020304" pitchFamily="18" charset="0"/>
              </a:rPr>
              <a:t>  </a:t>
            </a:r>
            <a:r>
              <a:rPr lang="zh-TW" altLang="zh-TW" sz="1800" dirty="0">
                <a:solidFill>
                  <a:schemeClr val="bg1"/>
                </a:solidFill>
                <a:ea typeface="新細明體" panose="02020500000000000000" pitchFamily="18" charset="-120"/>
                <a:cs typeface="Times New Roman" panose="02020603050405020304" pitchFamily="18" charset="0"/>
              </a:rPr>
              <a:t>警方驅離釀</a:t>
            </a:r>
            <a:r>
              <a:rPr lang="en-US" altLang="zh-TW" sz="1800" dirty="0">
                <a:solidFill>
                  <a:schemeClr val="bg1"/>
                </a:solidFill>
                <a:ea typeface="新細明體" panose="02020500000000000000" pitchFamily="18" charset="-120"/>
                <a:cs typeface="Times New Roman" panose="02020603050405020304" pitchFamily="18" charset="0"/>
              </a:rPr>
              <a:t>19</a:t>
            </a:r>
            <a:r>
              <a:rPr lang="zh-TW" altLang="zh-TW" sz="1800" dirty="0">
                <a:solidFill>
                  <a:schemeClr val="bg1"/>
                </a:solidFill>
                <a:ea typeface="新細明體" panose="02020500000000000000" pitchFamily="18" charset="-120"/>
                <a:cs typeface="Times New Roman" panose="02020603050405020304" pitchFamily="18" charset="0"/>
              </a:rPr>
              <a:t>死、</a:t>
            </a:r>
            <a:r>
              <a:rPr lang="en-US" altLang="zh-TW" sz="1800" dirty="0">
                <a:solidFill>
                  <a:schemeClr val="bg1"/>
                </a:solidFill>
                <a:ea typeface="新細明體" panose="02020500000000000000" pitchFamily="18" charset="-120"/>
                <a:cs typeface="Times New Roman" panose="02020603050405020304" pitchFamily="18" charset="0"/>
              </a:rPr>
              <a:t>100</a:t>
            </a:r>
            <a:r>
              <a:rPr lang="zh-TW" altLang="zh-TW" sz="1800" dirty="0">
                <a:solidFill>
                  <a:schemeClr val="bg1"/>
                </a:solidFill>
                <a:ea typeface="新細明體" panose="02020500000000000000" pitchFamily="18" charset="-120"/>
                <a:cs typeface="Times New Roman" panose="02020603050405020304" pitchFamily="18" charset="0"/>
              </a:rPr>
              <a:t>多人傷</a:t>
            </a:r>
            <a:r>
              <a:rPr lang="zh-TW" altLang="en-US" sz="1800" dirty="0">
                <a:solidFill>
                  <a:schemeClr val="bg1"/>
                </a:solidFill>
                <a:ea typeface="新細明體" panose="02020500000000000000" pitchFamily="18" charset="-120"/>
                <a:cs typeface="Times New Roman" panose="02020603050405020304" pitchFamily="18" charset="0"/>
              </a:rPr>
              <a:t>                                                                              </a:t>
            </a:r>
            <a:r>
              <a:rPr lang="en-US" altLang="zh-TW" sz="1800" dirty="0">
                <a:solidFill>
                  <a:schemeClr val="bg1"/>
                </a:solidFill>
                <a:ea typeface="新細明體" panose="02020500000000000000" pitchFamily="18" charset="-120"/>
                <a:cs typeface="Times New Roman" panose="02020603050405020304" pitchFamily="18" charset="0"/>
              </a:rPr>
              <a:t>Nepal Gen Z protests amid social media ban, clashes kill 19: All to know</a:t>
            </a:r>
            <a:r>
              <a:rPr lang="zh-TW" altLang="en-US" sz="1800" dirty="0">
                <a:solidFill>
                  <a:schemeClr val="bg1"/>
                </a:solidFill>
                <a:ea typeface="新細明體" panose="02020500000000000000" pitchFamily="18" charset="-120"/>
                <a:cs typeface="Times New Roman" panose="02020603050405020304" pitchFamily="18" charset="0"/>
              </a:rPr>
              <a:t> </a:t>
            </a:r>
          </a:p>
        </p:txBody>
      </p:sp>
      <p:sp>
        <p:nvSpPr>
          <p:cNvPr id="2" name="文字方塊 1">
            <a:extLst>
              <a:ext uri="{FF2B5EF4-FFF2-40B4-BE49-F238E27FC236}">
                <a16:creationId xmlns:a16="http://schemas.microsoft.com/office/drawing/2014/main" id="{19729769-DF4D-515D-0A38-251DFB3662A0}"/>
              </a:ext>
            </a:extLst>
          </p:cNvPr>
          <p:cNvSpPr txBox="1"/>
          <p:nvPr/>
        </p:nvSpPr>
        <p:spPr>
          <a:xfrm>
            <a:off x="302858" y="2510996"/>
            <a:ext cx="11586284" cy="3985706"/>
          </a:xfrm>
          <a:prstGeom prst="rect">
            <a:avLst/>
          </a:prstGeom>
          <a:noFill/>
        </p:spPr>
        <p:txBody>
          <a:bodyPr wrap="square" rtlCol="0">
            <a:spAutoFit/>
          </a:bodyPr>
          <a:lstStyle/>
          <a:p>
            <a:r>
              <a:rPr lang="zh-TW" altLang="en-US" sz="14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en-US"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5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5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en-US" altLang="zh-TW" sz="1600" dirty="0">
                <a:solidFill>
                  <a:srgbClr val="7030A0"/>
                </a:solidFill>
              </a:rPr>
              <a:t>At least 19 people were killed and over 100 injured in clashes with security forces after thousands of young people in Nepal took to the streets on Monday to protest against corruption and a government ban on social media websites.</a:t>
            </a:r>
          </a:p>
          <a:p>
            <a:r>
              <a:rPr lang="zh-TW" altLang="en-US" sz="1600" dirty="0">
                <a:solidFill>
                  <a:srgbClr val="000000"/>
                </a:solidFill>
                <a:latin typeface="Arial" panose="020B0604020202020204" pitchFamily="34" charset="0"/>
                <a:cs typeface="Arial" panose="020B0604020202020204" pitchFamily="34" charset="0"/>
                <a:sym typeface="Arial" panose="020B0604020202020204" pitchFamily="34" charset="0"/>
              </a:rPr>
              <a:t>       週一，尼泊爾數千名年輕人走上街頭抗議腐敗和政府</a:t>
            </a:r>
            <a:r>
              <a:rPr lang="zh-TW" altLang="en-US" sz="1600" dirty="0">
                <a:solidFill>
                  <a:srgbClr val="000000"/>
                </a:solidFill>
                <a:highlight>
                  <a:srgbClr val="FFFF00"/>
                </a:highlight>
                <a:latin typeface="Arial" panose="020B0604020202020204" pitchFamily="34" charset="0"/>
                <a:cs typeface="Arial" panose="020B0604020202020204" pitchFamily="34" charset="0"/>
                <a:sym typeface="Arial" panose="020B0604020202020204" pitchFamily="34" charset="0"/>
              </a:rPr>
              <a:t>對社群媒體網站的禁令</a:t>
            </a:r>
            <a:r>
              <a:rPr lang="zh-TW" altLang="en-US" sz="1600" dirty="0">
                <a:solidFill>
                  <a:srgbClr val="000000"/>
                </a:solidFill>
                <a:latin typeface="Arial" panose="020B0604020202020204" pitchFamily="34" charset="0"/>
                <a:cs typeface="Arial" panose="020B0604020202020204" pitchFamily="34" charset="0"/>
                <a:sym typeface="Arial" panose="020B0604020202020204" pitchFamily="34" charset="0"/>
              </a:rPr>
              <a:t>，與安全部隊發生衝突，造成至少</a:t>
            </a:r>
            <a:r>
              <a:rPr lang="en-US" altLang="zh-TW" sz="1600" dirty="0">
                <a:solidFill>
                  <a:srgbClr val="000000"/>
                </a:solidFill>
                <a:latin typeface="Arial" panose="020B0604020202020204" pitchFamily="34" charset="0"/>
                <a:cs typeface="Arial" panose="020B0604020202020204" pitchFamily="34" charset="0"/>
                <a:sym typeface="Arial" panose="020B0604020202020204" pitchFamily="34" charset="0"/>
              </a:rPr>
              <a:t>19</a:t>
            </a:r>
            <a:r>
              <a:rPr lang="zh-TW" altLang="en-US" sz="1600" dirty="0">
                <a:solidFill>
                  <a:srgbClr val="000000"/>
                </a:solidFill>
                <a:latin typeface="Arial" panose="020B0604020202020204" pitchFamily="34" charset="0"/>
                <a:cs typeface="Arial" panose="020B0604020202020204" pitchFamily="34" charset="0"/>
                <a:sym typeface="Arial" panose="020B0604020202020204" pitchFamily="34" charset="0"/>
              </a:rPr>
              <a:t>人死亡，</a:t>
            </a:r>
            <a:r>
              <a:rPr lang="en-US" altLang="zh-TW" sz="1600" dirty="0">
                <a:solidFill>
                  <a:srgbClr val="000000"/>
                </a:solidFill>
                <a:latin typeface="Arial" panose="020B0604020202020204" pitchFamily="34" charset="0"/>
                <a:cs typeface="Arial" panose="020B0604020202020204" pitchFamily="34" charset="0"/>
                <a:sym typeface="Arial" panose="020B0604020202020204" pitchFamily="34" charset="0"/>
              </a:rPr>
              <a:t>100</a:t>
            </a:r>
            <a:r>
              <a:rPr lang="zh-TW" altLang="en-US" sz="1600" dirty="0">
                <a:solidFill>
                  <a:srgbClr val="000000"/>
                </a:solidFill>
                <a:latin typeface="Arial" panose="020B0604020202020204" pitchFamily="34" charset="0"/>
                <a:cs typeface="Arial" panose="020B0604020202020204" pitchFamily="34" charset="0"/>
                <a:sym typeface="Arial" panose="020B0604020202020204" pitchFamily="34" charset="0"/>
              </a:rPr>
              <a:t>多人受傷。</a:t>
            </a:r>
            <a:endParaRPr lang="en-US" altLang="zh-TW" sz="1600" dirty="0">
              <a:solidFill>
                <a:srgbClr val="7030A0"/>
              </a:solidFill>
            </a:endParaRPr>
          </a:p>
          <a:p>
            <a:r>
              <a:rPr lang="en-US" altLang="zh-TW" sz="1600" dirty="0">
                <a:solidFill>
                  <a:srgbClr val="7030A0"/>
                </a:solidFill>
                <a:highlight>
                  <a:srgbClr val="FFFF00"/>
                </a:highlight>
              </a:rPr>
              <a:t>A curfew was imposed </a:t>
            </a:r>
            <a:r>
              <a:rPr lang="en-US" altLang="zh-TW" sz="1600" dirty="0">
                <a:solidFill>
                  <a:srgbClr val="7030A0"/>
                </a:solidFill>
              </a:rPr>
              <a:t>in parts of Kathmandu after protesters entered the Parliament building in the capital and faced off against the police.</a:t>
            </a:r>
          </a:p>
          <a:p>
            <a:r>
              <a:rPr lang="zh-TW" altLang="en-US" sz="1600" dirty="0">
                <a:solidFill>
                  <a:srgbClr val="000000"/>
                </a:solidFill>
                <a:latin typeface="Arial" panose="020B0604020202020204" pitchFamily="34" charset="0"/>
                <a:cs typeface="Arial" panose="020B0604020202020204" pitchFamily="34" charset="0"/>
                <a:sym typeface="Arial" panose="020B0604020202020204" pitchFamily="34" charset="0"/>
              </a:rPr>
              <a:t>       抗議者進入首都議會大廈並與警方對峙後，加德滿都部分地區實施宵禁。</a:t>
            </a:r>
            <a:endParaRPr lang="en-US" altLang="zh-TW" sz="1600" dirty="0">
              <a:solidFill>
                <a:srgbClr val="000000"/>
              </a:solidFill>
              <a:latin typeface="Arial" panose="020B0604020202020204" pitchFamily="34" charset="0"/>
              <a:cs typeface="Arial" panose="020B0604020202020204" pitchFamily="34" charset="0"/>
              <a:sym typeface="Arial" panose="020B0604020202020204" pitchFamily="34" charset="0"/>
            </a:endParaRPr>
          </a:p>
          <a:p>
            <a:endParaRPr lang="en-US" altLang="zh-TW" sz="1500" dirty="0">
              <a:solidFill>
                <a:srgbClr val="7030A0"/>
              </a:solidFill>
            </a:endParaRPr>
          </a:p>
          <a:p>
            <a:r>
              <a:rPr lang="en-US" altLang="zh-TW" sz="1600" dirty="0"/>
              <a:t>        </a:t>
            </a:r>
            <a:r>
              <a:rPr lang="zh-TW" altLang="zh-TW" sz="1600" dirty="0"/>
              <a:t>尼國政府上周</a:t>
            </a:r>
            <a:r>
              <a:rPr lang="zh-TW" altLang="zh-TW" sz="1600" dirty="0">
                <a:highlight>
                  <a:srgbClr val="FFFF00"/>
                </a:highlight>
              </a:rPr>
              <a:t>決定封鎖臉書等多個社群平台</a:t>
            </a:r>
            <a:r>
              <a:rPr lang="zh-TW" altLang="zh-TW" sz="1600" dirty="0"/>
              <a:t>，引發年輕人強烈不滿。尼泊爾</a:t>
            </a:r>
            <a:r>
              <a:rPr lang="en-US" altLang="zh-TW" sz="1600" dirty="0"/>
              <a:t>3000</a:t>
            </a:r>
            <a:r>
              <a:rPr lang="zh-TW" altLang="zh-TW" sz="1600" dirty="0"/>
              <a:t>萬人口</a:t>
            </a:r>
            <a:r>
              <a:rPr lang="zh-TW" altLang="zh-TW" sz="1600" dirty="0">
                <a:highlight>
                  <a:srgbClr val="FFFF00"/>
                </a:highlight>
              </a:rPr>
              <a:t>約有</a:t>
            </a:r>
            <a:r>
              <a:rPr lang="en-US" altLang="zh-TW" sz="1600" dirty="0">
                <a:highlight>
                  <a:srgbClr val="FFFF00"/>
                </a:highlight>
              </a:rPr>
              <a:t>9</a:t>
            </a:r>
            <a:r>
              <a:rPr lang="zh-TW" altLang="zh-TW" sz="1600" dirty="0">
                <a:highlight>
                  <a:srgbClr val="FFFF00"/>
                </a:highlight>
              </a:rPr>
              <a:t>成使用網路。該國官員解釋，封鎖是因為平台未依規註冊，且政府打擊濫用行為，包括利用假帳號散播仇恨言論、假新聞及詐騙</a:t>
            </a:r>
            <a:r>
              <a:rPr lang="zh-TW" altLang="zh-TW" sz="1600" dirty="0"/>
              <a:t>。</a:t>
            </a:r>
            <a:endParaRPr lang="en-US" altLang="zh-TW" sz="1600" dirty="0"/>
          </a:p>
          <a:p>
            <a:endParaRPr lang="zh-TW" altLang="zh-TW" sz="1600" dirty="0"/>
          </a:p>
          <a:p>
            <a:r>
              <a:rPr lang="en-US" altLang="zh-TW" sz="1600" dirty="0">
                <a:solidFill>
                  <a:srgbClr val="000000"/>
                </a:solidFill>
                <a:latin typeface="Arial" panose="020B0604020202020204" pitchFamily="34" charset="0"/>
                <a:cs typeface="Arial" panose="020B0604020202020204" pitchFamily="34" charset="0"/>
              </a:rPr>
              <a:t>         </a:t>
            </a:r>
            <a:r>
              <a:rPr lang="zh-TW" altLang="zh-TW" sz="1600" dirty="0">
                <a:highlight>
                  <a:srgbClr val="FFFF00"/>
                </a:highlight>
              </a:rPr>
              <a:t>數以千計年輕人</a:t>
            </a:r>
            <a:r>
              <a:rPr lang="zh-TW" altLang="zh-TW" sz="1600" dirty="0"/>
              <a:t>走上加德滿都街頭，揮舞國旗，高舉</a:t>
            </a:r>
            <a:r>
              <a:rPr lang="zh-TW" altLang="zh-TW" sz="1600" dirty="0">
                <a:highlight>
                  <a:srgbClr val="FFFF00"/>
                </a:highlight>
              </a:rPr>
              <a:t>「打擊貪腐而非封鎖社群平台」、「解禁社群媒體」、「青年反貪腐」等標語。</a:t>
            </a:r>
            <a:r>
              <a:rPr lang="zh-TW" altLang="zh-TW" sz="1600" dirty="0"/>
              <a:t>抗議籌畫者說，這是</a:t>
            </a:r>
            <a:r>
              <a:rPr lang="en-US" altLang="zh-TW" sz="1600" dirty="0">
                <a:highlight>
                  <a:srgbClr val="FFFF00"/>
                </a:highlight>
              </a:rPr>
              <a:t>Z</a:t>
            </a:r>
            <a:r>
              <a:rPr lang="zh-TW" altLang="zh-TW" sz="1600" dirty="0">
                <a:highlight>
                  <a:srgbClr val="FFFF00"/>
                </a:highlight>
              </a:rPr>
              <a:t>世代的示威</a:t>
            </a:r>
            <a:r>
              <a:rPr lang="zh-TW" altLang="zh-TW" sz="1600" dirty="0"/>
              <a:t>，反映</a:t>
            </a:r>
            <a:r>
              <a:rPr lang="zh-TW" altLang="zh-TW" sz="1600" dirty="0">
                <a:highlight>
                  <a:srgbClr val="FFFF00"/>
                </a:highlight>
              </a:rPr>
              <a:t>年輕世代</a:t>
            </a:r>
            <a:r>
              <a:rPr lang="zh-TW" altLang="zh-TW" sz="1600" dirty="0"/>
              <a:t>對</a:t>
            </a:r>
            <a:r>
              <a:rPr lang="zh-TW" altLang="zh-TW" sz="1600" dirty="0">
                <a:highlight>
                  <a:srgbClr val="FFFF00"/>
                </a:highlight>
              </a:rPr>
              <a:t>政府普遍的不滿與對政策的憤怒</a:t>
            </a:r>
            <a:r>
              <a:rPr lang="zh-TW" altLang="zh-TW" sz="1600" dirty="0"/>
              <a:t>。一名抗議者說，這是尼泊爾新世代的抗爭。</a:t>
            </a:r>
          </a:p>
          <a:p>
            <a:endParaRPr lang="zh-TW" altLang="en-US" sz="1500" dirty="0">
              <a:solidFill>
                <a:srgbClr val="7030A0"/>
              </a:solidFill>
            </a:endParaRPr>
          </a:p>
        </p:txBody>
      </p:sp>
      <p:pic>
        <p:nvPicPr>
          <p:cNvPr id="9" name="圖片 8">
            <a:extLst>
              <a:ext uri="{FF2B5EF4-FFF2-40B4-BE49-F238E27FC236}">
                <a16:creationId xmlns:a16="http://schemas.microsoft.com/office/drawing/2014/main" id="{9E014DC6-2409-BB53-0321-91E1D7E16725}"/>
              </a:ext>
            </a:extLst>
          </p:cNvPr>
          <p:cNvPicPr>
            <a:picLocks noChangeAspect="1"/>
          </p:cNvPicPr>
          <p:nvPr/>
        </p:nvPicPr>
        <p:blipFill>
          <a:blip r:embed="rId3"/>
          <a:stretch>
            <a:fillRect/>
          </a:stretch>
        </p:blipFill>
        <p:spPr>
          <a:xfrm>
            <a:off x="247649" y="700057"/>
            <a:ext cx="2477621" cy="1641063"/>
          </a:xfrm>
          <a:prstGeom prst="rect">
            <a:avLst/>
          </a:prstGeom>
        </p:spPr>
      </p:pic>
      <p:sp>
        <p:nvSpPr>
          <p:cNvPr id="10" name="文字方塊 9">
            <a:extLst>
              <a:ext uri="{FF2B5EF4-FFF2-40B4-BE49-F238E27FC236}">
                <a16:creationId xmlns:a16="http://schemas.microsoft.com/office/drawing/2014/main" id="{42DCC87B-D097-78DC-A9F8-D0684B8F7D74}"/>
              </a:ext>
            </a:extLst>
          </p:cNvPr>
          <p:cNvSpPr txBox="1"/>
          <p:nvPr/>
        </p:nvSpPr>
        <p:spPr>
          <a:xfrm>
            <a:off x="2796989" y="943794"/>
            <a:ext cx="2913530" cy="1323439"/>
          </a:xfrm>
          <a:prstGeom prst="rect">
            <a:avLst/>
          </a:prstGeom>
          <a:noFill/>
        </p:spPr>
        <p:txBody>
          <a:bodyPr wrap="square" rtlCol="0">
            <a:spAutoFit/>
          </a:bodyPr>
          <a:lstStyle/>
          <a:p>
            <a:r>
              <a:rPr lang="en-US" altLang="zh-TW" sz="1600" b="1" dirty="0">
                <a:solidFill>
                  <a:srgbClr val="7030A0"/>
                </a:solidFill>
              </a:rPr>
              <a:t>A protester falls down during clashes with riot police outside the Parliament building in Kathmandu, Nepal, Monday, September 8, 2025</a:t>
            </a:r>
            <a:endParaRPr lang="zh-TW" altLang="en-US" sz="1600" b="1" dirty="0">
              <a:solidFill>
                <a:srgbClr val="7030A0"/>
              </a:solidFill>
            </a:endParaRPr>
          </a:p>
        </p:txBody>
      </p:sp>
      <p:pic>
        <p:nvPicPr>
          <p:cNvPr id="11" name="圖片 10">
            <a:extLst>
              <a:ext uri="{FF2B5EF4-FFF2-40B4-BE49-F238E27FC236}">
                <a16:creationId xmlns:a16="http://schemas.microsoft.com/office/drawing/2014/main" id="{94507C18-1634-9A5A-EBE0-EB15715D6BE1}"/>
              </a:ext>
            </a:extLst>
          </p:cNvPr>
          <p:cNvPicPr>
            <a:picLocks noChangeAspect="1"/>
          </p:cNvPicPr>
          <p:nvPr/>
        </p:nvPicPr>
        <p:blipFill>
          <a:blip r:embed="rId4"/>
          <a:stretch>
            <a:fillRect/>
          </a:stretch>
        </p:blipFill>
        <p:spPr>
          <a:xfrm>
            <a:off x="5782238" y="700057"/>
            <a:ext cx="2345055" cy="1557655"/>
          </a:xfrm>
          <a:prstGeom prst="rect">
            <a:avLst/>
          </a:prstGeom>
        </p:spPr>
      </p:pic>
      <p:sp>
        <p:nvSpPr>
          <p:cNvPr id="12" name="文字方塊 11">
            <a:extLst>
              <a:ext uri="{FF2B5EF4-FFF2-40B4-BE49-F238E27FC236}">
                <a16:creationId xmlns:a16="http://schemas.microsoft.com/office/drawing/2014/main" id="{33F7F512-9804-5606-8845-D9E489722C78}"/>
              </a:ext>
            </a:extLst>
          </p:cNvPr>
          <p:cNvSpPr txBox="1"/>
          <p:nvPr/>
        </p:nvSpPr>
        <p:spPr>
          <a:xfrm>
            <a:off x="8127293" y="1143848"/>
            <a:ext cx="3719232" cy="861774"/>
          </a:xfrm>
          <a:prstGeom prst="rect">
            <a:avLst/>
          </a:prstGeom>
          <a:noFill/>
        </p:spPr>
        <p:txBody>
          <a:bodyPr wrap="square" rtlCol="0">
            <a:spAutoFit/>
          </a:bodyPr>
          <a:lstStyle/>
          <a:p>
            <a:r>
              <a:rPr lang="zh-TW" altLang="zh-TW" sz="1600" dirty="0">
                <a:solidFill>
                  <a:srgbClr val="7030A0"/>
                </a:solidFill>
              </a:rPr>
              <a:t>尼泊爾示威者和鎮暴警察</a:t>
            </a:r>
            <a:r>
              <a:rPr lang="en-US" altLang="zh-TW" sz="1600" dirty="0">
                <a:solidFill>
                  <a:srgbClr val="7030A0"/>
                </a:solidFill>
              </a:rPr>
              <a:t>8</a:t>
            </a:r>
            <a:r>
              <a:rPr lang="zh-TW" altLang="zh-TW" sz="1600" dirty="0">
                <a:solidFill>
                  <a:srgbClr val="7030A0"/>
                </a:solidFill>
              </a:rPr>
              <a:t>日在首都加德滿都的國會附近爆發衝突。</a:t>
            </a:r>
          </a:p>
          <a:p>
            <a:endParaRPr lang="zh-TW" altLang="en-US" dirty="0"/>
          </a:p>
        </p:txBody>
      </p:sp>
    </p:spTree>
    <p:extLst>
      <p:ext uri="{BB962C8B-B14F-4D97-AF65-F5344CB8AC3E}">
        <p14:creationId xmlns:p14="http://schemas.microsoft.com/office/powerpoint/2010/main" val="27939075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標題 1">
            <a:extLst>
              <a:ext uri="{FF2B5EF4-FFF2-40B4-BE49-F238E27FC236}">
                <a16:creationId xmlns:a16="http://schemas.microsoft.com/office/drawing/2014/main" id="{4456FA7A-7B72-53D2-BEE5-180585E998DC}"/>
              </a:ext>
            </a:extLst>
          </p:cNvPr>
          <p:cNvSpPr>
            <a:spLocks noGrp="1" noChangeArrowheads="1"/>
          </p:cNvSpPr>
          <p:nvPr>
            <p:ph type="title"/>
          </p:nvPr>
        </p:nvSpPr>
        <p:spPr>
          <a:xfrm>
            <a:off x="0" y="26633"/>
            <a:ext cx="12192000" cy="800219"/>
          </a:xfrm>
          <a:solidFill>
            <a:schemeClr val="tx2"/>
          </a:solidFill>
        </p:spPr>
        <p:txBody>
          <a:bodyPr/>
          <a:lstStyle/>
          <a:p>
            <a:r>
              <a:rPr lang="en-US" altLang="zh-TW" sz="2000" dirty="0">
                <a:solidFill>
                  <a:schemeClr val="bg1"/>
                </a:solidFill>
                <a:ea typeface="新細明體" panose="02020500000000000000" pitchFamily="18" charset="-120"/>
              </a:rPr>
              <a:t>(0910.16)</a:t>
            </a:r>
            <a:r>
              <a:rPr lang="zh-TW" altLang="en-US" sz="2000" dirty="0">
                <a:solidFill>
                  <a:schemeClr val="bg1"/>
                </a:solidFill>
                <a:ea typeface="新細明體" panose="02020500000000000000" pitchFamily="18" charset="-120"/>
              </a:rPr>
              <a:t>全球第三大國  </a:t>
            </a:r>
            <a:r>
              <a:rPr lang="zh-TW" altLang="zh-TW" sz="2000" dirty="0">
                <a:solidFill>
                  <a:schemeClr val="bg1"/>
                </a:solidFill>
                <a:ea typeface="新細明體" panose="02020500000000000000" pitchFamily="18" charset="-120"/>
              </a:rPr>
              <a:t>挪威最大報晚郵報稱祖克柏為「世上權力最大的總編輯」</a:t>
            </a:r>
            <a:r>
              <a:rPr lang="zh-TW" altLang="en-US" sz="2000" dirty="0">
                <a:solidFill>
                  <a:schemeClr val="bg1"/>
                </a:solidFill>
                <a:ea typeface="新細明體" panose="02020500000000000000" pitchFamily="18" charset="-120"/>
              </a:rPr>
              <a:t> 。唯我獨尊</a:t>
            </a:r>
            <a:r>
              <a:rPr lang="en-US" altLang="zh-TW" sz="2000" dirty="0">
                <a:solidFill>
                  <a:schemeClr val="bg1"/>
                </a:solidFill>
                <a:ea typeface="新細明體" panose="02020500000000000000" pitchFamily="18" charset="-120"/>
              </a:rPr>
              <a:t>?</a:t>
            </a:r>
            <a:endParaRPr lang="zh-TW" altLang="en-US" sz="2000" dirty="0">
              <a:solidFill>
                <a:schemeClr val="bg1"/>
              </a:solidFill>
              <a:ea typeface="新細明體" panose="02020500000000000000" pitchFamily="18" charset="-120"/>
            </a:endParaRPr>
          </a:p>
        </p:txBody>
      </p:sp>
      <p:pic>
        <p:nvPicPr>
          <p:cNvPr id="39939" name="Picture 2">
            <a:extLst>
              <a:ext uri="{FF2B5EF4-FFF2-40B4-BE49-F238E27FC236}">
                <a16:creationId xmlns:a16="http://schemas.microsoft.com/office/drawing/2014/main" id="{3F4B9F81-ECBD-C2AE-0C52-170E5F8AD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511" y="701139"/>
            <a:ext cx="3347319" cy="2510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文字方塊 1">
            <a:extLst>
              <a:ext uri="{FF2B5EF4-FFF2-40B4-BE49-F238E27FC236}">
                <a16:creationId xmlns:a16="http://schemas.microsoft.com/office/drawing/2014/main" id="{DD6E556A-6FCD-E697-536B-89C501CABC91}"/>
              </a:ext>
            </a:extLst>
          </p:cNvPr>
          <p:cNvSpPr txBox="1">
            <a:spLocks noChangeArrowheads="1"/>
          </p:cNvSpPr>
          <p:nvPr/>
        </p:nvSpPr>
        <p:spPr bwMode="auto">
          <a:xfrm>
            <a:off x="372072" y="5142119"/>
            <a:ext cx="11074284" cy="1107996"/>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en-US" altLang="zh-TW" sz="1600" b="1" dirty="0">
                <a:solidFill>
                  <a:srgbClr val="003399"/>
                </a:solidFill>
                <a:latin typeface="Tahoma" panose="020B0604030504040204" pitchFamily="34" charset="0"/>
                <a:ea typeface="新細明體" panose="02020500000000000000" pitchFamily="18" charset="-120"/>
              </a:rPr>
              <a:t>(0911.16) </a:t>
            </a:r>
            <a:r>
              <a:rPr lang="zh-TW" altLang="zh-TW" sz="1600" b="1" dirty="0">
                <a:solidFill>
                  <a:srgbClr val="003399"/>
                </a:solidFill>
                <a:latin typeface="Tahoma" panose="020B0604030504040204" pitchFamily="34" charset="0"/>
                <a:ea typeface="新細明體" panose="02020500000000000000" pitchFamily="18" charset="-120"/>
              </a:rPr>
              <a:t>越戰</a:t>
            </a:r>
            <a:r>
              <a:rPr lang="zh-TW" altLang="zh-TW" sz="1600" b="1" dirty="0">
                <a:solidFill>
                  <a:srgbClr val="003399"/>
                </a:solidFill>
                <a:highlight>
                  <a:srgbClr val="00FF00"/>
                </a:highlight>
                <a:latin typeface="Tahoma" panose="020B0604030504040204" pitchFamily="34" charset="0"/>
                <a:ea typeface="新細明體" panose="02020500000000000000" pitchFamily="18" charset="-120"/>
              </a:rPr>
              <a:t>經典</a:t>
            </a:r>
            <a:r>
              <a:rPr lang="zh-TW" altLang="zh-TW" sz="1600" b="1" dirty="0">
                <a:solidFill>
                  <a:srgbClr val="003399"/>
                </a:solidFill>
                <a:latin typeface="Tahoma" panose="020B0604030504040204" pitchFamily="34" charset="0"/>
                <a:ea typeface="新細明體" panose="02020500000000000000" pitchFamily="18" charset="-120"/>
              </a:rPr>
              <a:t>照 臉書解禁</a:t>
            </a: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endParaRPr lang="en-US" altLang="zh-TW" sz="18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r>
              <a:rPr lang="en-US" altLang="zh-TW" sz="1600" b="1" dirty="0">
                <a:solidFill>
                  <a:srgbClr val="003399"/>
                </a:solidFill>
                <a:latin typeface="Tahoma" panose="020B0604030504040204" pitchFamily="34" charset="0"/>
                <a:ea typeface="新細明體" panose="02020500000000000000" pitchFamily="18" charset="-120"/>
              </a:rPr>
              <a:t>      </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全球最大社群網站</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 FB</a:t>
            </a:r>
            <a:r>
              <a:rPr lang="zh-TW" altLang="zh-TW" sz="1600" b="1" dirty="0">
                <a:solidFill>
                  <a:srgbClr val="003399"/>
                </a:solidFill>
                <a:latin typeface="Tahoma" panose="020B0604030504040204" pitchFamily="34" charset="0"/>
                <a:ea typeface="新細明體" panose="02020500000000000000" pitchFamily="18" charset="-120"/>
              </a:rPr>
              <a:t>九日</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政策大轉彎</a:t>
            </a:r>
            <a:r>
              <a:rPr lang="zh-TW" altLang="zh-TW" sz="1600" b="1" dirty="0">
                <a:solidFill>
                  <a:srgbClr val="003399"/>
                </a:solidFill>
                <a:latin typeface="Tahoma" panose="020B0604030504040204" pitchFamily="34" charset="0"/>
                <a:ea typeface="新細明體" panose="02020500000000000000" pitchFamily="18" charset="-120"/>
              </a:rPr>
              <a:t>，決定將</a:t>
            </a:r>
            <a:r>
              <a:rPr lang="en-US" altLang="zh-TW" sz="1600" b="1" dirty="0">
                <a:solidFill>
                  <a:srgbClr val="003399"/>
                </a:solidFill>
                <a:latin typeface="Tahoma" panose="020B0604030504040204" pitchFamily="34" charset="0"/>
                <a:ea typeface="新細明體" panose="02020500000000000000" pitchFamily="18" charset="-120"/>
              </a:rPr>
              <a:t> 1972</a:t>
            </a:r>
            <a:r>
              <a:rPr lang="zh-TW" altLang="zh-TW" sz="1600" b="1" dirty="0">
                <a:solidFill>
                  <a:srgbClr val="003399"/>
                </a:solidFill>
                <a:latin typeface="Tahoma" panose="020B0604030504040204" pitchFamily="34" charset="0"/>
                <a:ea typeface="新細明體" panose="02020500000000000000" pitchFamily="18" charset="-120"/>
              </a:rPr>
              <a:t>年越南女童潘氏金福裸身逃命的越戰經典照</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恢復張貼</a:t>
            </a:r>
            <a:r>
              <a:rPr lang="zh-TW" altLang="zh-TW" sz="1600" b="1" dirty="0">
                <a:solidFill>
                  <a:srgbClr val="003399"/>
                </a:solidFill>
                <a:latin typeface="Tahoma" panose="020B0604030504040204" pitchFamily="34" charset="0"/>
                <a:ea typeface="新細明體" panose="02020500000000000000" pitchFamily="18" charset="-120"/>
              </a:rPr>
              <a:t>。這張觀者無不動容的照片曾獲普立茲獎，也被認為是</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影響美國人對越戰觀感</a:t>
            </a:r>
            <a:r>
              <a:rPr lang="zh-TW" altLang="zh-TW" sz="1600" b="1" dirty="0">
                <a:solidFill>
                  <a:srgbClr val="003399"/>
                </a:solidFill>
                <a:latin typeface="Tahoma" panose="020B0604030504040204" pitchFamily="34" charset="0"/>
                <a:ea typeface="新細明體" panose="02020500000000000000" pitchFamily="18" charset="-120"/>
              </a:rPr>
              <a:t>的一張照片</a:t>
            </a:r>
            <a:r>
              <a:rPr lang="zh-TW" altLang="zh-TW" sz="1400" b="1" dirty="0">
                <a:solidFill>
                  <a:srgbClr val="003399"/>
                </a:solidFill>
                <a:latin typeface="Tahoma" panose="020B0604030504040204" pitchFamily="34" charset="0"/>
                <a:ea typeface="新細明體" panose="02020500000000000000" pitchFamily="18" charset="-120"/>
              </a:rPr>
              <a:t>。</a:t>
            </a:r>
            <a:endParaRPr lang="zh-TW" altLang="zh-TW" sz="1400" dirty="0">
              <a:solidFill>
                <a:srgbClr val="003399"/>
              </a:solidFill>
              <a:latin typeface="Tahoma" panose="020B0604030504040204" pitchFamily="34" charset="0"/>
              <a:ea typeface="新細明體" panose="02020500000000000000" pitchFamily="18" charset="-120"/>
            </a:endParaRPr>
          </a:p>
        </p:txBody>
      </p:sp>
      <p:pic>
        <p:nvPicPr>
          <p:cNvPr id="39941" name="圖片 2">
            <a:extLst>
              <a:ext uri="{FF2B5EF4-FFF2-40B4-BE49-F238E27FC236}">
                <a16:creationId xmlns:a16="http://schemas.microsoft.com/office/drawing/2014/main" id="{591AC4AB-1560-F841-9FF3-7876579E08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5209" y="905893"/>
            <a:ext cx="2443163" cy="133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5" descr="美籍越南攝影師黃公崴拍攝於1972年的越戰經典照片，曾獲美國新聞界最高榮譽普立茲...">
            <a:extLst>
              <a:ext uri="{FF2B5EF4-FFF2-40B4-BE49-F238E27FC236}">
                <a16:creationId xmlns:a16="http://schemas.microsoft.com/office/drawing/2014/main" id="{D923E398-AEA9-B654-3703-19D553282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6257" y="855156"/>
            <a:ext cx="1889317" cy="1481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文字方塊 3">
            <a:extLst>
              <a:ext uri="{FF2B5EF4-FFF2-40B4-BE49-F238E27FC236}">
                <a16:creationId xmlns:a16="http://schemas.microsoft.com/office/drawing/2014/main" id="{081636B5-38DF-6228-E51A-F95B5D37483B}"/>
              </a:ext>
            </a:extLst>
          </p:cNvPr>
          <p:cNvSpPr txBox="1">
            <a:spLocks noChangeArrowheads="1"/>
          </p:cNvSpPr>
          <p:nvPr/>
        </p:nvSpPr>
        <p:spPr bwMode="auto">
          <a:xfrm>
            <a:off x="372072" y="3310886"/>
            <a:ext cx="11264871" cy="1569660"/>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2016</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年</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10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億用戶數，</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2023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年增加到</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27</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億用戶數</a:t>
            </a:r>
            <a:r>
              <a:rPr lang="zh-TW" altLang="zh-TW" sz="1600" b="1" dirty="0">
                <a:solidFill>
                  <a:srgbClr val="003399"/>
                </a:solidFill>
                <a:highlight>
                  <a:srgbClr val="FFFF00"/>
                </a:highlight>
                <a:latin typeface="Tahoma" panose="020B0604030504040204" pitchFamily="34" charset="0"/>
              </a:rPr>
              <a:t>，</a:t>
            </a:r>
            <a:r>
              <a:rPr lang="en-US" altLang="zh-TW" sz="1600" b="1" dirty="0">
                <a:solidFill>
                  <a:srgbClr val="003399"/>
                </a:solidFill>
                <a:highlight>
                  <a:srgbClr val="FFFF00"/>
                </a:highlight>
                <a:latin typeface="Tahoma" panose="020B0604030504040204" pitchFamily="34" charset="0"/>
              </a:rPr>
              <a:t>2024</a:t>
            </a:r>
            <a:r>
              <a:rPr lang="zh-TW" altLang="en-US" sz="1600" b="1" dirty="0">
                <a:solidFill>
                  <a:srgbClr val="003399"/>
                </a:solidFill>
                <a:highlight>
                  <a:srgbClr val="FFFF00"/>
                </a:highlight>
                <a:latin typeface="Tahoma" panose="020B0604030504040204" pitchFamily="34" charset="0"/>
              </a:rPr>
              <a:t>年</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擁有約</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29.6</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億月活躍用戶，是全球最大的社交媒體平臺。</a:t>
            </a:r>
          </a:p>
          <a:p>
            <a:pPr>
              <a:spcBef>
                <a:spcPct val="0"/>
              </a:spcBef>
              <a:buClrTx/>
              <a:buSzTx/>
              <a:buFontTx/>
              <a:buNone/>
              <a:defRPr/>
            </a:pPr>
            <a:r>
              <a:rPr lang="en-US" altLang="zh-TW" sz="1600" b="1" dirty="0">
                <a:solidFill>
                  <a:srgbClr val="003399"/>
                </a:solidFill>
                <a:latin typeface="Tahoma" panose="020B0604030504040204" pitchFamily="34" charset="0"/>
                <a:ea typeface="新細明體" panose="02020500000000000000" pitchFamily="18" charset="-120"/>
              </a:rPr>
              <a:t>…</a:t>
            </a:r>
          </a:p>
          <a:p>
            <a:pPr>
              <a:spcBef>
                <a:spcPct val="0"/>
              </a:spcBef>
              <a:buClrTx/>
              <a:buSzTx/>
              <a:buFontTx/>
              <a:buNone/>
              <a:defRPr/>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r>
              <a:rPr lang="en-US" altLang="zh-TW" sz="1800" b="1" dirty="0">
                <a:solidFill>
                  <a:srgbClr val="003399"/>
                </a:solidFill>
                <a:latin typeface="Tahoma" panose="020B0604030504040204" pitchFamily="34" charset="0"/>
                <a:ea typeface="新細明體" panose="02020500000000000000" pitchFamily="18" charset="-120"/>
              </a:rPr>
              <a:t>(</a:t>
            </a:r>
            <a:r>
              <a:rPr lang="en-US" altLang="zh-TW" sz="1600" b="1" dirty="0">
                <a:solidFill>
                  <a:srgbClr val="003399"/>
                </a:solidFill>
                <a:latin typeface="Tahoma" panose="020B0604030504040204" pitchFamily="34" charset="0"/>
                <a:ea typeface="新細明體" panose="02020500000000000000" pitchFamily="18" charset="-120"/>
              </a:rPr>
              <a:t>0910.16) </a:t>
            </a:r>
            <a:r>
              <a:rPr lang="zh-TW" altLang="zh-TW" sz="1600" b="1" dirty="0">
                <a:solidFill>
                  <a:srgbClr val="003399"/>
                </a:solidFill>
                <a:latin typeface="Tahoma" panose="020B0604030504040204" pitchFamily="34" charset="0"/>
                <a:ea typeface="新細明體" panose="02020500000000000000" pitchFamily="18" charset="-120"/>
              </a:rPr>
              <a:t>晚郵報在頭版放上斗大的臉書標誌，社論題為「親愛的祖克柏」，痛批</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臉書</a:t>
            </a:r>
            <a:r>
              <a:rPr lang="zh-TW" altLang="zh-TW" sz="1600" b="1" dirty="0">
                <a:solidFill>
                  <a:srgbClr val="003399"/>
                </a:solidFill>
                <a:latin typeface="Tahoma" panose="020B0604030504040204" pitchFamily="34" charset="0"/>
                <a:ea typeface="新細明體" panose="02020500000000000000" pitchFamily="18" charset="-120"/>
              </a:rPr>
              <a:t>刪除照片</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傷害民主，</a:t>
            </a:r>
            <a:r>
              <a:rPr lang="zh-TW" altLang="zh-TW" sz="1600" b="1" dirty="0">
                <a:solidFill>
                  <a:srgbClr val="003399"/>
                </a:solidFill>
                <a:latin typeface="Tahoma" panose="020B0604030504040204" pitchFamily="34" charset="0"/>
                <a:ea typeface="新細明體" panose="02020500000000000000" pitchFamily="18" charset="-120"/>
              </a:rPr>
              <a:t>說</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臉書</a:t>
            </a:r>
            <a:r>
              <a:rPr lang="zh-TW" altLang="zh-TW" sz="1800" b="1" dirty="0">
                <a:solidFill>
                  <a:srgbClr val="003399"/>
                </a:solidFill>
                <a:latin typeface="Tahoma" panose="020B0604030504040204" pitchFamily="34" charset="0"/>
                <a:ea typeface="新細明體" panose="02020500000000000000" pitchFamily="18" charset="-120"/>
              </a:rPr>
              <a:t>應該要分辨</a:t>
            </a:r>
            <a:r>
              <a:rPr lang="zh-TW" altLang="zh-TW" sz="1800" b="1" dirty="0">
                <a:solidFill>
                  <a:srgbClr val="003399"/>
                </a:solidFill>
                <a:highlight>
                  <a:srgbClr val="FFFF00"/>
                </a:highlight>
                <a:latin typeface="Tahoma" panose="020B0604030504040204" pitchFamily="34" charset="0"/>
                <a:ea typeface="新細明體" panose="02020500000000000000" pitchFamily="18" charset="-120"/>
              </a:rPr>
              <a:t>兒童裸照</a:t>
            </a:r>
            <a:r>
              <a:rPr lang="zh-TW" altLang="zh-TW" sz="1800" b="1" dirty="0">
                <a:solidFill>
                  <a:srgbClr val="003399"/>
                </a:solidFill>
                <a:latin typeface="Tahoma" panose="020B0604030504040204" pitchFamily="34" charset="0"/>
                <a:ea typeface="新細明體" panose="02020500000000000000" pitchFamily="18" charset="-120"/>
              </a:rPr>
              <a:t>與</a:t>
            </a:r>
            <a:r>
              <a:rPr lang="zh-TW" altLang="zh-TW" sz="1800" b="1" dirty="0">
                <a:solidFill>
                  <a:srgbClr val="003399"/>
                </a:solidFill>
                <a:highlight>
                  <a:srgbClr val="FFFF00"/>
                </a:highlight>
                <a:latin typeface="Tahoma" panose="020B0604030504040204" pitchFamily="34" charset="0"/>
                <a:ea typeface="新細明體" panose="02020500000000000000" pitchFamily="18" charset="-120"/>
              </a:rPr>
              <a:t>經典戰爭照片</a:t>
            </a:r>
            <a:r>
              <a:rPr lang="zh-TW" altLang="zh-TW" sz="1800" b="1" dirty="0">
                <a:solidFill>
                  <a:srgbClr val="003399"/>
                </a:solidFill>
                <a:latin typeface="Tahoma" panose="020B0604030504040204" pitchFamily="34" charset="0"/>
                <a:ea typeface="新細明體" panose="02020500000000000000" pitchFamily="18" charset="-120"/>
              </a:rPr>
              <a:t>的不同。</a:t>
            </a:r>
            <a:r>
              <a:rPr lang="en-US" altLang="zh-TW" sz="1600" b="1" dirty="0">
                <a:solidFill>
                  <a:srgbClr val="003399"/>
                </a:solidFill>
                <a:latin typeface="Tahoma" panose="020B0604030504040204" pitchFamily="34" charset="0"/>
                <a:ea typeface="新細明體" panose="02020500000000000000" pitchFamily="18" charset="-120"/>
              </a:rPr>
              <a:t>(</a:t>
            </a:r>
            <a:r>
              <a:rPr lang="zh-TW" altLang="zh-TW" sz="1600" b="1" dirty="0">
                <a:solidFill>
                  <a:srgbClr val="003399"/>
                </a:solidFill>
                <a:latin typeface="Tahoma" panose="020B0604030504040204" pitchFamily="34" charset="0"/>
                <a:ea typeface="新細明體" panose="02020500000000000000" pitchFamily="18" charset="-120"/>
              </a:rPr>
              <a:t>臉書對</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大眾傳播媒體</a:t>
            </a:r>
            <a:r>
              <a:rPr lang="zh-TW" altLang="zh-TW" sz="1600" b="1" dirty="0">
                <a:solidFill>
                  <a:srgbClr val="003399"/>
                </a:solidFill>
                <a:latin typeface="Tahoma" panose="020B0604030504040204" pitchFamily="34" charset="0"/>
                <a:ea typeface="新細明體" panose="02020500000000000000" pitchFamily="18" charset="-120"/>
              </a:rPr>
              <a:t>確實扮演起</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仲裁者</a:t>
            </a:r>
            <a:r>
              <a:rPr lang="zh-TW" altLang="zh-TW" sz="1600" b="1" dirty="0">
                <a:solidFill>
                  <a:srgbClr val="003399"/>
                </a:solidFill>
                <a:latin typeface="Tahoma" panose="020B0604030504040204" pitchFamily="34" charset="0"/>
                <a:ea typeface="新細明體" panose="02020500000000000000" pitchFamily="18" charset="-120"/>
              </a:rPr>
              <a:t>的角色</a:t>
            </a:r>
            <a:r>
              <a:rPr lang="en-US" altLang="zh-TW" sz="1600" b="1" dirty="0">
                <a:solidFill>
                  <a:srgbClr val="003399"/>
                </a:solidFill>
                <a:latin typeface="Tahoma" panose="020B0604030504040204" pitchFamily="34" charset="0"/>
                <a:ea typeface="新細明體" panose="02020500000000000000" pitchFamily="18" charset="-120"/>
              </a:rPr>
              <a:t>? )</a:t>
            </a:r>
            <a:endParaRPr lang="zh-TW"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endParaRPr lang="zh-TW" altLang="en-US" sz="1200" dirty="0">
              <a:solidFill>
                <a:schemeClr val="tx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F3D72F6E-8915-32D2-440C-B159AF8F128F}"/>
              </a:ext>
            </a:extLst>
          </p:cNvPr>
          <p:cNvSpPr txBox="1"/>
          <p:nvPr/>
        </p:nvSpPr>
        <p:spPr>
          <a:xfrm>
            <a:off x="3641558" y="2834312"/>
            <a:ext cx="990600" cy="261610"/>
          </a:xfrm>
          <a:prstGeom prst="rect">
            <a:avLst/>
          </a:prstGeom>
          <a:noFill/>
        </p:spPr>
        <p:txBody>
          <a:bodyPr>
            <a:spAutoFit/>
          </a:bodyPr>
          <a:lstStyle/>
          <a:p>
            <a:pPr>
              <a:defRPr/>
            </a:pPr>
            <a:r>
              <a:rPr lang="en-US" altLang="zh-TW" sz="1100" b="1" dirty="0">
                <a:highlight>
                  <a:srgbClr val="FFFF00"/>
                </a:highlight>
              </a:rPr>
              <a:t>10.5. 2012</a:t>
            </a:r>
            <a:endParaRPr lang="zh-TW" altLang="en-US" sz="1100" b="1" dirty="0">
              <a:highlight>
                <a:srgbClr val="FFFF00"/>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8AC5C-4C7F-005D-4F11-88CC5ADEA93D}"/>
            </a:ext>
          </a:extLst>
        </p:cNvPr>
        <p:cNvGrpSpPr/>
        <p:nvPr/>
      </p:nvGrpSpPr>
      <p:grpSpPr>
        <a:xfrm>
          <a:off x="0" y="0"/>
          <a:ext cx="0" cy="0"/>
          <a:chOff x="0" y="0"/>
          <a:chExt cx="0" cy="0"/>
        </a:xfrm>
      </p:grpSpPr>
      <p:sp>
        <p:nvSpPr>
          <p:cNvPr id="39938" name="標題 1">
            <a:extLst>
              <a:ext uri="{FF2B5EF4-FFF2-40B4-BE49-F238E27FC236}">
                <a16:creationId xmlns:a16="http://schemas.microsoft.com/office/drawing/2014/main" id="{0BCE6194-F5B8-0A95-C671-D5CBC40376EA}"/>
              </a:ext>
            </a:extLst>
          </p:cNvPr>
          <p:cNvSpPr>
            <a:spLocks noGrp="1" noChangeArrowheads="1"/>
          </p:cNvSpPr>
          <p:nvPr>
            <p:ph type="title"/>
          </p:nvPr>
        </p:nvSpPr>
        <p:spPr>
          <a:xfrm>
            <a:off x="0" y="26633"/>
            <a:ext cx="12192000" cy="800219"/>
          </a:xfrm>
          <a:solidFill>
            <a:schemeClr val="tx2"/>
          </a:solidFill>
        </p:spPr>
        <p:txBody>
          <a:bodyPr>
            <a:normAutofit/>
          </a:bodyPr>
          <a:lstStyle/>
          <a:p>
            <a:r>
              <a:rPr lang="en-US" altLang="zh-TW" sz="2000" dirty="0">
                <a:solidFill>
                  <a:schemeClr val="bg1"/>
                </a:solidFill>
                <a:ea typeface="新細明體" panose="02020500000000000000" pitchFamily="18" charset="-120"/>
              </a:rPr>
              <a:t>(0919.25) </a:t>
            </a:r>
            <a:r>
              <a:rPr lang="zh-TW" altLang="zh-TW" sz="2000" dirty="0">
                <a:solidFill>
                  <a:schemeClr val="bg1"/>
                </a:solidFill>
                <a:ea typeface="新細明體" panose="02020500000000000000" pitchFamily="18" charset="-120"/>
              </a:rPr>
              <a:t>查理·柯克槍擊案後，美國正處於危險的十字路口</a:t>
            </a:r>
            <a:r>
              <a:rPr lang="zh-TW" altLang="en-US" sz="2000" dirty="0">
                <a:solidFill>
                  <a:schemeClr val="bg1"/>
                </a:solidFill>
                <a:ea typeface="新細明體" panose="02020500000000000000" pitchFamily="18" charset="-120"/>
              </a:rPr>
              <a:t>  </a:t>
            </a:r>
            <a:br>
              <a:rPr lang="en-US" altLang="zh-TW" sz="2000" dirty="0">
                <a:solidFill>
                  <a:schemeClr val="bg1"/>
                </a:solidFill>
                <a:ea typeface="新細明體" panose="02020500000000000000" pitchFamily="18" charset="-120"/>
              </a:rPr>
            </a:br>
            <a:r>
              <a:rPr lang="en-US" altLang="zh-TW" sz="2000" dirty="0">
                <a:solidFill>
                  <a:schemeClr val="bg1"/>
                </a:solidFill>
                <a:ea typeface="新細明體" panose="02020500000000000000" pitchFamily="18" charset="-120"/>
              </a:rPr>
              <a:t>Katty Kay: America is at a dangerous crossroads following the Charlie Kirk shooting</a:t>
            </a:r>
            <a:endParaRPr lang="zh-TW" altLang="en-US" sz="2000" dirty="0">
              <a:solidFill>
                <a:schemeClr val="bg1"/>
              </a:solidFill>
              <a:ea typeface="新細明體" panose="02020500000000000000" pitchFamily="18" charset="-120"/>
            </a:endParaRPr>
          </a:p>
        </p:txBody>
      </p:sp>
      <p:sp>
        <p:nvSpPr>
          <p:cNvPr id="26631" name="文字方塊 3">
            <a:extLst>
              <a:ext uri="{FF2B5EF4-FFF2-40B4-BE49-F238E27FC236}">
                <a16:creationId xmlns:a16="http://schemas.microsoft.com/office/drawing/2014/main" id="{0E43A466-7BB5-FF22-D87E-A26F57B475E3}"/>
              </a:ext>
            </a:extLst>
          </p:cNvPr>
          <p:cNvSpPr txBox="1">
            <a:spLocks noChangeArrowheads="1"/>
          </p:cNvSpPr>
          <p:nvPr/>
        </p:nvSpPr>
        <p:spPr bwMode="auto">
          <a:xfrm>
            <a:off x="223845" y="2464077"/>
            <a:ext cx="11264871" cy="4216539"/>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fontAlgn="base">
              <a:buNone/>
            </a:pPr>
            <a:r>
              <a:rPr lang="en-US" altLang="zh-TW" sz="1600" dirty="0"/>
              <a:t>It has been a brutal week in America and I'm not the only one wondering whether the country can pull itself out of this spiral of hatred and violence.</a:t>
            </a:r>
          </a:p>
          <a:p>
            <a:pPr fontAlgn="base">
              <a:buNone/>
            </a:pPr>
            <a:r>
              <a:rPr lang="en-US" altLang="zh-TW" sz="1600" dirty="0"/>
              <a:t>After one of the most searing assassinations in US history, the governor of Utah pleaded for Americans to turn down the political temperature.</a:t>
            </a:r>
          </a:p>
          <a:p>
            <a:pPr>
              <a:buNone/>
            </a:pPr>
            <a:r>
              <a:rPr lang="zh-TW" altLang="en-US" sz="1800" dirty="0"/>
              <a:t>       </a:t>
            </a:r>
            <a:r>
              <a:rPr lang="zh-TW" altLang="zh-TW" sz="1600" dirty="0"/>
              <a:t>美國本週經歷了殘酷的一週。許多人開始質疑，</a:t>
            </a:r>
            <a:r>
              <a:rPr lang="zh-TW" altLang="zh-TW" sz="1600" dirty="0">
                <a:highlight>
                  <a:srgbClr val="FFFF00"/>
                </a:highlight>
              </a:rPr>
              <a:t>國家是否能擺脫仇恨與暴力的惡性循環</a:t>
            </a:r>
            <a:r>
              <a:rPr lang="zh-TW" altLang="zh-TW" sz="1600" dirty="0"/>
              <a:t>。</a:t>
            </a:r>
          </a:p>
          <a:p>
            <a:pPr>
              <a:buNone/>
            </a:pPr>
            <a:r>
              <a:rPr lang="zh-TW" altLang="en-US" sz="1600" dirty="0"/>
              <a:t>       </a:t>
            </a:r>
            <a:r>
              <a:rPr lang="zh-TW" altLang="zh-TW" sz="1600" dirty="0"/>
              <a:t>美國近年在美國歷史上</a:t>
            </a:r>
            <a:r>
              <a:rPr lang="zh-TW" altLang="zh-TW" sz="1600" dirty="0">
                <a:highlight>
                  <a:srgbClr val="FFFF00"/>
                </a:highlight>
              </a:rPr>
              <a:t>最震撼</a:t>
            </a:r>
            <a:r>
              <a:rPr lang="zh-TW" altLang="zh-TW" sz="1600" dirty="0"/>
              <a:t>的政治暗殺事件之一發生後，猶他州州長呼籲民眾</a:t>
            </a:r>
            <a:r>
              <a:rPr lang="zh-TW" altLang="zh-TW" sz="1600" dirty="0">
                <a:highlight>
                  <a:srgbClr val="FFFF00"/>
                </a:highlight>
              </a:rPr>
              <a:t>降低政治對立。但自查理</a:t>
            </a:r>
            <a:r>
              <a:rPr lang="en-US" altLang="zh-TW" sz="1600" dirty="0">
                <a:highlight>
                  <a:srgbClr val="FFFF00"/>
                </a:highlight>
              </a:rPr>
              <a:t>·</a:t>
            </a:r>
            <a:r>
              <a:rPr lang="zh-TW" altLang="zh-TW" sz="1600" dirty="0">
                <a:highlight>
                  <a:srgbClr val="FFFF00"/>
                </a:highlight>
              </a:rPr>
              <a:t>柯克（</a:t>
            </a:r>
            <a:r>
              <a:rPr lang="en-US" altLang="zh-TW" sz="1600" dirty="0">
                <a:highlight>
                  <a:srgbClr val="FFFF00"/>
                </a:highlight>
              </a:rPr>
              <a:t>Charlie Kirk</a:t>
            </a:r>
            <a:r>
              <a:rPr lang="zh-TW" altLang="zh-TW" sz="1600" dirty="0">
                <a:highlight>
                  <a:srgbClr val="FFFF00"/>
                </a:highlight>
              </a:rPr>
              <a:t>）遇刺身亡以來</a:t>
            </a:r>
            <a:r>
              <a:rPr lang="zh-TW" altLang="zh-TW" sz="1600" dirty="0"/>
              <a:t>，受訪者普遍不認為美國會選擇這條道路</a:t>
            </a:r>
            <a:r>
              <a:rPr lang="zh-TW" altLang="en-US" sz="1600" dirty="0"/>
              <a:t> </a:t>
            </a:r>
            <a:r>
              <a:rPr lang="en-US" altLang="zh-TW" sz="1600" dirty="0"/>
              <a:t>—</a:t>
            </a:r>
            <a:r>
              <a:rPr lang="zh-TW" altLang="en-US" sz="1600" dirty="0"/>
              <a:t> </a:t>
            </a:r>
            <a:r>
              <a:rPr lang="zh-TW" altLang="zh-TW" sz="1600" dirty="0"/>
              <a:t>至少短期內不會。</a:t>
            </a:r>
          </a:p>
          <a:p>
            <a:pPr>
              <a:buNone/>
            </a:pPr>
            <a:r>
              <a:rPr lang="zh-TW" altLang="en-US" sz="1600" dirty="0"/>
              <a:t>      </a:t>
            </a:r>
            <a:r>
              <a:rPr lang="zh-TW" altLang="zh-TW" sz="1600" dirty="0"/>
              <a:t>歷史充滿了在</a:t>
            </a:r>
            <a:r>
              <a:rPr lang="zh-TW" altLang="zh-TW" sz="1600" dirty="0">
                <a:highlight>
                  <a:srgbClr val="FFFF00"/>
                </a:highlight>
              </a:rPr>
              <a:t>悲劇發生後未能團結的例子</a:t>
            </a:r>
            <a:r>
              <a:rPr lang="zh-TW" altLang="zh-TW" sz="1600" dirty="0"/>
              <a:t>。</a:t>
            </a:r>
            <a:endParaRPr lang="en-US" altLang="zh-TW" sz="1600" dirty="0"/>
          </a:p>
          <a:p>
            <a:pPr>
              <a:buNone/>
            </a:pPr>
            <a:r>
              <a:rPr lang="en-US" altLang="zh-TW" sz="1600" dirty="0"/>
              <a:t>After Charlie Kirk was killed, he urged </a:t>
            </a:r>
            <a:r>
              <a:rPr lang="en-US" altLang="zh-TW" sz="1600" dirty="0">
                <a:highlight>
                  <a:srgbClr val="FFFF00"/>
                </a:highlight>
              </a:rPr>
              <a:t>Americans to "log off, turn off, touch grass, hug a family member, go out and do good in the community".</a:t>
            </a:r>
          </a:p>
          <a:p>
            <a:pPr>
              <a:buNone/>
            </a:pPr>
            <a:r>
              <a:rPr lang="en-US" altLang="zh-TW" sz="1600" dirty="0"/>
              <a:t>      </a:t>
            </a:r>
            <a:r>
              <a:rPr lang="zh-TW" altLang="zh-TW" sz="1600" dirty="0"/>
              <a:t>在柯克遇刺後，斯賓塞</a:t>
            </a:r>
            <a:r>
              <a:rPr lang="en-US" altLang="zh-TW" sz="1600" dirty="0"/>
              <a:t>·</a:t>
            </a:r>
            <a:r>
              <a:rPr lang="zh-TW" altLang="zh-TW" sz="1600" dirty="0">
                <a:highlight>
                  <a:srgbClr val="FFFF00"/>
                </a:highlight>
              </a:rPr>
              <a:t>柯克斯（</a:t>
            </a:r>
            <a:r>
              <a:rPr lang="en-US" altLang="zh-TW" sz="1600" dirty="0">
                <a:highlight>
                  <a:srgbClr val="FFFF00"/>
                </a:highlight>
              </a:rPr>
              <a:t>Spencer Cox</a:t>
            </a:r>
            <a:r>
              <a:rPr lang="zh-TW" altLang="zh-TW" sz="1600" dirty="0">
                <a:highlight>
                  <a:srgbClr val="FFFF00"/>
                </a:highlight>
              </a:rPr>
              <a:t>）呼籲美國人「登出網路、關掉螢幕，觸摸草地，擁抱家人，走出去，為社區做好事」 。</a:t>
            </a:r>
            <a:endParaRPr lang="en-US" altLang="zh-TW" sz="1600" dirty="0">
              <a:highlight>
                <a:srgbClr val="FFFF00"/>
              </a:highlight>
            </a:endParaRPr>
          </a:p>
          <a:p>
            <a:pPr>
              <a:buNone/>
            </a:pPr>
            <a:r>
              <a:rPr lang="en-US" altLang="zh-TW" sz="1600" b="1" dirty="0"/>
              <a:t>'This is like a bad marriage’ </a:t>
            </a:r>
            <a:r>
              <a:rPr lang="zh-TW" altLang="zh-TW" sz="1600" b="1" dirty="0"/>
              <a:t>「這就像一段破裂的婚姻」</a:t>
            </a:r>
          </a:p>
          <a:p>
            <a:pPr>
              <a:buNone/>
            </a:pPr>
            <a:r>
              <a:rPr lang="zh-TW" altLang="zh-TW" sz="1600" dirty="0"/>
              <a:t>「</a:t>
            </a:r>
            <a:r>
              <a:rPr lang="en-US" altLang="zh-TW" sz="1600" dirty="0"/>
              <a:t> </a:t>
            </a:r>
            <a:r>
              <a:rPr lang="zh-TW" altLang="zh-TW" sz="1600" dirty="0"/>
              <a:t>更有用的是專注在我們如何作為一個</a:t>
            </a:r>
            <a:r>
              <a:rPr lang="zh-TW" altLang="zh-TW" sz="1600" dirty="0">
                <a:highlight>
                  <a:srgbClr val="FFFF00"/>
                </a:highlight>
              </a:rPr>
              <a:t>社會翻開新的一頁，因為這就像一段破裂的婚姻，</a:t>
            </a:r>
            <a:r>
              <a:rPr lang="zh-TW" altLang="zh-TW" sz="1600" dirty="0"/>
              <a:t>而在破裂的婚姻中，互相指責只會讓彼此都輸。」</a:t>
            </a:r>
            <a:r>
              <a:rPr lang="en-US" altLang="zh-TW" sz="1600" dirty="0"/>
              <a:t>(And like a bad marriage, </a:t>
            </a:r>
            <a:r>
              <a:rPr lang="en-US" altLang="zh-TW" sz="1600" dirty="0">
                <a:highlight>
                  <a:srgbClr val="FFFF00"/>
                </a:highlight>
              </a:rPr>
              <a:t>you can only lose by pointing fingers</a:t>
            </a:r>
            <a:r>
              <a:rPr lang="en-US" altLang="zh-TW" sz="1600" dirty="0"/>
              <a:t>.“ )</a:t>
            </a:r>
            <a:endParaRPr lang="zh-TW" altLang="en-US" sz="1600" dirty="0"/>
          </a:p>
        </p:txBody>
      </p:sp>
      <p:pic>
        <p:nvPicPr>
          <p:cNvPr id="4" name="圖片 3">
            <a:extLst>
              <a:ext uri="{FF2B5EF4-FFF2-40B4-BE49-F238E27FC236}">
                <a16:creationId xmlns:a16="http://schemas.microsoft.com/office/drawing/2014/main" id="{7BD03096-B0C5-5466-2E98-32F81A316F6B}"/>
              </a:ext>
            </a:extLst>
          </p:cNvPr>
          <p:cNvPicPr>
            <a:picLocks noChangeAspect="1"/>
          </p:cNvPicPr>
          <p:nvPr/>
        </p:nvPicPr>
        <p:blipFill>
          <a:blip r:embed="rId2"/>
          <a:stretch>
            <a:fillRect/>
          </a:stretch>
        </p:blipFill>
        <p:spPr>
          <a:xfrm>
            <a:off x="223845" y="979613"/>
            <a:ext cx="2343864" cy="1321223"/>
          </a:xfrm>
          <a:prstGeom prst="rect">
            <a:avLst/>
          </a:prstGeom>
        </p:spPr>
      </p:pic>
      <p:sp>
        <p:nvSpPr>
          <p:cNvPr id="5" name="文字方塊 4">
            <a:extLst>
              <a:ext uri="{FF2B5EF4-FFF2-40B4-BE49-F238E27FC236}">
                <a16:creationId xmlns:a16="http://schemas.microsoft.com/office/drawing/2014/main" id="{E1FD4603-4E7F-8824-B530-0AF1621C4D6A}"/>
              </a:ext>
            </a:extLst>
          </p:cNvPr>
          <p:cNvSpPr txBox="1"/>
          <p:nvPr/>
        </p:nvSpPr>
        <p:spPr>
          <a:xfrm>
            <a:off x="2644629" y="1359406"/>
            <a:ext cx="5317116" cy="1077218"/>
          </a:xfrm>
          <a:prstGeom prst="rect">
            <a:avLst/>
          </a:prstGeom>
          <a:noFill/>
        </p:spPr>
        <p:txBody>
          <a:bodyPr wrap="square" rtlCol="0">
            <a:spAutoFit/>
          </a:bodyPr>
          <a:lstStyle/>
          <a:p>
            <a:r>
              <a:rPr lang="en-US" altLang="zh-TW" sz="1600" dirty="0"/>
              <a:t>Within days of Charlie Kirk‘s death, the country’s political camps </a:t>
            </a:r>
            <a:r>
              <a:rPr lang="en-US" altLang="zh-TW" sz="1600" dirty="0">
                <a:highlight>
                  <a:srgbClr val="FFFF00"/>
                </a:highlight>
              </a:rPr>
              <a:t>had already retreated to opposing narratives.</a:t>
            </a:r>
          </a:p>
          <a:p>
            <a:r>
              <a:rPr lang="zh-TW" altLang="en-US" sz="1600" dirty="0"/>
              <a:t>查理</a:t>
            </a:r>
            <a:r>
              <a:rPr lang="en-US" altLang="zh-TW" sz="1600" dirty="0"/>
              <a:t>·</a:t>
            </a:r>
            <a:r>
              <a:rPr lang="zh-TW" altLang="en-US" sz="1600" dirty="0"/>
              <a:t>柯克去世僅幾天后，美國國內的各政治陣營就各自回到各自的立場，繼續相互爭論。</a:t>
            </a:r>
          </a:p>
        </p:txBody>
      </p:sp>
      <p:sp>
        <p:nvSpPr>
          <p:cNvPr id="6" name="文字方塊 5">
            <a:extLst>
              <a:ext uri="{FF2B5EF4-FFF2-40B4-BE49-F238E27FC236}">
                <a16:creationId xmlns:a16="http://schemas.microsoft.com/office/drawing/2014/main" id="{2F881512-10C7-E0DA-896A-5BB66C82E8B9}"/>
              </a:ext>
            </a:extLst>
          </p:cNvPr>
          <p:cNvSpPr txBox="1"/>
          <p:nvPr/>
        </p:nvSpPr>
        <p:spPr>
          <a:xfrm>
            <a:off x="2644629" y="814468"/>
            <a:ext cx="5317116" cy="861774"/>
          </a:xfrm>
          <a:prstGeom prst="rect">
            <a:avLst/>
          </a:prstGeom>
          <a:noFill/>
        </p:spPr>
        <p:txBody>
          <a:bodyPr wrap="square" rtlCol="0">
            <a:spAutoFit/>
          </a:bodyPr>
          <a:lstStyle/>
          <a:p>
            <a:r>
              <a:rPr lang="en-US" altLang="zh-TW" sz="1600" dirty="0">
                <a:solidFill>
                  <a:srgbClr val="333399"/>
                </a:solidFill>
                <a:latin typeface="Arial" panose="020B0604020202020204" pitchFamily="34" charset="0"/>
              </a:rPr>
              <a:t>(0919.25) </a:t>
            </a:r>
            <a:r>
              <a:rPr lang="zh-TW" altLang="en-US" sz="1600" dirty="0">
                <a:solidFill>
                  <a:srgbClr val="333399"/>
                </a:solidFill>
                <a:latin typeface="Arial" panose="020B0604020202020204" pitchFamily="34" charset="0"/>
              </a:rPr>
              <a:t>川普形容亡友為「殉道烈士」：歷史將銘記柯克</a:t>
            </a:r>
          </a:p>
          <a:p>
            <a:endParaRPr lang="zh-TW" altLang="en-US" dirty="0"/>
          </a:p>
        </p:txBody>
      </p:sp>
      <p:pic>
        <p:nvPicPr>
          <p:cNvPr id="8" name="圖片 7">
            <a:extLst>
              <a:ext uri="{FF2B5EF4-FFF2-40B4-BE49-F238E27FC236}">
                <a16:creationId xmlns:a16="http://schemas.microsoft.com/office/drawing/2014/main" id="{01E3883B-D5EC-3FE4-E2F5-0F4D4C91B455}"/>
              </a:ext>
            </a:extLst>
          </p:cNvPr>
          <p:cNvPicPr>
            <a:picLocks noChangeAspect="1"/>
          </p:cNvPicPr>
          <p:nvPr/>
        </p:nvPicPr>
        <p:blipFill>
          <a:blip r:embed="rId3"/>
          <a:stretch>
            <a:fillRect/>
          </a:stretch>
        </p:blipFill>
        <p:spPr>
          <a:xfrm>
            <a:off x="8038665" y="814468"/>
            <a:ext cx="2346421" cy="1555265"/>
          </a:xfrm>
          <a:prstGeom prst="rect">
            <a:avLst/>
          </a:prstGeom>
        </p:spPr>
      </p:pic>
      <p:sp>
        <p:nvSpPr>
          <p:cNvPr id="9" name="文字方塊 8">
            <a:extLst>
              <a:ext uri="{FF2B5EF4-FFF2-40B4-BE49-F238E27FC236}">
                <a16:creationId xmlns:a16="http://schemas.microsoft.com/office/drawing/2014/main" id="{3CD1E937-06A8-B843-6522-E83719C0E3B8}"/>
              </a:ext>
            </a:extLst>
          </p:cNvPr>
          <p:cNvSpPr txBox="1"/>
          <p:nvPr/>
        </p:nvSpPr>
        <p:spPr>
          <a:xfrm>
            <a:off x="10462006" y="1337115"/>
            <a:ext cx="1506149" cy="584775"/>
          </a:xfrm>
          <a:prstGeom prst="rect">
            <a:avLst/>
          </a:prstGeom>
          <a:noFill/>
        </p:spPr>
        <p:txBody>
          <a:bodyPr wrap="square" rtlCol="0">
            <a:spAutoFit/>
          </a:bodyPr>
          <a:lstStyle/>
          <a:p>
            <a:r>
              <a:rPr lang="zh-TW" altLang="en-US" sz="1600" dirty="0">
                <a:solidFill>
                  <a:srgbClr val="333399"/>
                </a:solidFill>
                <a:latin typeface="Arial" panose="020B0604020202020204" pitchFamily="34" charset="0"/>
              </a:rPr>
              <a:t>美軍駐守柯克肖像。 </a:t>
            </a:r>
          </a:p>
        </p:txBody>
      </p:sp>
    </p:spTree>
    <p:extLst>
      <p:ext uri="{BB962C8B-B14F-4D97-AF65-F5344CB8AC3E}">
        <p14:creationId xmlns:p14="http://schemas.microsoft.com/office/powerpoint/2010/main" val="1415882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476CA1-60FD-45BB-B175-3017A87D512D}"/>
              </a:ext>
            </a:extLst>
          </p:cNvPr>
          <p:cNvSpPr>
            <a:spLocks noGrp="1"/>
          </p:cNvSpPr>
          <p:nvPr>
            <p:ph type="title"/>
          </p:nvPr>
        </p:nvSpPr>
        <p:spPr>
          <a:xfrm>
            <a:off x="728979" y="-227908"/>
            <a:ext cx="10795000" cy="1325563"/>
          </a:xfrm>
        </p:spPr>
        <p:txBody>
          <a:bodyPr/>
          <a:lstStyle/>
          <a:p>
            <a:r>
              <a:rPr lang="en-US" altLang="zh-TW" sz="1800" b="1" i="0" dirty="0">
                <a:solidFill>
                  <a:srgbClr val="003399"/>
                </a:solidFill>
                <a:effectLst/>
                <a:latin typeface="Microsoft YaHei" panose="020B0503020204020204" pitchFamily="34" charset="-122"/>
                <a:ea typeface="Microsoft YaHei" panose="020B0503020204020204" pitchFamily="34" charset="-122"/>
              </a:rPr>
              <a:t>(0627.18)</a:t>
            </a:r>
            <a:r>
              <a:rPr lang="zh-TW" altLang="en-US" sz="1800" b="1" i="0" dirty="0">
                <a:solidFill>
                  <a:srgbClr val="003399"/>
                </a:solidFill>
                <a:effectLst/>
                <a:latin typeface="Microsoft YaHei" panose="020B0503020204020204" pitchFamily="34" charset="-122"/>
                <a:ea typeface="Microsoft YaHei" panose="020B0503020204020204" pitchFamily="34" charset="-122"/>
              </a:rPr>
              <a:t>  深度直擊全球</a:t>
            </a:r>
            <a:r>
              <a:rPr lang="en-US" altLang="zh-TW" sz="1800" b="1" i="0" dirty="0">
                <a:solidFill>
                  <a:srgbClr val="003399"/>
                </a:solidFill>
                <a:effectLst/>
                <a:latin typeface="Microsoft YaHei" panose="020B0503020204020204" pitchFamily="34" charset="-122"/>
                <a:ea typeface="Microsoft YaHei" panose="020B0503020204020204" pitchFamily="34" charset="-122"/>
              </a:rPr>
              <a:t>Amazon</a:t>
            </a:r>
            <a:r>
              <a:rPr lang="zh-TW" altLang="en-US" sz="1800" b="1" i="0" dirty="0">
                <a:solidFill>
                  <a:srgbClr val="003399"/>
                </a:solidFill>
                <a:effectLst/>
                <a:latin typeface="Microsoft YaHei" panose="020B0503020204020204" pitchFamily="34" charset="-122"/>
                <a:ea typeface="Microsoft YaHei" panose="020B0503020204020204" pitchFamily="34" charset="-122"/>
              </a:rPr>
              <a:t>首家無人商店</a:t>
            </a:r>
            <a:r>
              <a:rPr lang="zh-TW" altLang="en-US" sz="1800" b="1" i="0" dirty="0">
                <a:solidFill>
                  <a:srgbClr val="003399"/>
                </a:solidFill>
                <a:effectLst/>
                <a:latin typeface="微軟正黑體" panose="020B0604030504040204" pitchFamily="34" charset="-120"/>
                <a:ea typeface="微軟正黑體" panose="020B0604030504040204" pitchFamily="34" charset="-120"/>
              </a:rPr>
              <a:t>， </a:t>
            </a:r>
            <a:r>
              <a:rPr lang="en-US" altLang="zh-TW" sz="1800" b="1" i="0" dirty="0">
                <a:solidFill>
                  <a:srgbClr val="003399"/>
                </a:solidFill>
                <a:effectLst/>
                <a:latin typeface="Microsoft YaHei" panose="020B0503020204020204" pitchFamily="34" charset="-122"/>
                <a:ea typeface="Microsoft YaHei" panose="020B0503020204020204" pitchFamily="34" charset="-122"/>
              </a:rPr>
              <a:t>Amazon Go</a:t>
            </a:r>
            <a:r>
              <a:rPr lang="zh-TW" altLang="en-US" sz="1800" b="1" i="0" dirty="0">
                <a:solidFill>
                  <a:srgbClr val="003399"/>
                </a:solidFill>
                <a:effectLst/>
                <a:latin typeface="Microsoft YaHei" panose="020B0503020204020204" pitchFamily="34" charset="-122"/>
                <a:ea typeface="Microsoft YaHei" panose="020B0503020204020204" pitchFamily="34" charset="-122"/>
              </a:rPr>
              <a:t>維運關鍵大公開</a:t>
            </a:r>
            <a:endParaRPr lang="zh-TW" altLang="en-US" dirty="0"/>
          </a:p>
        </p:txBody>
      </p:sp>
      <p:pic>
        <p:nvPicPr>
          <p:cNvPr id="8" name="內容版面配置區 7" descr="一張含有 文字, 地板, 室內 的圖片&#10;&#10;自動產生的描述">
            <a:extLst>
              <a:ext uri="{FF2B5EF4-FFF2-40B4-BE49-F238E27FC236}">
                <a16:creationId xmlns:a16="http://schemas.microsoft.com/office/drawing/2014/main" id="{E9127D54-0DB3-45A5-9C25-D18D1F74C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857" y="1097655"/>
            <a:ext cx="4810760" cy="3199155"/>
          </a:xfrm>
        </p:spPr>
      </p:pic>
      <p:sp>
        <p:nvSpPr>
          <p:cNvPr id="9" name="文字方塊 8">
            <a:extLst>
              <a:ext uri="{FF2B5EF4-FFF2-40B4-BE49-F238E27FC236}">
                <a16:creationId xmlns:a16="http://schemas.microsoft.com/office/drawing/2014/main" id="{2410BF96-BC38-4F6F-9431-BF6D28F75DB0}"/>
              </a:ext>
            </a:extLst>
          </p:cNvPr>
          <p:cNvSpPr txBox="1"/>
          <p:nvPr/>
        </p:nvSpPr>
        <p:spPr>
          <a:xfrm>
            <a:off x="452386" y="4821303"/>
            <a:ext cx="11348187" cy="1446550"/>
          </a:xfrm>
          <a:prstGeom prst="rect">
            <a:avLst/>
          </a:prstGeom>
          <a:noFill/>
        </p:spPr>
        <p:txBody>
          <a:bodyPr wrap="square" rtlCol="0">
            <a:spAutoFit/>
          </a:bodyPr>
          <a:lstStyle/>
          <a:p>
            <a:r>
              <a:rPr lang="zh-TW" altLang="en-US" b="1" i="0" dirty="0">
                <a:solidFill>
                  <a:srgbClr val="003399"/>
                </a:solidFill>
                <a:effectLst/>
                <a:latin typeface="微軟正黑體" panose="020B0604030504040204" pitchFamily="34" charset="-120"/>
                <a:ea typeface="微軟正黑體" panose="020B0604030504040204" pitchFamily="34" charset="-120"/>
              </a:rPr>
              <a:t>特色</a:t>
            </a:r>
            <a:r>
              <a:rPr lang="en-US" altLang="zh-TW" b="1" i="0" dirty="0">
                <a:solidFill>
                  <a:srgbClr val="003399"/>
                </a:solidFill>
                <a:effectLst/>
                <a:latin typeface="微軟正黑體" panose="020B0604030504040204" pitchFamily="34" charset="-120"/>
                <a:ea typeface="微軟正黑體" panose="020B0604030504040204" pitchFamily="34" charset="-120"/>
              </a:rPr>
              <a:t>1:</a:t>
            </a:r>
            <a:r>
              <a:rPr lang="zh-TW" altLang="en-US" b="1" i="0" dirty="0">
                <a:solidFill>
                  <a:srgbClr val="003399"/>
                </a:solidFill>
                <a:effectLst/>
                <a:latin typeface="微軟正黑體" panose="020B0604030504040204" pitchFamily="34" charset="-120"/>
                <a:ea typeface="微軟正黑體" panose="020B0604030504040204" pitchFamily="34" charset="-120"/>
              </a:rPr>
              <a:t> 　</a:t>
            </a:r>
            <a:r>
              <a:rPr lang="zh-TW" altLang="en-US" b="1" i="0" dirty="0">
                <a:solidFill>
                  <a:srgbClr val="C00000"/>
                </a:solidFill>
                <a:effectLst/>
                <a:highlight>
                  <a:srgbClr val="FFFF00"/>
                </a:highlight>
                <a:latin typeface="微軟正黑體" panose="020B0604030504040204" pitchFamily="34" charset="-120"/>
                <a:ea typeface="微軟正黑體" panose="020B0604030504040204" pitchFamily="34" charset="-120"/>
              </a:rPr>
              <a:t>手機成為進店消費的唯一憑證</a:t>
            </a:r>
            <a:endParaRPr lang="en-US" altLang="zh-TW" b="1" i="0" dirty="0">
              <a:solidFill>
                <a:srgbClr val="C00000"/>
              </a:solidFill>
              <a:effectLst/>
              <a:highlight>
                <a:srgbClr val="FFFF00"/>
              </a:highlight>
              <a:latin typeface="微軟正黑體" panose="020B0604030504040204" pitchFamily="34" charset="-120"/>
              <a:ea typeface="微軟正黑體" panose="020B0604030504040204" pitchFamily="34" charset="-120"/>
            </a:endParaRPr>
          </a:p>
          <a:p>
            <a:endParaRPr lang="zh-TW" altLang="en-US" b="1" i="0" dirty="0">
              <a:solidFill>
                <a:srgbClr val="003399"/>
              </a:solidFill>
              <a:effectLst/>
              <a:highlight>
                <a:srgbClr val="FFFF00"/>
              </a:highlight>
              <a:latin typeface="微軟正黑體" panose="020B0604030504040204" pitchFamily="34" charset="-120"/>
              <a:ea typeface="微軟正黑體" panose="020B0604030504040204" pitchFamily="34" charset="-120"/>
            </a:endParaRPr>
          </a:p>
          <a:p>
            <a:r>
              <a:rPr lang="zh-TW" altLang="en-US" dirty="0">
                <a:solidFill>
                  <a:srgbClr val="003399"/>
                </a:solidFill>
              </a:rPr>
              <a:t>         </a:t>
            </a:r>
            <a:r>
              <a:rPr lang="en-US" altLang="zh-TW" sz="1600" b="1" i="0" dirty="0">
                <a:solidFill>
                  <a:srgbClr val="003399"/>
                </a:solidFill>
                <a:effectLst/>
                <a:latin typeface="微軟正黑體" panose="020B0604030504040204" pitchFamily="34" charset="-120"/>
                <a:ea typeface="微軟正黑體" panose="020B0604030504040204" pitchFamily="34" charset="-120"/>
              </a:rPr>
              <a:t>Amazon Go</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強調沒有排隊人潮，也不用結帳櫃臺，</a:t>
            </a:r>
            <a:r>
              <a:rPr lang="zh-TW" altLang="en-US" sz="1600" b="1" i="0" dirty="0">
                <a:solidFill>
                  <a:srgbClr val="003399"/>
                </a:solidFill>
                <a:effectLst/>
                <a:latin typeface="微軟正黑體" panose="020B0604030504040204" pitchFamily="34" charset="-120"/>
                <a:ea typeface="微軟正黑體" panose="020B0604030504040204" pitchFamily="34" charset="-120"/>
              </a:rPr>
              <a:t>消費者只要具備</a:t>
            </a:r>
            <a:r>
              <a:rPr lang="en-US" altLang="zh-TW" sz="1600" b="1" i="0" dirty="0">
                <a:solidFill>
                  <a:srgbClr val="003399"/>
                </a:solidFill>
                <a:effectLst/>
                <a:latin typeface="微軟正黑體" panose="020B0604030504040204" pitchFamily="34" charset="-120"/>
                <a:ea typeface="微軟正黑體" panose="020B0604030504040204" pitchFamily="34" charset="-120"/>
              </a:rPr>
              <a:t>Amazon</a:t>
            </a:r>
            <a:r>
              <a:rPr lang="zh-TW" altLang="en-US" sz="1600" b="1" i="0" dirty="0">
                <a:solidFill>
                  <a:srgbClr val="003399"/>
                </a:solidFill>
                <a:effectLst/>
                <a:latin typeface="微軟正黑體" panose="020B0604030504040204" pitchFamily="34" charset="-120"/>
                <a:ea typeface="微軟正黑體" panose="020B0604030504040204" pitchFamily="34" charset="-120"/>
              </a:rPr>
              <a:t>帳號、下載</a:t>
            </a:r>
            <a:r>
              <a:rPr lang="en-US" altLang="zh-TW" sz="1600" b="1" i="0" dirty="0">
                <a:solidFill>
                  <a:srgbClr val="003399"/>
                </a:solidFill>
                <a:effectLst/>
                <a:latin typeface="微軟正黑體" panose="020B0604030504040204" pitchFamily="34" charset="-120"/>
                <a:ea typeface="微軟正黑體" panose="020B0604030504040204" pitchFamily="34" charset="-120"/>
              </a:rPr>
              <a:t>Amazon Go App</a:t>
            </a:r>
            <a:r>
              <a:rPr lang="zh-TW" altLang="en-US" sz="1600" b="1" i="0" dirty="0">
                <a:solidFill>
                  <a:srgbClr val="003399"/>
                </a:solidFill>
                <a:effectLst/>
                <a:latin typeface="微軟正黑體" panose="020B0604030504040204" pitchFamily="34" charset="-120"/>
                <a:ea typeface="微軟正黑體" panose="020B0604030504040204" pitchFamily="34" charset="-120"/>
              </a:rPr>
              <a:t>，整間店僅在入口處設置</a:t>
            </a:r>
            <a:r>
              <a:rPr lang="en-US" altLang="zh-TW"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6</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個自動閘門管控人員進出</a:t>
            </a:r>
            <a:r>
              <a:rPr lang="zh-TW" altLang="en-US" sz="1600" b="1" i="0" dirty="0">
                <a:solidFill>
                  <a:srgbClr val="003399"/>
                </a:solidFill>
                <a:effectLst/>
                <a:latin typeface="微軟正黑體" panose="020B0604030504040204" pitchFamily="34" charset="-120"/>
                <a:ea typeface="微軟正黑體" panose="020B0604030504040204" pitchFamily="34" charset="-120"/>
              </a:rPr>
              <a:t>，其中</a:t>
            </a:r>
            <a:r>
              <a:rPr lang="en-US" altLang="zh-TW"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4</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道門</a:t>
            </a:r>
            <a:r>
              <a:rPr lang="zh-TW" altLang="en-US" sz="1600" b="1" i="0" dirty="0">
                <a:solidFill>
                  <a:srgbClr val="003399"/>
                </a:solidFill>
                <a:effectLst/>
                <a:latin typeface="微軟正黑體" panose="020B0604030504040204" pitchFamily="34" charset="-120"/>
                <a:ea typeface="微軟正黑體" panose="020B0604030504040204" pitchFamily="34" charset="-120"/>
              </a:rPr>
              <a:t>只進不出，另外</a:t>
            </a:r>
            <a:r>
              <a:rPr lang="en-US" altLang="zh-TW"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2</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處</a:t>
            </a:r>
            <a:r>
              <a:rPr lang="zh-TW" altLang="en-US" sz="1600" b="1" i="0" dirty="0">
                <a:solidFill>
                  <a:srgbClr val="003399"/>
                </a:solidFill>
                <a:effectLst/>
                <a:latin typeface="微軟正黑體" panose="020B0604030504040204" pitchFamily="34" charset="-120"/>
                <a:ea typeface="微軟正黑體" panose="020B0604030504040204" pitchFamily="34" charset="-120"/>
              </a:rPr>
              <a:t>則當作出口通道，離開時皆從此通過 。</a:t>
            </a:r>
          </a:p>
          <a:p>
            <a:endParaRPr lang="zh-TW" altLang="en-US" dirty="0"/>
          </a:p>
        </p:txBody>
      </p:sp>
    </p:spTree>
    <p:extLst>
      <p:ext uri="{BB962C8B-B14F-4D97-AF65-F5344CB8AC3E}">
        <p14:creationId xmlns:p14="http://schemas.microsoft.com/office/powerpoint/2010/main" val="128798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B63AA31-55C2-4AD4-8198-7FDFD69A24B8}"/>
              </a:ext>
            </a:extLst>
          </p:cNvPr>
          <p:cNvSpPr>
            <a:spLocks noGrp="1" noChangeArrowheads="1"/>
          </p:cNvSpPr>
          <p:nvPr>
            <p:ph type="title"/>
          </p:nvPr>
        </p:nvSpPr>
        <p:spPr>
          <a:xfrm>
            <a:off x="135171" y="0"/>
            <a:ext cx="11990567" cy="838200"/>
          </a:xfrm>
          <a:solidFill>
            <a:schemeClr val="tx2"/>
          </a:solidFill>
        </p:spPr>
        <p:txBody>
          <a:bodyPr/>
          <a:lstStyle/>
          <a:p>
            <a:pPr eaLnBrk="1" hangingPunct="1"/>
            <a:r>
              <a:rPr lang="en-US" altLang="zh-TW" sz="2600" dirty="0">
                <a:solidFill>
                  <a:schemeClr val="bg1"/>
                </a:solidFill>
                <a:ea typeface="新細明體" panose="02020500000000000000" pitchFamily="18" charset="-120"/>
              </a:rPr>
              <a:t> </a:t>
            </a:r>
            <a:endParaRPr lang="en-US" altLang="zh-TW" sz="2800" dirty="0">
              <a:solidFill>
                <a:schemeClr val="bg1"/>
              </a:solidFill>
              <a:ea typeface="華康中黑體" pitchFamily="49" charset="-120"/>
            </a:endParaRPr>
          </a:p>
        </p:txBody>
      </p:sp>
      <p:sp>
        <p:nvSpPr>
          <p:cNvPr id="9219" name="Rectangle 2">
            <a:extLst>
              <a:ext uri="{FF2B5EF4-FFF2-40B4-BE49-F238E27FC236}">
                <a16:creationId xmlns:a16="http://schemas.microsoft.com/office/drawing/2014/main" id="{C274AE02-18F9-4CE0-800A-99674D4E1CDE}"/>
              </a:ext>
            </a:extLst>
          </p:cNvPr>
          <p:cNvSpPr txBox="1">
            <a:spLocks noChangeArrowheads="1"/>
          </p:cNvSpPr>
          <p:nvPr/>
        </p:nvSpPr>
        <p:spPr bwMode="auto">
          <a:xfrm>
            <a:off x="2133600" y="1"/>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7172" name="Rectangle 2">
            <a:extLst>
              <a:ext uri="{FF2B5EF4-FFF2-40B4-BE49-F238E27FC236}">
                <a16:creationId xmlns:a16="http://schemas.microsoft.com/office/drawing/2014/main" id="{C2026F1D-C8CB-4CE6-B735-22193454AB7B}"/>
              </a:ext>
            </a:extLst>
          </p:cNvPr>
          <p:cNvSpPr txBox="1">
            <a:spLocks noChangeArrowheads="1"/>
          </p:cNvSpPr>
          <p:nvPr/>
        </p:nvSpPr>
        <p:spPr bwMode="auto">
          <a:xfrm>
            <a:off x="1485900" y="58737"/>
            <a:ext cx="8915400" cy="400752"/>
          </a:xfrm>
          <a:prstGeom prst="rect">
            <a:avLst/>
          </a:prstGeom>
          <a:noFill/>
          <a:ln>
            <a:noFill/>
          </a:ln>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en-US" altLang="zh-TW" sz="2000" b="1" dirty="0">
                <a:solidFill>
                  <a:schemeClr val="bg1"/>
                </a:solidFill>
                <a:latin typeface="Tahoma" panose="020B0604030504040204" pitchFamily="34" charset="0"/>
                <a:ea typeface="新細明體" panose="02020500000000000000" pitchFamily="18" charset="-120"/>
              </a:rPr>
              <a:t> </a:t>
            </a:r>
            <a:endParaRPr lang="en-US" altLang="zh-TW" sz="2400" b="1" dirty="0">
              <a:solidFill>
                <a:srgbClr val="FF0000"/>
              </a:solidFill>
              <a:highlight>
                <a:srgbClr val="FFFF00"/>
              </a:highlight>
              <a:latin typeface="+mn-lt"/>
              <a:ea typeface="新細明體" panose="02020500000000000000" pitchFamily="18" charset="-120"/>
            </a:endParaRPr>
          </a:p>
        </p:txBody>
      </p:sp>
      <p:sp>
        <p:nvSpPr>
          <p:cNvPr id="13317" name="Rectangle 1027">
            <a:extLst>
              <a:ext uri="{FF2B5EF4-FFF2-40B4-BE49-F238E27FC236}">
                <a16:creationId xmlns:a16="http://schemas.microsoft.com/office/drawing/2014/main" id="{7F550F49-49F4-4C58-B2AC-5314F4AD5F94}"/>
              </a:ext>
            </a:extLst>
          </p:cNvPr>
          <p:cNvSpPr>
            <a:spLocks noGrp="1" noChangeArrowheads="1"/>
          </p:cNvSpPr>
          <p:nvPr>
            <p:ph idx="1"/>
          </p:nvPr>
        </p:nvSpPr>
        <p:spPr>
          <a:xfrm>
            <a:off x="628850" y="1278384"/>
            <a:ext cx="10934299" cy="4350059"/>
          </a:xfrm>
        </p:spPr>
        <p:txBody>
          <a:bodyPr>
            <a:normAutofit/>
          </a:bodyPr>
          <a:lstStyle/>
          <a:p>
            <a:pPr>
              <a:defRPr/>
            </a:pPr>
            <a:endParaRPr lang="en-US" altLang="zh-TW" b="1" dirty="0">
              <a:ea typeface="新細明體" panose="02020500000000000000" pitchFamily="18" charset="-120"/>
            </a:endParaRPr>
          </a:p>
          <a:p>
            <a:pPr marL="0" indent="0">
              <a:buNone/>
              <a:defRPr/>
            </a:pPr>
            <a:r>
              <a:rPr lang="zh-TW" altLang="en-US" dirty="0">
                <a:ea typeface="新細明體" panose="02020500000000000000" pitchFamily="18" charset="-120"/>
              </a:rPr>
              <a:t> </a:t>
            </a:r>
            <a:r>
              <a:rPr lang="en-US" altLang="zh-TW" dirty="0">
                <a:solidFill>
                  <a:srgbClr val="003399"/>
                </a:solidFill>
                <a:ea typeface="新細明體" panose="02020500000000000000" pitchFamily="18" charset="-120"/>
              </a:rPr>
              <a:t> </a:t>
            </a:r>
            <a:r>
              <a:rPr lang="zh-TW" altLang="en-US" dirty="0">
                <a:solidFill>
                  <a:srgbClr val="003399"/>
                </a:solidFill>
                <a:ea typeface="新細明體" panose="02020500000000000000" pitchFamily="18" charset="-120"/>
              </a:rPr>
              <a:t>電子商務的定義</a:t>
            </a:r>
            <a:endParaRPr lang="en-US" altLang="zh-TW" dirty="0">
              <a:solidFill>
                <a:srgbClr val="003399"/>
              </a:solidFill>
              <a:ea typeface="新細明體" panose="02020500000000000000" pitchFamily="18" charset="-120"/>
            </a:endParaRPr>
          </a:p>
          <a:p>
            <a:pPr marL="0" indent="0">
              <a:buNone/>
              <a:defRPr/>
            </a:pPr>
            <a:endParaRPr lang="en-US" altLang="zh-TW" dirty="0">
              <a:solidFill>
                <a:srgbClr val="003399"/>
              </a:solidFill>
              <a:ea typeface="新細明體" panose="02020500000000000000" pitchFamily="18" charset="-120"/>
            </a:endParaRPr>
          </a:p>
          <a:p>
            <a:pPr lvl="1">
              <a:defRPr/>
            </a:pPr>
            <a:r>
              <a:rPr lang="zh-TW" altLang="en-US" sz="1800" b="1" dirty="0">
                <a:solidFill>
                  <a:srgbClr val="003399"/>
                </a:solidFill>
                <a:ea typeface="新細明體" panose="02020500000000000000" pitchFamily="18" charset="-120"/>
              </a:rPr>
              <a:t>電子商務</a:t>
            </a:r>
            <a:r>
              <a:rPr lang="zh-TW" altLang="en-US" sz="1800" dirty="0">
                <a:solidFill>
                  <a:srgbClr val="003399"/>
                </a:solidFill>
                <a:ea typeface="新細明體" panose="02020500000000000000" pitchFamily="18" charset="-120"/>
              </a:rPr>
              <a:t>就是透過</a:t>
            </a:r>
            <a:r>
              <a:rPr lang="zh-TW" altLang="en-US" sz="1800" b="1" dirty="0">
                <a:solidFill>
                  <a:srgbClr val="003399"/>
                </a:solidFill>
                <a:highlight>
                  <a:srgbClr val="FFFF00"/>
                </a:highlight>
                <a:ea typeface="新細明體" panose="02020500000000000000" pitchFamily="18" charset="-120"/>
              </a:rPr>
              <a:t>電腦網路 </a:t>
            </a:r>
            <a:r>
              <a:rPr lang="en-US" altLang="zh-TW" sz="1800" b="1" dirty="0">
                <a:solidFill>
                  <a:srgbClr val="003399"/>
                </a:solidFill>
                <a:highlight>
                  <a:srgbClr val="FFFF00"/>
                </a:highlight>
                <a:ea typeface="新細明體" panose="02020500000000000000" pitchFamily="18" charset="-120"/>
              </a:rPr>
              <a:t>(Computer Network) </a:t>
            </a:r>
            <a:r>
              <a:rPr lang="zh-TW" altLang="en-US" sz="1800" b="1" dirty="0">
                <a:solidFill>
                  <a:srgbClr val="003399"/>
                </a:solidFill>
                <a:ea typeface="新細明體" panose="02020500000000000000" pitchFamily="18" charset="-120"/>
              </a:rPr>
              <a:t>來進行</a:t>
            </a:r>
            <a:r>
              <a:rPr lang="zh-TW" altLang="en-US" sz="1800" b="1" dirty="0">
                <a:solidFill>
                  <a:srgbClr val="003399"/>
                </a:solidFill>
                <a:highlight>
                  <a:srgbClr val="FFFF00"/>
                </a:highlight>
                <a:ea typeface="新細明體" panose="02020500000000000000" pitchFamily="18" charset="-120"/>
              </a:rPr>
              <a:t>交易的行為</a:t>
            </a:r>
            <a:r>
              <a:rPr lang="zh-TW" altLang="en-US" sz="1800" dirty="0">
                <a:solidFill>
                  <a:srgbClr val="003399"/>
                </a:solidFill>
                <a:ea typeface="新細明體" panose="02020500000000000000" pitchFamily="18" charset="-120"/>
              </a:rPr>
              <a:t>。</a:t>
            </a:r>
            <a:endParaRPr lang="en-US" altLang="zh-TW" sz="1800" dirty="0">
              <a:solidFill>
                <a:srgbClr val="003399"/>
              </a:solidFill>
              <a:ea typeface="新細明體" panose="02020500000000000000" pitchFamily="18" charset="-120"/>
            </a:endParaRPr>
          </a:p>
          <a:p>
            <a:pPr lvl="1">
              <a:defRPr/>
            </a:pPr>
            <a:endParaRPr lang="en-US" altLang="zh-TW" sz="1800" dirty="0">
              <a:solidFill>
                <a:srgbClr val="003399"/>
              </a:solidFill>
              <a:ea typeface="新細明體" panose="02020500000000000000" pitchFamily="18" charset="-120"/>
            </a:endParaRPr>
          </a:p>
          <a:p>
            <a:pPr lvl="1">
              <a:defRPr/>
            </a:pPr>
            <a:r>
              <a:rPr lang="zh-TW" altLang="en-US" sz="1800" dirty="0">
                <a:solidFill>
                  <a:srgbClr val="003399"/>
                </a:solidFill>
                <a:ea typeface="新細明體" panose="02020500000000000000" pitchFamily="18" charset="-120"/>
              </a:rPr>
              <a:t>商品可以是</a:t>
            </a:r>
            <a:r>
              <a:rPr lang="zh-TW" altLang="en-US" sz="1800" b="1" dirty="0">
                <a:solidFill>
                  <a:srgbClr val="003399"/>
                </a:solidFill>
                <a:ea typeface="新細明體" panose="02020500000000000000" pitchFamily="18" charset="-120"/>
              </a:rPr>
              <a:t>資訊或是實際的產品</a:t>
            </a:r>
            <a:r>
              <a:rPr lang="zh-TW" altLang="en-US" sz="1800" dirty="0">
                <a:solidFill>
                  <a:srgbClr val="003399"/>
                </a:solidFill>
                <a:ea typeface="新細明體" panose="02020500000000000000" pitchFamily="18" charset="-120"/>
              </a:rPr>
              <a:t>，而</a:t>
            </a:r>
            <a:r>
              <a:rPr lang="zh-TW" altLang="en-US" sz="1800" b="1" dirty="0">
                <a:solidFill>
                  <a:srgbClr val="003399"/>
                </a:solidFill>
                <a:ea typeface="新細明體" panose="02020500000000000000" pitchFamily="18" charset="-120"/>
              </a:rPr>
              <a:t>交易</a:t>
            </a:r>
            <a:r>
              <a:rPr lang="zh-TW" altLang="en-US" sz="1800" dirty="0">
                <a:solidFill>
                  <a:srgbClr val="003399"/>
                </a:solidFill>
                <a:ea typeface="新細明體" panose="02020500000000000000" pitchFamily="18" charset="-120"/>
              </a:rPr>
              <a:t>則可</a:t>
            </a:r>
            <a:r>
              <a:rPr lang="zh-TW" altLang="en-US" sz="1800" b="1" dirty="0">
                <a:solidFill>
                  <a:srgbClr val="003399"/>
                </a:solidFill>
                <a:highlight>
                  <a:srgbClr val="FFFF00"/>
                </a:highlight>
                <a:ea typeface="新細明體" panose="02020500000000000000" pitchFamily="18" charset="-120"/>
              </a:rPr>
              <a:t>完全或部分透過網路</a:t>
            </a:r>
            <a:r>
              <a:rPr lang="zh-TW" altLang="en-US" sz="1800" dirty="0">
                <a:solidFill>
                  <a:srgbClr val="003399"/>
                </a:solidFill>
                <a:ea typeface="新細明體" panose="02020500000000000000" pitchFamily="18" charset="-120"/>
              </a:rPr>
              <a:t>來完成。</a:t>
            </a:r>
            <a:endParaRPr lang="en-US" altLang="zh-TW" sz="1800" b="1" dirty="0">
              <a:solidFill>
                <a:srgbClr val="003399"/>
              </a:solidFill>
              <a:ea typeface="新細明體" panose="02020500000000000000" pitchFamily="18" charset="-120"/>
            </a:endParaRPr>
          </a:p>
        </p:txBody>
      </p:sp>
      <p:sp>
        <p:nvSpPr>
          <p:cNvPr id="9222" name="文字方塊 1">
            <a:extLst>
              <a:ext uri="{FF2B5EF4-FFF2-40B4-BE49-F238E27FC236}">
                <a16:creationId xmlns:a16="http://schemas.microsoft.com/office/drawing/2014/main" id="{A2D6B92B-9D5B-4ECC-8AF6-95940A38C7AB}"/>
              </a:ext>
            </a:extLst>
          </p:cNvPr>
          <p:cNvSpPr txBox="1">
            <a:spLocks noChangeArrowheads="1"/>
          </p:cNvSpPr>
          <p:nvPr/>
        </p:nvSpPr>
        <p:spPr bwMode="auto">
          <a:xfrm>
            <a:off x="2546782" y="124969"/>
            <a:ext cx="572720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dirty="0">
                <a:solidFill>
                  <a:schemeClr val="bg1"/>
                </a:solidFill>
                <a:latin typeface="Tahoma" panose="020B0604030504040204" pitchFamily="34" charset="0"/>
                <a:ea typeface="新細明體" panose="02020500000000000000" pitchFamily="18" charset="-120"/>
              </a:rPr>
              <a:t> </a:t>
            </a:r>
            <a:r>
              <a:rPr lang="zh-TW" altLang="en-US" dirty="0">
                <a:solidFill>
                  <a:schemeClr val="bg1"/>
                </a:solidFill>
                <a:latin typeface="Tahoma" panose="020B0604030504040204" pitchFamily="34" charset="0"/>
                <a:ea typeface="新細明體" panose="02020500000000000000" pitchFamily="18" charset="-120"/>
              </a:rPr>
              <a:t>電子商務的簡介</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Fig1-1">
            <a:extLst>
              <a:ext uri="{FF2B5EF4-FFF2-40B4-BE49-F238E27FC236}">
                <a16:creationId xmlns:a16="http://schemas.microsoft.com/office/drawing/2014/main" id="{17DA5A01-D06F-421B-86B7-33C4F12C8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140" y="493085"/>
            <a:ext cx="6858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5">
            <a:extLst>
              <a:ext uri="{FF2B5EF4-FFF2-40B4-BE49-F238E27FC236}">
                <a16:creationId xmlns:a16="http://schemas.microsoft.com/office/drawing/2014/main" id="{4E214A20-94AE-4B49-87E6-2B67C601911A}"/>
              </a:ext>
            </a:extLst>
          </p:cNvPr>
          <p:cNvSpPr txBox="1">
            <a:spLocks noChangeArrowheads="1"/>
          </p:cNvSpPr>
          <p:nvPr/>
        </p:nvSpPr>
        <p:spPr bwMode="auto">
          <a:xfrm>
            <a:off x="217737" y="5364641"/>
            <a:ext cx="11527420" cy="1323439"/>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defRPr/>
            </a:pPr>
            <a:r>
              <a:rPr lang="zh-TW" altLang="en-US" sz="1600" dirty="0">
                <a:solidFill>
                  <a:srgbClr val="003399"/>
                </a:solidFill>
                <a:latin typeface="Tahoma" panose="020B0604030504040204" pitchFamily="34" charset="0"/>
                <a:ea typeface="新細明體" panose="02020500000000000000" pitchFamily="18" charset="-120"/>
              </a:rPr>
              <a:t>      電子化企業系統專注於</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企業內部資源的優化和管理</a:t>
            </a:r>
            <a:r>
              <a:rPr lang="zh-TW" altLang="en-US" sz="1600" dirty="0">
                <a:solidFill>
                  <a:srgbClr val="003399"/>
                </a:solidFill>
                <a:latin typeface="Tahoma" panose="020B0604030504040204" pitchFamily="34" charset="0"/>
                <a:ea typeface="新細明體" panose="02020500000000000000" pitchFamily="18" charset="-120"/>
              </a:rPr>
              <a:t>，而電子商務系統則</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是企業與客戶之間的交易平台。兩者可以相輔相成，幫助企業全面提升營</a:t>
            </a:r>
            <a:r>
              <a:rPr lang="zh-TW" altLang="en-US" sz="1600" dirty="0">
                <a:solidFill>
                  <a:srgbClr val="003399"/>
                </a:solidFill>
                <a:highlight>
                  <a:srgbClr val="FFFF00"/>
                </a:highlight>
                <a:latin typeface="Tahoma" panose="020B0604030504040204" pitchFamily="34" charset="0"/>
              </a:rPr>
              <a:t>運</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效率和市場競爭力</a:t>
            </a:r>
            <a:r>
              <a:rPr lang="zh-TW" altLang="en-US" sz="1600" dirty="0">
                <a:solidFill>
                  <a:srgbClr val="003399"/>
                </a:solidFill>
                <a:latin typeface="Tahoma" panose="020B0604030504040204" pitchFamily="34" charset="0"/>
                <a:ea typeface="新細明體" panose="02020500000000000000" pitchFamily="18" charset="-120"/>
              </a:rPr>
              <a:t>。</a:t>
            </a:r>
            <a:endParaRPr lang="en-US" altLang="zh-TW" sz="1600"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600"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en-US" altLang="zh-TW" sz="1600" dirty="0">
                <a:solidFill>
                  <a:srgbClr val="003399"/>
                </a:solidFill>
                <a:latin typeface="Tahoma" panose="020B0604030504040204" pitchFamily="34" charset="0"/>
                <a:ea typeface="新細明體" panose="02020500000000000000" pitchFamily="18" charset="-120"/>
              </a:rPr>
              <a:t>    </a:t>
            </a:r>
            <a:r>
              <a:rPr lang="zh-TW" altLang="en-US" sz="1600" dirty="0">
                <a:solidFill>
                  <a:srgbClr val="003399"/>
                </a:solidFill>
                <a:latin typeface="Tahoma" panose="020B0604030504040204" pitchFamily="34" charset="0"/>
                <a:ea typeface="新細明體" panose="02020500000000000000" pitchFamily="18" charset="-120"/>
              </a:rPr>
              <a:t>   </a:t>
            </a:r>
            <a:r>
              <a:rPr lang="en-US" altLang="zh-TW" sz="1600" dirty="0">
                <a:solidFill>
                  <a:srgbClr val="003399"/>
                </a:solidFill>
                <a:latin typeface="Tahoma" panose="020B0604030504040204" pitchFamily="34" charset="0"/>
                <a:ea typeface="新細明體" panose="02020500000000000000" pitchFamily="18" charset="-120"/>
              </a:rPr>
              <a:t>E-business applications turn into e-commerce precisely when an exchange of value occurs. (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當價值交換發生時</a:t>
            </a:r>
            <a:r>
              <a:rPr lang="zh-TW" altLang="en-US" sz="1600" b="1" dirty="0">
                <a:solidFill>
                  <a:srgbClr val="003399"/>
                </a:solidFill>
                <a:ea typeface="新細明體" panose="02020500000000000000" pitchFamily="18" charset="-120"/>
              </a:rPr>
              <a:t>，</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電子化企業</a:t>
            </a:r>
            <a:r>
              <a:rPr lang="zh-TW" altLang="en-US" sz="1600" b="1" dirty="0">
                <a:solidFill>
                  <a:srgbClr val="003399"/>
                </a:solidFill>
                <a:latin typeface="Tahoma" panose="020B0604030504040204" pitchFamily="34" charset="0"/>
                <a:ea typeface="新細明體" panose="02020500000000000000" pitchFamily="18" charset="-120"/>
              </a:rPr>
              <a:t>的應用立即明確地轉變成</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電子商務</a:t>
            </a:r>
            <a:r>
              <a:rPr lang="zh-TW" altLang="en-US" sz="1600" b="1" dirty="0">
                <a:solidFill>
                  <a:srgbClr val="003399"/>
                </a:solidFill>
                <a:latin typeface="Tahoma" panose="020B0604030504040204" pitchFamily="34" charset="0"/>
                <a:ea typeface="新細明體" panose="02020500000000000000" pitchFamily="18" charset="-120"/>
              </a:rPr>
              <a:t> </a:t>
            </a:r>
            <a:r>
              <a:rPr lang="en-US" altLang="zh-TW" sz="1600" b="1" dirty="0">
                <a:solidFill>
                  <a:srgbClr val="003399"/>
                </a:solidFill>
                <a:latin typeface="Tahoma" panose="020B0604030504040204" pitchFamily="34" charset="0"/>
                <a:ea typeface="新細明體" panose="02020500000000000000" pitchFamily="18" charset="-120"/>
              </a:rPr>
              <a:t>)</a:t>
            </a:r>
          </a:p>
        </p:txBody>
      </p:sp>
      <p:sp>
        <p:nvSpPr>
          <p:cNvPr id="2" name="文字方塊 1">
            <a:extLst>
              <a:ext uri="{FF2B5EF4-FFF2-40B4-BE49-F238E27FC236}">
                <a16:creationId xmlns:a16="http://schemas.microsoft.com/office/drawing/2014/main" id="{D90E7401-4167-4916-965D-28556FE84E1F}"/>
              </a:ext>
            </a:extLst>
          </p:cNvPr>
          <p:cNvSpPr txBox="1"/>
          <p:nvPr/>
        </p:nvSpPr>
        <p:spPr>
          <a:xfrm>
            <a:off x="3998894" y="1981200"/>
            <a:ext cx="1800493" cy="369332"/>
          </a:xfrm>
          <a:prstGeom prst="rect">
            <a:avLst/>
          </a:prstGeom>
          <a:noFill/>
        </p:spPr>
        <p:txBody>
          <a:bodyPr wrap="none">
            <a:spAutoFit/>
          </a:bodyPr>
          <a:lstStyle/>
          <a:p>
            <a:pPr>
              <a:defRPr/>
            </a:pPr>
            <a:r>
              <a:rPr lang="zh-TW" altLang="en-US" b="1" dirty="0">
                <a:highlight>
                  <a:srgbClr val="FFFF00"/>
                </a:highlight>
                <a:ea typeface="新細明體" panose="02020500000000000000" pitchFamily="18" charset="-120"/>
              </a:rPr>
              <a:t>電子化企業系統</a:t>
            </a:r>
            <a:endParaRPr lang="zh-TW" altLang="en-US" dirty="0"/>
          </a:p>
        </p:txBody>
      </p:sp>
      <p:sp>
        <p:nvSpPr>
          <p:cNvPr id="7" name="文字方塊 6">
            <a:extLst>
              <a:ext uri="{FF2B5EF4-FFF2-40B4-BE49-F238E27FC236}">
                <a16:creationId xmlns:a16="http://schemas.microsoft.com/office/drawing/2014/main" id="{AFE186F8-E359-42F9-9B37-8F9F485EA786}"/>
              </a:ext>
            </a:extLst>
          </p:cNvPr>
          <p:cNvSpPr txBox="1"/>
          <p:nvPr/>
        </p:nvSpPr>
        <p:spPr>
          <a:xfrm>
            <a:off x="6248400" y="2010937"/>
            <a:ext cx="1569660" cy="369332"/>
          </a:xfrm>
          <a:prstGeom prst="rect">
            <a:avLst/>
          </a:prstGeom>
          <a:noFill/>
        </p:spPr>
        <p:txBody>
          <a:bodyPr wrap="none">
            <a:spAutoFit/>
          </a:bodyPr>
          <a:lstStyle/>
          <a:p>
            <a:pPr>
              <a:defRPr/>
            </a:pPr>
            <a:r>
              <a:rPr lang="zh-TW" altLang="en-US" b="1" dirty="0">
                <a:highlight>
                  <a:srgbClr val="FFFF00"/>
                </a:highlight>
                <a:ea typeface="新細明體" panose="02020500000000000000" pitchFamily="18" charset="-120"/>
              </a:rPr>
              <a:t>電子商務系統</a:t>
            </a:r>
            <a:endParaRPr lang="zh-TW" altLang="en-US" dirty="0"/>
          </a:p>
        </p:txBody>
      </p:sp>
      <p:sp>
        <p:nvSpPr>
          <p:cNvPr id="8" name="Rectangle 2">
            <a:extLst>
              <a:ext uri="{FF2B5EF4-FFF2-40B4-BE49-F238E27FC236}">
                <a16:creationId xmlns:a16="http://schemas.microsoft.com/office/drawing/2014/main" id="{A07E41C3-0B56-4A06-91B1-FDE3DAA154DE}"/>
              </a:ext>
            </a:extLst>
          </p:cNvPr>
          <p:cNvSpPr txBox="1">
            <a:spLocks noChangeArrowheads="1"/>
          </p:cNvSpPr>
          <p:nvPr/>
        </p:nvSpPr>
        <p:spPr bwMode="auto">
          <a:xfrm>
            <a:off x="80682" y="1"/>
            <a:ext cx="12111318"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9223" name="文字方塊 6">
            <a:extLst>
              <a:ext uri="{FF2B5EF4-FFF2-40B4-BE49-F238E27FC236}">
                <a16:creationId xmlns:a16="http://schemas.microsoft.com/office/drawing/2014/main" id="{D121B94D-5252-4CCB-BF6A-8F4A8392FFBF}"/>
              </a:ext>
            </a:extLst>
          </p:cNvPr>
          <p:cNvSpPr txBox="1">
            <a:spLocks noChangeArrowheads="1"/>
          </p:cNvSpPr>
          <p:nvPr/>
        </p:nvSpPr>
        <p:spPr bwMode="auto">
          <a:xfrm>
            <a:off x="1050154" y="61877"/>
            <a:ext cx="9017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1800" b="1" dirty="0">
                <a:solidFill>
                  <a:schemeClr val="bg1"/>
                </a:solidFill>
                <a:latin typeface="Tahoma" panose="020B0604030504040204" pitchFamily="34" charset="0"/>
                <a:ea typeface="新細明體" panose="02020500000000000000" pitchFamily="18" charset="-120"/>
              </a:rPr>
              <a:t>電子商務 與 電子化企業</a:t>
            </a:r>
            <a:r>
              <a:rPr lang="en-US" altLang="zh-TW" sz="1800" b="1" dirty="0">
                <a:solidFill>
                  <a:schemeClr val="bg1"/>
                </a:solidFill>
                <a:latin typeface="Tahoma" panose="020B0604030504040204" pitchFamily="34" charset="0"/>
                <a:ea typeface="新細明體" panose="02020500000000000000" pitchFamily="18" charset="-120"/>
              </a:rPr>
              <a:t>(The Difference between e-Commerce and e-business )  </a:t>
            </a:r>
            <a:endParaRPr lang="zh-TW" altLang="en-US" sz="3600" b="1" dirty="0">
              <a:solidFill>
                <a:schemeClr val="bg1"/>
              </a:solidFill>
              <a:latin typeface="Tahoma" panose="020B0604030504040204" pitchFamily="34" charset="0"/>
              <a:ea typeface="新細明體" panose="02020500000000000000" pitchFamily="18" charset="-12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14435" y="164235"/>
            <a:ext cx="5342874" cy="546965"/>
          </a:xfrm>
        </p:spPr>
        <p:txBody>
          <a:bodyPr>
            <a:normAutofit/>
          </a:bodyPr>
          <a:lstStyle/>
          <a:p>
            <a:r>
              <a:rPr lang="zh-TW" altLang="en-US" sz="2400" dirty="0"/>
              <a:t>電子商務的定義</a:t>
            </a:r>
          </a:p>
        </p:txBody>
      </p:sp>
      <p:sp>
        <p:nvSpPr>
          <p:cNvPr id="3" name="內容版面配置區 2"/>
          <p:cNvSpPr>
            <a:spLocks noGrp="1"/>
          </p:cNvSpPr>
          <p:nvPr>
            <p:ph idx="1"/>
          </p:nvPr>
        </p:nvSpPr>
        <p:spPr>
          <a:xfrm>
            <a:off x="540689" y="1194334"/>
            <a:ext cx="11090137" cy="4469331"/>
          </a:xfrm>
        </p:spPr>
        <p:txBody>
          <a:bodyPr>
            <a:normAutofit/>
          </a:bodyPr>
          <a:lstStyle/>
          <a:p>
            <a:r>
              <a:rPr lang="zh-TW" altLang="en-US" sz="1800" dirty="0">
                <a:solidFill>
                  <a:srgbClr val="003399"/>
                </a:solidFill>
              </a:rPr>
              <a:t>電子商務就是透過</a:t>
            </a:r>
            <a:r>
              <a:rPr lang="zh-TW" altLang="en-US" sz="1800" b="1" dirty="0">
                <a:solidFill>
                  <a:srgbClr val="003399"/>
                </a:solidFill>
                <a:highlight>
                  <a:srgbClr val="FFFF00"/>
                </a:highlight>
              </a:rPr>
              <a:t>電腦網路 </a:t>
            </a:r>
            <a:r>
              <a:rPr lang="en-US" altLang="zh-TW" sz="1800" b="1" dirty="0">
                <a:solidFill>
                  <a:srgbClr val="003399"/>
                </a:solidFill>
                <a:highlight>
                  <a:srgbClr val="FFFF00"/>
                </a:highlight>
              </a:rPr>
              <a:t>(Computer Network) </a:t>
            </a:r>
            <a:r>
              <a:rPr lang="zh-TW" altLang="en-US" sz="1800" dirty="0">
                <a:solidFill>
                  <a:srgbClr val="003399"/>
                </a:solidFill>
              </a:rPr>
              <a:t>來進行交易的行為</a:t>
            </a:r>
            <a:r>
              <a:rPr lang="zh-TW" altLang="en-US" sz="1800" dirty="0">
                <a:solidFill>
                  <a:srgbClr val="003399"/>
                </a:solidFill>
                <a:ea typeface="新細明體" panose="02020500000000000000" pitchFamily="18" charset="-120"/>
              </a:rPr>
              <a:t>。</a:t>
            </a:r>
            <a:endParaRPr lang="en-US" altLang="zh-TW" sz="1800" dirty="0">
              <a:solidFill>
                <a:srgbClr val="003399"/>
              </a:solidFill>
            </a:endParaRPr>
          </a:p>
          <a:p>
            <a:pPr marL="0" indent="0">
              <a:buNone/>
            </a:pPr>
            <a:endParaRPr lang="en-US" altLang="zh-TW" sz="2000" dirty="0">
              <a:solidFill>
                <a:srgbClr val="003399"/>
              </a:solidFill>
            </a:endParaRPr>
          </a:p>
          <a:p>
            <a:r>
              <a:rPr lang="zh-TW" altLang="en-US" sz="1800" dirty="0">
                <a:solidFill>
                  <a:srgbClr val="003399"/>
                </a:solidFill>
              </a:rPr>
              <a:t>有</a:t>
            </a:r>
            <a:r>
              <a:rPr lang="zh-TW" altLang="en-US" sz="1800" b="1" dirty="0">
                <a:solidFill>
                  <a:srgbClr val="003399"/>
                </a:solidFill>
                <a:highlight>
                  <a:srgbClr val="FFFF00"/>
                </a:highlight>
              </a:rPr>
              <a:t>三個重要的元素</a:t>
            </a:r>
            <a:r>
              <a:rPr lang="zh-TW" altLang="en-US" sz="1800" dirty="0">
                <a:solidFill>
                  <a:srgbClr val="003399"/>
                </a:solidFill>
              </a:rPr>
              <a:t>：</a:t>
            </a:r>
            <a:r>
              <a:rPr lang="zh-TW" altLang="en-US" sz="1800" b="1" dirty="0">
                <a:solidFill>
                  <a:srgbClr val="003399"/>
                </a:solidFill>
                <a:highlight>
                  <a:srgbClr val="FFFF00"/>
                </a:highlight>
              </a:rPr>
              <a:t>產品、流程</a:t>
            </a:r>
            <a:r>
              <a:rPr lang="en-US" altLang="zh-TW" sz="1800" b="1" dirty="0">
                <a:solidFill>
                  <a:srgbClr val="003399"/>
                </a:solidFill>
                <a:highlight>
                  <a:srgbClr val="FFFF00"/>
                </a:highlight>
              </a:rPr>
              <a:t>(processes) </a:t>
            </a:r>
            <a:r>
              <a:rPr lang="zh-TW" altLang="en-US" sz="1800" b="1" dirty="0">
                <a:solidFill>
                  <a:srgbClr val="003399"/>
                </a:solidFill>
                <a:highlight>
                  <a:srgbClr val="FFFF00"/>
                </a:highlight>
              </a:rPr>
              <a:t>與交易</a:t>
            </a:r>
            <a:endParaRPr lang="en-US" altLang="zh-TW" sz="1800" b="1" dirty="0">
              <a:solidFill>
                <a:srgbClr val="003399"/>
              </a:solidFill>
              <a:highlight>
                <a:srgbClr val="FFFF00"/>
              </a:highlight>
            </a:endParaRPr>
          </a:p>
          <a:p>
            <a:endParaRPr lang="zh-TW" altLang="en-US" sz="1800" b="1" dirty="0">
              <a:solidFill>
                <a:srgbClr val="003399"/>
              </a:solidFill>
              <a:highlight>
                <a:srgbClr val="FFFF00"/>
              </a:highlight>
            </a:endParaRPr>
          </a:p>
          <a:p>
            <a:r>
              <a:rPr lang="zh-TW" altLang="en-US" sz="1800" dirty="0">
                <a:solidFill>
                  <a:srgbClr val="003399"/>
                </a:solidFill>
              </a:rPr>
              <a:t>「電子商務」的「</a:t>
            </a:r>
            <a:r>
              <a:rPr lang="zh-TW" altLang="en-US" sz="1800" dirty="0">
                <a:solidFill>
                  <a:srgbClr val="003399"/>
                </a:solidFill>
                <a:highlight>
                  <a:srgbClr val="FFFF00"/>
                </a:highlight>
              </a:rPr>
              <a:t>電子」指的是</a:t>
            </a:r>
            <a:r>
              <a:rPr lang="zh-TW" altLang="en-US" sz="1800" b="1" dirty="0">
                <a:solidFill>
                  <a:srgbClr val="003399"/>
                </a:solidFill>
                <a:highlight>
                  <a:srgbClr val="FFFF00"/>
                </a:highlight>
              </a:rPr>
              <a:t>科技 </a:t>
            </a:r>
            <a:r>
              <a:rPr lang="en-US" altLang="zh-TW" sz="1800" b="1" dirty="0">
                <a:solidFill>
                  <a:srgbClr val="003399"/>
                </a:solidFill>
                <a:highlight>
                  <a:srgbClr val="FFFF00"/>
                </a:highlight>
              </a:rPr>
              <a:t>(Technology)</a:t>
            </a:r>
            <a:r>
              <a:rPr lang="zh-TW" altLang="en-US" sz="1800" dirty="0">
                <a:solidFill>
                  <a:srgbClr val="003399"/>
                </a:solidFill>
              </a:rPr>
              <a:t>，泛指電腦、網路、</a:t>
            </a:r>
            <a:r>
              <a:rPr lang="zh-TW" altLang="en-US" sz="1800" dirty="0">
                <a:solidFill>
                  <a:srgbClr val="003399"/>
                </a:solidFill>
                <a:highlight>
                  <a:srgbClr val="FFFF00"/>
                </a:highlight>
              </a:rPr>
              <a:t>伺服器</a:t>
            </a:r>
            <a:r>
              <a:rPr lang="zh-TW" altLang="en-US" sz="1800" dirty="0">
                <a:solidFill>
                  <a:srgbClr val="003399"/>
                </a:solidFill>
              </a:rPr>
              <a:t>與相關的程式等；</a:t>
            </a:r>
            <a:r>
              <a:rPr lang="zh-TW" altLang="en-US" sz="1800" b="1" dirty="0">
                <a:solidFill>
                  <a:srgbClr val="003399"/>
                </a:solidFill>
                <a:highlight>
                  <a:srgbClr val="FFFF00"/>
                </a:highlight>
              </a:rPr>
              <a:t>商務</a:t>
            </a:r>
            <a:r>
              <a:rPr lang="zh-TW" altLang="en-US" sz="1800" dirty="0">
                <a:solidFill>
                  <a:srgbClr val="003399"/>
                </a:solidFill>
                <a:highlight>
                  <a:srgbClr val="FFFF00"/>
                </a:highlight>
              </a:rPr>
              <a:t>則為</a:t>
            </a:r>
            <a:r>
              <a:rPr lang="zh-TW" altLang="en-US" sz="1800" dirty="0">
                <a:solidFill>
                  <a:srgbClr val="C00000"/>
                </a:solidFill>
                <a:highlight>
                  <a:srgbClr val="FFFF00"/>
                </a:highlight>
              </a:rPr>
              <a:t>商業模式 </a:t>
            </a:r>
            <a:r>
              <a:rPr lang="en-US" altLang="zh-TW" sz="1800" dirty="0">
                <a:solidFill>
                  <a:srgbClr val="C00000"/>
                </a:solidFill>
                <a:highlight>
                  <a:srgbClr val="FFFF00"/>
                </a:highlight>
              </a:rPr>
              <a:t>(Business Model)</a:t>
            </a:r>
            <a:r>
              <a:rPr lang="zh-TW" altLang="en-US" sz="1800" dirty="0">
                <a:solidFill>
                  <a:srgbClr val="C00000"/>
                </a:solidFill>
              </a:rPr>
              <a:t>，是指可以讓企業</a:t>
            </a:r>
            <a:r>
              <a:rPr lang="zh-TW" altLang="en-US" sz="1800" b="1" dirty="0">
                <a:solidFill>
                  <a:srgbClr val="C00000"/>
                </a:solidFill>
                <a:highlight>
                  <a:srgbClr val="FFFF00"/>
                </a:highlight>
              </a:rPr>
              <a:t>從中獲利的營運方法</a:t>
            </a:r>
            <a:r>
              <a:rPr lang="zh-TW" altLang="en-US" sz="1800" dirty="0">
                <a:solidFill>
                  <a:srgbClr val="C00000"/>
                </a:solidFill>
                <a:ea typeface="新細明體" panose="02020500000000000000" pitchFamily="18" charset="-120"/>
              </a:rPr>
              <a:t>。</a:t>
            </a:r>
            <a:endParaRPr lang="en-US" altLang="zh-TW" sz="1800" dirty="0">
              <a:solidFill>
                <a:srgbClr val="C00000"/>
              </a:solidFill>
              <a:ea typeface="新細明體" panose="02020500000000000000" pitchFamily="18" charset="-120"/>
            </a:endParaRPr>
          </a:p>
          <a:p>
            <a:pPr marL="0" indent="0">
              <a:buNone/>
            </a:pPr>
            <a:endParaRPr lang="en-US" altLang="zh-TW" sz="2000" b="1" dirty="0">
              <a:solidFill>
                <a:srgbClr val="C00000"/>
              </a:solidFill>
              <a:ea typeface="新細明體" panose="02020500000000000000" pitchFamily="18" charset="-120"/>
            </a:endParaRPr>
          </a:p>
          <a:p>
            <a:r>
              <a:rPr lang="en-US" altLang="zh-TW" sz="1800" b="1" dirty="0">
                <a:solidFill>
                  <a:srgbClr val="C00000"/>
                </a:solidFill>
                <a:ea typeface="新細明體" panose="02020500000000000000" pitchFamily="18" charset="-120"/>
              </a:rPr>
              <a:t>P.5  </a:t>
            </a:r>
            <a:r>
              <a:rPr lang="zh-TW" altLang="en-US" sz="1800" b="1" dirty="0">
                <a:solidFill>
                  <a:srgbClr val="003399"/>
                </a:solidFill>
                <a:highlight>
                  <a:srgbClr val="FFFF00"/>
                </a:highlight>
              </a:rPr>
              <a:t>電子商務</a:t>
            </a:r>
            <a:r>
              <a:rPr lang="zh-TW" altLang="en-US" sz="1800" b="1" dirty="0">
                <a:solidFill>
                  <a:srgbClr val="003399"/>
                </a:solidFill>
              </a:rPr>
              <a:t>成為企業所不可或缺的</a:t>
            </a:r>
            <a:r>
              <a:rPr lang="zh-TW" altLang="en-US" sz="1800" b="1" dirty="0">
                <a:solidFill>
                  <a:srgbClr val="003399"/>
                </a:solidFill>
                <a:highlight>
                  <a:srgbClr val="FFFF00"/>
                </a:highlight>
              </a:rPr>
              <a:t>顯學。</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電子商務（</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e-commerce</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solidFill>
                  <a:srgbClr val="003399"/>
                </a:solidFill>
              </a:rPr>
              <a:t>已經成為企業不可或缺的</a:t>
            </a:r>
            <a:r>
              <a:rPr lang="zh-TW" altLang="zh-TW" sz="1800" dirty="0">
                <a:solidFill>
                  <a:srgbClr val="003399"/>
                </a:solidFill>
                <a:highlight>
                  <a:srgbClr val="FFFF00"/>
                </a:highlight>
              </a:rPr>
              <a:t>重要學科和實踐領域</a:t>
            </a:r>
            <a:r>
              <a:rPr lang="en-US" altLang="zh-TW" sz="1800" dirty="0">
                <a:solidFill>
                  <a:srgbClr val="003399"/>
                </a:solidFill>
              </a:rPr>
              <a:t> </a:t>
            </a:r>
            <a:r>
              <a:rPr lang="zh-TW" altLang="zh-TW" sz="1800" dirty="0">
                <a:solidFill>
                  <a:srgbClr val="003399"/>
                </a:solidFill>
              </a:rPr>
              <a:t>。</a:t>
            </a:r>
            <a:r>
              <a:rPr lang="zh-TW" altLang="en-US" sz="1800" dirty="0">
                <a:solidFill>
                  <a:srgbClr val="003399"/>
                </a:solidFill>
              </a:rPr>
              <a:t>以下細說其本質、沿革與特色 </a:t>
            </a:r>
            <a:r>
              <a:rPr lang="zh-TW" altLang="zh-TW" sz="1800" dirty="0">
                <a:solidFill>
                  <a:srgbClr val="003399"/>
                </a:solidFill>
              </a:rPr>
              <a:t>。</a:t>
            </a:r>
          </a:p>
          <a:p>
            <a:endParaRPr lang="en-US" altLang="zh-TW" sz="1800" b="1" dirty="0">
              <a:solidFill>
                <a:srgbClr val="003399"/>
              </a:solidFill>
              <a:highlight>
                <a:srgbClr val="FFFF00"/>
              </a:highlight>
            </a:endParaRPr>
          </a:p>
          <a:p>
            <a:pPr marL="0" indent="0">
              <a:buNone/>
            </a:pPr>
            <a:r>
              <a:rPr lang="zh-TW" altLang="en-US" sz="2000" b="1" dirty="0">
                <a:solidFill>
                  <a:srgbClr val="003399"/>
                </a:solidFill>
              </a:rPr>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04139"/>
            <a:ext cx="10175240" cy="708661"/>
          </a:xfrm>
        </p:spPr>
        <p:txBody>
          <a:bodyPr>
            <a:normAutofit/>
          </a:bodyPr>
          <a:lstStyle/>
          <a:p>
            <a:r>
              <a:rPr lang="zh-TW" altLang="en-US" sz="3200" dirty="0">
                <a:solidFill>
                  <a:srgbClr val="003399"/>
                </a:solidFill>
              </a:rPr>
              <a:t>電子商務的簡介</a:t>
            </a:r>
          </a:p>
        </p:txBody>
      </p:sp>
      <p:pic>
        <p:nvPicPr>
          <p:cNvPr id="8" name="內容版面配置區 7">
            <a:extLst>
              <a:ext uri="{FF2B5EF4-FFF2-40B4-BE49-F238E27FC236}">
                <a16:creationId xmlns:a16="http://schemas.microsoft.com/office/drawing/2014/main" id="{9E4187E3-8041-4C71-9F3A-B39BB1C7CFA8}"/>
              </a:ext>
            </a:extLst>
          </p:cNvPr>
          <p:cNvPicPr>
            <a:picLocks noGrp="1" noChangeAspect="1"/>
          </p:cNvPicPr>
          <p:nvPr>
            <p:ph idx="1"/>
          </p:nvPr>
        </p:nvPicPr>
        <p:blipFill>
          <a:blip r:embed="rId2"/>
          <a:stretch>
            <a:fillRect/>
          </a:stretch>
        </p:blipFill>
        <p:spPr>
          <a:xfrm>
            <a:off x="622810" y="1257064"/>
            <a:ext cx="6368858" cy="4881521"/>
          </a:xfrm>
          <a:prstGeom prst="rect">
            <a:avLst/>
          </a:prstGeom>
        </p:spPr>
      </p:pic>
      <p:sp>
        <p:nvSpPr>
          <p:cNvPr id="3" name="文字方塊 2">
            <a:extLst>
              <a:ext uri="{FF2B5EF4-FFF2-40B4-BE49-F238E27FC236}">
                <a16:creationId xmlns:a16="http://schemas.microsoft.com/office/drawing/2014/main" id="{CE4205B3-1CF9-40A3-B9E1-7B274EAFE8F3}"/>
              </a:ext>
            </a:extLst>
          </p:cNvPr>
          <p:cNvSpPr txBox="1"/>
          <p:nvPr/>
        </p:nvSpPr>
        <p:spPr>
          <a:xfrm>
            <a:off x="711540" y="3449973"/>
            <a:ext cx="771365" cy="369332"/>
          </a:xfrm>
          <a:prstGeom prst="rect">
            <a:avLst/>
          </a:prstGeom>
          <a:noFill/>
        </p:spPr>
        <p:txBody>
          <a:bodyPr wrap="none" rtlCol="0">
            <a:spAutoFit/>
          </a:bodyPr>
          <a:lstStyle/>
          <a:p>
            <a:r>
              <a:rPr lang="en-US" altLang="zh-TW" dirty="0">
                <a:highlight>
                  <a:srgbClr val="FFFF00"/>
                </a:highlight>
              </a:rPr>
              <a:t>2</a:t>
            </a:r>
            <a:r>
              <a:rPr lang="en-US" altLang="zh-TW" baseline="30000" dirty="0">
                <a:highlight>
                  <a:srgbClr val="FFFF00"/>
                </a:highlight>
              </a:rPr>
              <a:t>3</a:t>
            </a:r>
            <a:r>
              <a:rPr lang="en-US" altLang="zh-TW" dirty="0">
                <a:highlight>
                  <a:srgbClr val="FFFF00"/>
                </a:highlight>
              </a:rPr>
              <a:t> = 8</a:t>
            </a:r>
            <a:r>
              <a:rPr lang="en-US" altLang="zh-TW" dirty="0"/>
              <a:t> </a:t>
            </a:r>
            <a:endParaRPr lang="zh-TW" altLang="en-US" dirty="0"/>
          </a:p>
        </p:txBody>
      </p:sp>
      <p:sp>
        <p:nvSpPr>
          <p:cNvPr id="4" name="文字方塊 3">
            <a:extLst>
              <a:ext uri="{FF2B5EF4-FFF2-40B4-BE49-F238E27FC236}">
                <a16:creationId xmlns:a16="http://schemas.microsoft.com/office/drawing/2014/main" id="{F8069243-5DB6-4F47-86E7-8F904C814F2C}"/>
              </a:ext>
            </a:extLst>
          </p:cNvPr>
          <p:cNvSpPr txBox="1"/>
          <p:nvPr/>
        </p:nvSpPr>
        <p:spPr>
          <a:xfrm>
            <a:off x="7080398" y="812800"/>
            <a:ext cx="4801198" cy="5016758"/>
          </a:xfrm>
          <a:prstGeom prst="rect">
            <a:avLst/>
          </a:prstGeom>
          <a:noFill/>
        </p:spPr>
        <p:txBody>
          <a:bodyPr wrap="square" rtlCol="0">
            <a:spAutoFit/>
          </a:bodyPr>
          <a:lstStyle/>
          <a:p>
            <a:r>
              <a:rPr lang="en-US" altLang="zh-TW" sz="1600" dirty="0">
                <a:solidFill>
                  <a:srgbClr val="003399"/>
                </a:solidFill>
              </a:rPr>
              <a:t>Most of current electronic commerce applications and issues fall within the white areas of figure 1.2, dealing with one aspect on a particular axis, for example, setting up a web store, content digitization, electronic payments, online marketing, and so on.</a:t>
            </a:r>
          </a:p>
          <a:p>
            <a:r>
              <a:rPr lang="zh-TW" altLang="en-US" sz="1600" dirty="0">
                <a:solidFill>
                  <a:srgbClr val="003399"/>
                </a:solidFill>
              </a:rPr>
              <a:t>       </a:t>
            </a:r>
            <a:r>
              <a:rPr lang="zh-CN" altLang="en-US" sz="1600" dirty="0">
                <a:solidFill>
                  <a:srgbClr val="003399"/>
                </a:solidFill>
              </a:rPr>
              <a:t>當前大多數電子商務</a:t>
            </a:r>
            <a:r>
              <a:rPr lang="zh-CN" altLang="en-US" sz="1600" dirty="0">
                <a:solidFill>
                  <a:srgbClr val="003399"/>
                </a:solidFill>
                <a:highlight>
                  <a:srgbClr val="FFFF00"/>
                </a:highlight>
              </a:rPr>
              <a:t>應用程式和問題</a:t>
            </a:r>
            <a:r>
              <a:rPr lang="zh-CN" altLang="en-US" sz="1600" dirty="0">
                <a:solidFill>
                  <a:srgbClr val="003399"/>
                </a:solidFill>
              </a:rPr>
              <a:t>都在圖</a:t>
            </a:r>
            <a:r>
              <a:rPr lang="zh-TW" altLang="en-US" sz="1600" dirty="0">
                <a:solidFill>
                  <a:srgbClr val="003399"/>
                </a:solidFill>
              </a:rPr>
              <a:t> </a:t>
            </a:r>
            <a:r>
              <a:rPr lang="en-US" altLang="zh-CN" sz="1600" dirty="0">
                <a:solidFill>
                  <a:srgbClr val="003399"/>
                </a:solidFill>
              </a:rPr>
              <a:t>1.2</a:t>
            </a:r>
            <a:r>
              <a:rPr lang="zh-CN" altLang="en-US" sz="1600" dirty="0">
                <a:solidFill>
                  <a:srgbClr val="003399"/>
                </a:solidFill>
              </a:rPr>
              <a:t>中的</a:t>
            </a:r>
            <a:r>
              <a:rPr lang="zh-TW" altLang="en-US" sz="1600" dirty="0">
                <a:solidFill>
                  <a:srgbClr val="003399"/>
                </a:solidFill>
                <a:highlight>
                  <a:srgbClr val="FFFF00"/>
                </a:highlight>
              </a:rPr>
              <a:t>淡</a:t>
            </a:r>
            <a:r>
              <a:rPr lang="zh-CN" altLang="en-US" sz="1600" dirty="0">
                <a:solidFill>
                  <a:srgbClr val="003399"/>
                </a:solidFill>
                <a:highlight>
                  <a:srgbClr val="FFFF00"/>
                </a:highlight>
              </a:rPr>
              <a:t>白色區域內</a:t>
            </a:r>
            <a:r>
              <a:rPr lang="zh-TW" altLang="en-US" sz="1600" dirty="0">
                <a:solidFill>
                  <a:srgbClr val="003399"/>
                </a:solidFill>
              </a:rPr>
              <a:t>，</a:t>
            </a:r>
            <a:r>
              <a:rPr lang="zh-CN" altLang="en-US" sz="1600" dirty="0">
                <a:solidFill>
                  <a:srgbClr val="003399"/>
                </a:solidFill>
              </a:rPr>
              <a:t>處理特定軸上的的某一方面</a:t>
            </a:r>
            <a:r>
              <a:rPr lang="zh-TW" altLang="en-US" sz="1600" dirty="0">
                <a:solidFill>
                  <a:srgbClr val="003399"/>
                </a:solidFill>
              </a:rPr>
              <a:t>，</a:t>
            </a:r>
            <a:r>
              <a:rPr lang="zh-CN" altLang="en-US" sz="1600" dirty="0">
                <a:solidFill>
                  <a:srgbClr val="003399"/>
                </a:solidFill>
              </a:rPr>
              <a:t>例如</a:t>
            </a:r>
            <a:r>
              <a:rPr lang="zh-TW" altLang="en-US" sz="1600" dirty="0">
                <a:solidFill>
                  <a:srgbClr val="003399"/>
                </a:solidFill>
              </a:rPr>
              <a:t>，</a:t>
            </a:r>
            <a:r>
              <a:rPr lang="zh-CN" altLang="en-US" sz="1600" dirty="0">
                <a:solidFill>
                  <a:srgbClr val="003399"/>
                </a:solidFill>
              </a:rPr>
              <a:t>建立</a:t>
            </a:r>
            <a:r>
              <a:rPr lang="en-US" altLang="zh-CN" sz="1600" dirty="0">
                <a:solidFill>
                  <a:srgbClr val="003399"/>
                </a:solidFill>
              </a:rPr>
              <a:t>web</a:t>
            </a:r>
            <a:r>
              <a:rPr lang="zh-CN" altLang="en-US" sz="1600" dirty="0">
                <a:solidFill>
                  <a:srgbClr val="003399"/>
                </a:solidFill>
              </a:rPr>
              <a:t>商店、內容數位化、電子支付、線上行銷等等。</a:t>
            </a:r>
            <a:endParaRPr lang="en-US" altLang="zh-CN" sz="1600" dirty="0">
              <a:solidFill>
                <a:srgbClr val="003399"/>
              </a:solidFill>
            </a:endParaRPr>
          </a:p>
          <a:p>
            <a:endParaRPr lang="en-US" altLang="zh-TW" sz="1600" dirty="0">
              <a:solidFill>
                <a:srgbClr val="003399"/>
              </a:solidFill>
            </a:endParaRPr>
          </a:p>
          <a:p>
            <a:r>
              <a:rPr lang="zh-TW" altLang="en-US" sz="1600" dirty="0">
                <a:solidFill>
                  <a:srgbClr val="003399"/>
                </a:solidFill>
              </a:rPr>
              <a:t>         如</a:t>
            </a:r>
            <a:r>
              <a:rPr lang="zh-TW" altLang="en-US" sz="1600" dirty="0">
                <a:solidFill>
                  <a:srgbClr val="003399"/>
                </a:solidFill>
                <a:highlight>
                  <a:srgbClr val="FFFF00"/>
                </a:highlight>
              </a:rPr>
              <a:t>上網購買</a:t>
            </a:r>
            <a:r>
              <a:rPr lang="zh-TW" altLang="en-US" sz="1600" dirty="0">
                <a:solidFill>
                  <a:srgbClr val="003399"/>
                </a:solidFill>
              </a:rPr>
              <a:t>搭</a:t>
            </a:r>
            <a:r>
              <a:rPr lang="zh-TW" altLang="en-US" sz="1600" b="1" dirty="0">
                <a:solidFill>
                  <a:srgbClr val="003399"/>
                </a:solidFill>
              </a:rPr>
              <a:t>葛瑪蘭客運</a:t>
            </a:r>
            <a:r>
              <a:rPr lang="en-US" altLang="zh-TW" sz="1600" dirty="0">
                <a:solidFill>
                  <a:srgbClr val="003399"/>
                </a:solidFill>
              </a:rPr>
              <a:t>(</a:t>
            </a:r>
            <a:r>
              <a:rPr lang="en-US" altLang="zh-TW" sz="1600" dirty="0" err="1">
                <a:solidFill>
                  <a:srgbClr val="003399"/>
                </a:solidFill>
              </a:rPr>
              <a:t>Kamalan</a:t>
            </a:r>
            <a:r>
              <a:rPr lang="en-US" altLang="zh-TW" sz="1600" dirty="0">
                <a:solidFill>
                  <a:srgbClr val="003399"/>
                </a:solidFill>
              </a:rPr>
              <a:t> </a:t>
            </a:r>
            <a:r>
              <a:rPr lang="zh-TW" altLang="en-US" sz="1600" dirty="0">
                <a:solidFill>
                  <a:srgbClr val="003399"/>
                </a:solidFill>
              </a:rPr>
              <a:t> </a:t>
            </a:r>
            <a:r>
              <a:rPr lang="en-US" altLang="zh-TW" sz="1600" dirty="0">
                <a:solidFill>
                  <a:srgbClr val="003399"/>
                </a:solidFill>
              </a:rPr>
              <a:t>Bus)</a:t>
            </a:r>
            <a:r>
              <a:rPr lang="zh-TW" altLang="en-US" sz="1600" dirty="0">
                <a:solidFill>
                  <a:srgbClr val="003399"/>
                </a:solidFill>
              </a:rPr>
              <a:t>，從台北到宜蘭。  </a:t>
            </a:r>
            <a:endParaRPr lang="en-US" altLang="zh-TW" sz="1600" dirty="0">
              <a:solidFill>
                <a:srgbClr val="003399"/>
              </a:solidFill>
            </a:endParaRPr>
          </a:p>
          <a:p>
            <a:endParaRPr lang="en-US" altLang="zh-TW" sz="1600" dirty="0">
              <a:solidFill>
                <a:srgbClr val="003399"/>
              </a:solidFill>
            </a:endParaRPr>
          </a:p>
          <a:p>
            <a:pPr algn="l"/>
            <a:r>
              <a:rPr lang="zh-TW" altLang="en-US" sz="1600" dirty="0">
                <a:solidFill>
                  <a:srgbClr val="003399"/>
                </a:solidFill>
              </a:rPr>
              <a:t>        課堂練習 </a:t>
            </a:r>
            <a:r>
              <a:rPr lang="en-US" altLang="zh-TW" sz="1600" dirty="0">
                <a:solidFill>
                  <a:srgbClr val="003399"/>
                </a:solidFill>
              </a:rPr>
              <a:t>: </a:t>
            </a:r>
            <a:r>
              <a:rPr lang="zh-TW" altLang="en-US" sz="1600" dirty="0">
                <a:solidFill>
                  <a:srgbClr val="003399"/>
                </a:solidFill>
                <a:highlight>
                  <a:srgbClr val="FFFF00"/>
                </a:highlight>
              </a:rPr>
              <a:t> 買一送一</a:t>
            </a:r>
            <a:r>
              <a:rPr lang="en-US" altLang="zh-TW" sz="1600" dirty="0">
                <a:solidFill>
                  <a:srgbClr val="003399"/>
                </a:solidFill>
                <a:highlight>
                  <a:srgbClr val="FFFF00"/>
                </a:highlight>
              </a:rPr>
              <a:t>(</a:t>
            </a:r>
            <a:r>
              <a:rPr lang="zh-TW" altLang="en-US" sz="1600" dirty="0">
                <a:solidFill>
                  <a:srgbClr val="003399"/>
                </a:solidFill>
                <a:highlight>
                  <a:srgbClr val="FFFF00"/>
                </a:highlight>
              </a:rPr>
              <a:t>兩隻都偏光</a:t>
            </a:r>
            <a:r>
              <a:rPr lang="en-US" altLang="zh-TW" sz="1600" dirty="0">
                <a:solidFill>
                  <a:srgbClr val="003399"/>
                </a:solidFill>
                <a:highlight>
                  <a:srgbClr val="FFFF00"/>
                </a:highlight>
              </a:rPr>
              <a:t>)</a:t>
            </a:r>
            <a:r>
              <a:rPr lang="zh-TW" altLang="en-US" sz="1600" dirty="0">
                <a:solidFill>
                  <a:srgbClr val="003399"/>
                </a:solidFill>
              </a:rPr>
              <a:t>！保証原廠寶麗來</a:t>
            </a:r>
            <a:r>
              <a:rPr lang="en-US" altLang="zh-TW" sz="1600" dirty="0">
                <a:solidFill>
                  <a:srgbClr val="003399"/>
                </a:solidFill>
              </a:rPr>
              <a:t>+</a:t>
            </a:r>
            <a:r>
              <a:rPr lang="zh-TW" altLang="en-US" sz="1600" dirty="0">
                <a:solidFill>
                  <a:srgbClr val="003399"/>
                </a:solidFill>
              </a:rPr>
              <a:t>送掛勾盒 </a:t>
            </a:r>
            <a:r>
              <a:rPr lang="en-US" altLang="zh-TW" sz="1600" dirty="0">
                <a:solidFill>
                  <a:srgbClr val="003399"/>
                </a:solidFill>
              </a:rPr>
              <a:t>! </a:t>
            </a:r>
            <a:r>
              <a:rPr lang="zh-TW" altLang="en-US" sz="1600" dirty="0">
                <a:solidFill>
                  <a:srgbClr val="003399"/>
                </a:solidFill>
              </a:rPr>
              <a:t>抗</a:t>
            </a:r>
            <a:r>
              <a:rPr lang="en-US" altLang="zh-TW" sz="1600" dirty="0">
                <a:solidFill>
                  <a:srgbClr val="003399"/>
                </a:solidFill>
              </a:rPr>
              <a:t>UV400+</a:t>
            </a:r>
            <a:r>
              <a:rPr lang="zh-TW" altLang="en-US" sz="1600" dirty="0">
                <a:solidFill>
                  <a:srgbClr val="003399"/>
                </a:solidFill>
              </a:rPr>
              <a:t>抗藍光</a:t>
            </a:r>
            <a:r>
              <a:rPr lang="en-US" altLang="zh-TW" sz="1600" dirty="0">
                <a:solidFill>
                  <a:srgbClr val="003399"/>
                </a:solidFill>
              </a:rPr>
              <a:t>+</a:t>
            </a:r>
            <a:r>
              <a:rPr lang="zh-TW" altLang="en-US" sz="1600" dirty="0">
                <a:solidFill>
                  <a:srgbClr val="003399"/>
                </a:solidFill>
              </a:rPr>
              <a:t>抗反射</a:t>
            </a:r>
            <a:r>
              <a:rPr lang="en-US" altLang="zh-TW" sz="1600" dirty="0">
                <a:solidFill>
                  <a:srgbClr val="003399"/>
                </a:solidFill>
              </a:rPr>
              <a:t>+</a:t>
            </a:r>
            <a:r>
              <a:rPr lang="zh-TW" altLang="en-US" sz="1600" dirty="0">
                <a:solidFill>
                  <a:srgbClr val="003399"/>
                </a:solidFill>
              </a:rPr>
              <a:t>防爆頂級偏光太陽眼鏡！通用型。</a:t>
            </a:r>
            <a:r>
              <a:rPr lang="zh-TW" altLang="en-US" sz="1600" b="0" i="0" dirty="0">
                <a:solidFill>
                  <a:srgbClr val="232A31"/>
                </a:solidFill>
                <a:effectLst/>
                <a:latin typeface="system-ui"/>
              </a:rPr>
              <a:t>促銷  </a:t>
            </a:r>
            <a:r>
              <a:rPr lang="en-US" altLang="zh-TW" sz="1600" b="1" i="0" dirty="0">
                <a:solidFill>
                  <a:srgbClr val="232A31"/>
                </a:solidFill>
                <a:effectLst/>
                <a:latin typeface="system-ui"/>
              </a:rPr>
              <a:t>$359</a:t>
            </a:r>
            <a:endParaRPr lang="zh-TW" altLang="en-US" sz="1600" b="0" i="0" dirty="0">
              <a:solidFill>
                <a:srgbClr val="232A31"/>
              </a:solidFill>
              <a:effectLst/>
              <a:latin typeface="system-ui"/>
            </a:endParaRPr>
          </a:p>
          <a:p>
            <a:endParaRPr lang="en-US" altLang="zh-TW" sz="1600" dirty="0">
              <a:solidFill>
                <a:srgbClr val="003399"/>
              </a:solidFill>
            </a:endParaRPr>
          </a:p>
          <a:p>
            <a:r>
              <a:rPr lang="zh-TW" altLang="en-US" sz="1600" dirty="0">
                <a:solidFill>
                  <a:srgbClr val="003399"/>
                </a:solidFill>
              </a:rPr>
              <a:t> </a:t>
            </a:r>
            <a:r>
              <a:rPr lang="en-US" altLang="zh-TW" sz="1600" dirty="0">
                <a:solidFill>
                  <a:srgbClr val="003399"/>
                </a:solidFill>
              </a:rPr>
              <a:t>https://tw.bid.yahoo.com/item/100040611373</a:t>
            </a:r>
          </a:p>
          <a:p>
            <a:endParaRPr lang="en-US" altLang="zh-TW" sz="1600" dirty="0">
              <a:solidFill>
                <a:srgbClr val="003399"/>
              </a:solidFill>
            </a:endParaRPr>
          </a:p>
          <a:p>
            <a:endParaRPr lang="zh-TW" altLang="en-US" sz="1600" dirty="0">
              <a:solidFill>
                <a:srgbClr val="00339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384530A-5AA8-82BC-955F-F1E203B46BE3}"/>
              </a:ext>
            </a:extLst>
          </p:cNvPr>
          <p:cNvPicPr>
            <a:picLocks noChangeAspect="1"/>
          </p:cNvPicPr>
          <p:nvPr/>
        </p:nvPicPr>
        <p:blipFill>
          <a:blip r:embed="rId2"/>
          <a:stretch>
            <a:fillRect/>
          </a:stretch>
        </p:blipFill>
        <p:spPr>
          <a:xfrm>
            <a:off x="1184207" y="1862329"/>
            <a:ext cx="7786892" cy="4380126"/>
          </a:xfrm>
          <a:prstGeom prst="rect">
            <a:avLst/>
          </a:prstGeom>
        </p:spPr>
      </p:pic>
      <p:sp>
        <p:nvSpPr>
          <p:cNvPr id="4" name="標題 1">
            <a:extLst>
              <a:ext uri="{FF2B5EF4-FFF2-40B4-BE49-F238E27FC236}">
                <a16:creationId xmlns:a16="http://schemas.microsoft.com/office/drawing/2014/main" id="{C0C06823-4375-D139-36BF-F0023E9B7C52}"/>
              </a:ext>
            </a:extLst>
          </p:cNvPr>
          <p:cNvSpPr txBox="1">
            <a:spLocks/>
          </p:cNvSpPr>
          <p:nvPr/>
        </p:nvSpPr>
        <p:spPr>
          <a:xfrm>
            <a:off x="838200" y="104139"/>
            <a:ext cx="10175240" cy="7086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dirty="0">
                <a:solidFill>
                  <a:srgbClr val="003399"/>
                </a:solidFill>
              </a:rPr>
              <a:t> </a:t>
            </a:r>
            <a:r>
              <a:rPr lang="zh-TW" altLang="en-US" sz="2800" dirty="0">
                <a:solidFill>
                  <a:srgbClr val="003399"/>
                </a:solidFill>
              </a:rPr>
              <a:t>電子商務的簡介</a:t>
            </a:r>
            <a:r>
              <a:rPr lang="en-US" altLang="zh-TW" sz="2800" dirty="0">
                <a:solidFill>
                  <a:srgbClr val="003399"/>
                </a:solidFill>
              </a:rPr>
              <a:t>-</a:t>
            </a:r>
            <a:r>
              <a:rPr lang="zh-TW" altLang="en-US" sz="2800" dirty="0">
                <a:solidFill>
                  <a:srgbClr val="003399"/>
                </a:solidFill>
              </a:rPr>
              <a:t>虛擬</a:t>
            </a:r>
            <a:r>
              <a:rPr lang="zh-TW" altLang="en-US" sz="2800" b="1" dirty="0">
                <a:solidFill>
                  <a:srgbClr val="003399"/>
                </a:solidFill>
                <a:highlight>
                  <a:srgbClr val="FFFF00"/>
                </a:highlight>
              </a:rPr>
              <a:t>產品、流程</a:t>
            </a:r>
            <a:r>
              <a:rPr lang="en-US" altLang="zh-TW" sz="2800" b="1" dirty="0">
                <a:solidFill>
                  <a:srgbClr val="003399"/>
                </a:solidFill>
                <a:highlight>
                  <a:srgbClr val="FFFF00"/>
                </a:highlight>
              </a:rPr>
              <a:t>(processes) </a:t>
            </a:r>
            <a:r>
              <a:rPr lang="zh-TW" altLang="en-US" sz="2800" b="1" dirty="0">
                <a:solidFill>
                  <a:srgbClr val="003399"/>
                </a:solidFill>
                <a:highlight>
                  <a:srgbClr val="FFFF00"/>
                </a:highlight>
              </a:rPr>
              <a:t>與交易</a:t>
            </a:r>
            <a:endParaRPr lang="zh-TW" altLang="en-US" sz="3600" dirty="0">
              <a:solidFill>
                <a:srgbClr val="003399"/>
              </a:solidFill>
            </a:endParaRPr>
          </a:p>
        </p:txBody>
      </p:sp>
      <p:sp>
        <p:nvSpPr>
          <p:cNvPr id="6" name="文字方塊 5">
            <a:extLst>
              <a:ext uri="{FF2B5EF4-FFF2-40B4-BE49-F238E27FC236}">
                <a16:creationId xmlns:a16="http://schemas.microsoft.com/office/drawing/2014/main" id="{218D7D2F-F5A0-F988-0BF8-BC11C9F73F5B}"/>
              </a:ext>
            </a:extLst>
          </p:cNvPr>
          <p:cNvSpPr txBox="1"/>
          <p:nvPr/>
        </p:nvSpPr>
        <p:spPr>
          <a:xfrm>
            <a:off x="838200" y="812800"/>
            <a:ext cx="10933497" cy="615553"/>
          </a:xfrm>
          <a:prstGeom prst="rect">
            <a:avLst/>
          </a:prstGeom>
          <a:noFill/>
        </p:spPr>
        <p:txBody>
          <a:bodyPr wrap="square" rtlCol="0">
            <a:spAutoFit/>
          </a:bodyPr>
          <a:lstStyle/>
          <a:p>
            <a:r>
              <a:rPr lang="zh-TW" altLang="en-US" sz="1800" dirty="0">
                <a:solidFill>
                  <a:srgbClr val="003399"/>
                </a:solidFill>
              </a:rPr>
              <a:t>        </a:t>
            </a:r>
            <a:r>
              <a:rPr lang="zh-TW" altLang="en-US" sz="1600" dirty="0">
                <a:solidFill>
                  <a:srgbClr val="003399"/>
                </a:solidFill>
              </a:rPr>
              <a:t>上網購買搭葛瑪蘭客運</a:t>
            </a:r>
            <a:r>
              <a:rPr lang="en-US" altLang="zh-TW" sz="1600" dirty="0">
                <a:solidFill>
                  <a:srgbClr val="003399"/>
                </a:solidFill>
              </a:rPr>
              <a:t>(</a:t>
            </a:r>
            <a:r>
              <a:rPr lang="en-US" altLang="zh-TW" sz="1600" dirty="0" err="1">
                <a:solidFill>
                  <a:srgbClr val="003399"/>
                </a:solidFill>
              </a:rPr>
              <a:t>Kamalan</a:t>
            </a:r>
            <a:r>
              <a:rPr lang="en-US" altLang="zh-TW" sz="1600" dirty="0">
                <a:solidFill>
                  <a:srgbClr val="003399"/>
                </a:solidFill>
              </a:rPr>
              <a:t> </a:t>
            </a:r>
            <a:r>
              <a:rPr lang="zh-TW" altLang="en-US" sz="1600" dirty="0">
                <a:solidFill>
                  <a:srgbClr val="003399"/>
                </a:solidFill>
              </a:rPr>
              <a:t> </a:t>
            </a:r>
            <a:r>
              <a:rPr lang="en-US" altLang="zh-TW" sz="1600" dirty="0">
                <a:solidFill>
                  <a:srgbClr val="003399"/>
                </a:solidFill>
              </a:rPr>
              <a:t>Bus)</a:t>
            </a:r>
            <a:r>
              <a:rPr lang="zh-TW" altLang="en-US" sz="1600" dirty="0">
                <a:solidFill>
                  <a:srgbClr val="003399"/>
                </a:solidFill>
              </a:rPr>
              <a:t>，從台北到宜蘭。首先在首頁建立電子信箱和或行動電話，以及密碼並加入會員 ，選擇 搭乘車次、時間 ，畫座位後進行付款。為虛擬</a:t>
            </a:r>
            <a:r>
              <a:rPr lang="zh-TW" altLang="en-US" sz="1600" b="1" dirty="0">
                <a:solidFill>
                  <a:srgbClr val="003399"/>
                </a:solidFill>
                <a:highlight>
                  <a:srgbClr val="FFFF00"/>
                </a:highlight>
              </a:rPr>
              <a:t>產品、流程</a:t>
            </a:r>
            <a:r>
              <a:rPr lang="en-US" altLang="zh-TW" sz="1600" b="1" dirty="0">
                <a:solidFill>
                  <a:srgbClr val="003399"/>
                </a:solidFill>
                <a:highlight>
                  <a:srgbClr val="FFFF00"/>
                </a:highlight>
              </a:rPr>
              <a:t>(processes) </a:t>
            </a:r>
            <a:r>
              <a:rPr lang="zh-TW" altLang="en-US" sz="1600" b="1" dirty="0">
                <a:solidFill>
                  <a:srgbClr val="003399"/>
                </a:solidFill>
                <a:highlight>
                  <a:srgbClr val="FFFF00"/>
                </a:highlight>
              </a:rPr>
              <a:t>與交易</a:t>
            </a:r>
            <a:r>
              <a:rPr lang="zh-TW" altLang="en-US" sz="1600" dirty="0">
                <a:solidFill>
                  <a:srgbClr val="003399"/>
                </a:solidFill>
              </a:rPr>
              <a:t>。</a:t>
            </a:r>
            <a:endParaRPr lang="zh-TW" altLang="en-US" dirty="0"/>
          </a:p>
        </p:txBody>
      </p:sp>
    </p:spTree>
    <p:extLst>
      <p:ext uri="{BB962C8B-B14F-4D97-AF65-F5344CB8AC3E}">
        <p14:creationId xmlns:p14="http://schemas.microsoft.com/office/powerpoint/2010/main" val="3824512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426CF-2AD0-71FF-277D-656C718C723A}"/>
            </a:ext>
          </a:extLst>
        </p:cNvPr>
        <p:cNvGrpSpPr/>
        <p:nvPr/>
      </p:nvGrpSpPr>
      <p:grpSpPr>
        <a:xfrm>
          <a:off x="0" y="0"/>
          <a:ext cx="0" cy="0"/>
          <a:chOff x="0" y="0"/>
          <a:chExt cx="0" cy="0"/>
        </a:xfrm>
      </p:grpSpPr>
      <p:sp>
        <p:nvSpPr>
          <p:cNvPr id="4" name="標題 1">
            <a:extLst>
              <a:ext uri="{FF2B5EF4-FFF2-40B4-BE49-F238E27FC236}">
                <a16:creationId xmlns:a16="http://schemas.microsoft.com/office/drawing/2014/main" id="{3360C714-AA58-5E4C-AE8C-92077BDD8C30}"/>
              </a:ext>
            </a:extLst>
          </p:cNvPr>
          <p:cNvSpPr txBox="1">
            <a:spLocks/>
          </p:cNvSpPr>
          <p:nvPr/>
        </p:nvSpPr>
        <p:spPr>
          <a:xfrm>
            <a:off x="2016760" y="19289"/>
            <a:ext cx="9260840" cy="5477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dirty="0">
                <a:solidFill>
                  <a:srgbClr val="003399"/>
                </a:solidFill>
              </a:rPr>
              <a:t> </a:t>
            </a:r>
            <a:r>
              <a:rPr lang="zh-TW" altLang="en-US" sz="1800" dirty="0">
                <a:solidFill>
                  <a:srgbClr val="003399"/>
                </a:solidFill>
              </a:rPr>
              <a:t>電子商務的簡介</a:t>
            </a:r>
            <a:r>
              <a:rPr lang="en-US" altLang="zh-TW" sz="1800" dirty="0">
                <a:solidFill>
                  <a:srgbClr val="003399"/>
                </a:solidFill>
              </a:rPr>
              <a:t>-</a:t>
            </a:r>
            <a:r>
              <a:rPr lang="zh-TW" altLang="en-US" sz="1800" dirty="0">
                <a:solidFill>
                  <a:srgbClr val="003399"/>
                </a:solidFill>
              </a:rPr>
              <a:t>實體</a:t>
            </a:r>
            <a:r>
              <a:rPr lang="zh-TW" altLang="en-US" sz="1800" b="1" dirty="0">
                <a:solidFill>
                  <a:srgbClr val="003399"/>
                </a:solidFill>
                <a:highlight>
                  <a:srgbClr val="FFFF00"/>
                </a:highlight>
              </a:rPr>
              <a:t>產品、交易、</a:t>
            </a:r>
            <a:r>
              <a:rPr lang="zh-TW" altLang="en-US" sz="1800" dirty="0">
                <a:solidFill>
                  <a:srgbClr val="003399"/>
                </a:solidFill>
                <a:highlight>
                  <a:srgbClr val="FFFF00"/>
                </a:highlight>
              </a:rPr>
              <a:t>虛擬</a:t>
            </a:r>
            <a:r>
              <a:rPr lang="zh-TW" altLang="en-US" sz="1800" b="1" dirty="0">
                <a:solidFill>
                  <a:srgbClr val="003399"/>
                </a:solidFill>
                <a:highlight>
                  <a:srgbClr val="FFFF00"/>
                </a:highlight>
              </a:rPr>
              <a:t>流程</a:t>
            </a:r>
            <a:r>
              <a:rPr lang="en-US" altLang="zh-TW" sz="1800" b="1" dirty="0">
                <a:solidFill>
                  <a:srgbClr val="003399"/>
                </a:solidFill>
                <a:highlight>
                  <a:srgbClr val="FFFF00"/>
                </a:highlight>
              </a:rPr>
              <a:t>(processes) </a:t>
            </a:r>
            <a:r>
              <a:rPr lang="zh-TW" altLang="en-US" sz="1800" b="1" dirty="0">
                <a:solidFill>
                  <a:srgbClr val="003399"/>
                </a:solidFill>
                <a:highlight>
                  <a:srgbClr val="FFFF00"/>
                </a:highlight>
              </a:rPr>
              <a:t> </a:t>
            </a:r>
            <a:endParaRPr lang="zh-TW" altLang="en-US" sz="3600" dirty="0">
              <a:solidFill>
                <a:srgbClr val="003399"/>
              </a:solidFill>
            </a:endParaRPr>
          </a:p>
        </p:txBody>
      </p:sp>
      <p:pic>
        <p:nvPicPr>
          <p:cNvPr id="3" name="圖片 2">
            <a:extLst>
              <a:ext uri="{FF2B5EF4-FFF2-40B4-BE49-F238E27FC236}">
                <a16:creationId xmlns:a16="http://schemas.microsoft.com/office/drawing/2014/main" id="{6FA95CC8-4DE9-B036-A941-A229197E093A}"/>
              </a:ext>
            </a:extLst>
          </p:cNvPr>
          <p:cNvPicPr>
            <a:picLocks noChangeAspect="1"/>
          </p:cNvPicPr>
          <p:nvPr/>
        </p:nvPicPr>
        <p:blipFill>
          <a:blip r:embed="rId3"/>
          <a:stretch>
            <a:fillRect/>
          </a:stretch>
        </p:blipFill>
        <p:spPr>
          <a:xfrm>
            <a:off x="9539291" y="665881"/>
            <a:ext cx="2312834" cy="1267412"/>
          </a:xfrm>
          <a:prstGeom prst="rect">
            <a:avLst/>
          </a:prstGeom>
        </p:spPr>
      </p:pic>
      <p:pic>
        <p:nvPicPr>
          <p:cNvPr id="8" name="圖片 7">
            <a:extLst>
              <a:ext uri="{FF2B5EF4-FFF2-40B4-BE49-F238E27FC236}">
                <a16:creationId xmlns:a16="http://schemas.microsoft.com/office/drawing/2014/main" id="{EF26F99B-1DD3-593D-B955-062AB556B7E9}"/>
              </a:ext>
            </a:extLst>
          </p:cNvPr>
          <p:cNvPicPr>
            <a:picLocks noChangeAspect="1"/>
          </p:cNvPicPr>
          <p:nvPr/>
        </p:nvPicPr>
        <p:blipFill>
          <a:blip r:embed="rId4"/>
          <a:stretch>
            <a:fillRect/>
          </a:stretch>
        </p:blipFill>
        <p:spPr>
          <a:xfrm>
            <a:off x="2474373" y="665881"/>
            <a:ext cx="1894110" cy="1058089"/>
          </a:xfrm>
          <a:prstGeom prst="rect">
            <a:avLst/>
          </a:prstGeom>
        </p:spPr>
      </p:pic>
      <p:pic>
        <p:nvPicPr>
          <p:cNvPr id="10" name="圖片 9">
            <a:extLst>
              <a:ext uri="{FF2B5EF4-FFF2-40B4-BE49-F238E27FC236}">
                <a16:creationId xmlns:a16="http://schemas.microsoft.com/office/drawing/2014/main" id="{6D68738F-A95F-A25E-6FA0-CD48A3812DA6}"/>
              </a:ext>
            </a:extLst>
          </p:cNvPr>
          <p:cNvPicPr>
            <a:picLocks noChangeAspect="1"/>
          </p:cNvPicPr>
          <p:nvPr/>
        </p:nvPicPr>
        <p:blipFill>
          <a:blip r:embed="rId5"/>
          <a:stretch>
            <a:fillRect/>
          </a:stretch>
        </p:blipFill>
        <p:spPr>
          <a:xfrm>
            <a:off x="4626059" y="646117"/>
            <a:ext cx="2028591" cy="1140908"/>
          </a:xfrm>
          <a:prstGeom prst="rect">
            <a:avLst/>
          </a:prstGeom>
        </p:spPr>
      </p:pic>
      <p:pic>
        <p:nvPicPr>
          <p:cNvPr id="12" name="圖片 11">
            <a:extLst>
              <a:ext uri="{FF2B5EF4-FFF2-40B4-BE49-F238E27FC236}">
                <a16:creationId xmlns:a16="http://schemas.microsoft.com/office/drawing/2014/main" id="{2B433976-97FD-7EBC-B5C1-620B9C61BD12}"/>
              </a:ext>
            </a:extLst>
          </p:cNvPr>
          <p:cNvPicPr>
            <a:picLocks noChangeAspect="1"/>
          </p:cNvPicPr>
          <p:nvPr/>
        </p:nvPicPr>
        <p:blipFill>
          <a:blip r:embed="rId6"/>
          <a:stretch>
            <a:fillRect/>
          </a:stretch>
        </p:blipFill>
        <p:spPr>
          <a:xfrm>
            <a:off x="253696" y="626353"/>
            <a:ext cx="2042703" cy="1140908"/>
          </a:xfrm>
          <a:prstGeom prst="rect">
            <a:avLst/>
          </a:prstGeom>
        </p:spPr>
      </p:pic>
      <p:pic>
        <p:nvPicPr>
          <p:cNvPr id="14" name="圖片 13">
            <a:extLst>
              <a:ext uri="{FF2B5EF4-FFF2-40B4-BE49-F238E27FC236}">
                <a16:creationId xmlns:a16="http://schemas.microsoft.com/office/drawing/2014/main" id="{B01AD51A-23FA-8620-8C4E-12CCAE8BA35F}"/>
              </a:ext>
            </a:extLst>
          </p:cNvPr>
          <p:cNvPicPr>
            <a:picLocks noChangeAspect="1"/>
          </p:cNvPicPr>
          <p:nvPr/>
        </p:nvPicPr>
        <p:blipFill>
          <a:blip r:embed="rId7"/>
          <a:stretch>
            <a:fillRect/>
          </a:stretch>
        </p:blipFill>
        <p:spPr>
          <a:xfrm>
            <a:off x="6912226" y="626353"/>
            <a:ext cx="2262154" cy="1267412"/>
          </a:xfrm>
          <a:prstGeom prst="rect">
            <a:avLst/>
          </a:prstGeom>
        </p:spPr>
      </p:pic>
      <p:sp>
        <p:nvSpPr>
          <p:cNvPr id="15" name="文字方塊 14">
            <a:extLst>
              <a:ext uri="{FF2B5EF4-FFF2-40B4-BE49-F238E27FC236}">
                <a16:creationId xmlns:a16="http://schemas.microsoft.com/office/drawing/2014/main" id="{DC8186F6-8623-928F-047A-7200D3C77431}"/>
              </a:ext>
            </a:extLst>
          </p:cNvPr>
          <p:cNvSpPr txBox="1"/>
          <p:nvPr/>
        </p:nvSpPr>
        <p:spPr>
          <a:xfrm>
            <a:off x="253696" y="1933293"/>
            <a:ext cx="11512250" cy="4801314"/>
          </a:xfrm>
          <a:prstGeom prst="rect">
            <a:avLst/>
          </a:prstGeom>
          <a:noFill/>
        </p:spPr>
        <p:txBody>
          <a:bodyPr wrap="square" rtlCol="0">
            <a:spAutoFit/>
          </a:bodyPr>
          <a:lstStyle/>
          <a:p>
            <a:r>
              <a:rPr lang="zh-TW" altLang="en-US" dirty="0">
                <a:solidFill>
                  <a:srgbClr val="003399"/>
                </a:solidFill>
              </a:rPr>
              <a:t>         </a:t>
            </a:r>
            <a:r>
              <a:rPr lang="zh-TW" altLang="zh-TW" sz="1600" dirty="0">
                <a:solidFill>
                  <a:srgbClr val="003399"/>
                </a:solidFill>
              </a:rPr>
              <a:t>打開連結，手機掃一下，就能用</a:t>
            </a:r>
            <a:r>
              <a:rPr lang="zh-TW" altLang="zh-TW" sz="1600" dirty="0">
                <a:solidFill>
                  <a:srgbClr val="003399"/>
                </a:solidFill>
                <a:highlight>
                  <a:srgbClr val="FFFF00"/>
                </a:highlight>
              </a:rPr>
              <a:t>比特幣錢包付款。</a:t>
            </a:r>
            <a:r>
              <a:rPr lang="zh-TW" altLang="zh-TW" sz="1600" dirty="0">
                <a:solidFill>
                  <a:srgbClr val="003399"/>
                </a:solidFill>
              </a:rPr>
              <a:t>東非國家肯亞的首都</a:t>
            </a:r>
            <a:r>
              <a:rPr lang="zh-TW" altLang="zh-TW" sz="1600" dirty="0">
                <a:solidFill>
                  <a:srgbClr val="003399"/>
                </a:solidFill>
                <a:highlight>
                  <a:srgbClr val="FFFF00"/>
                </a:highlight>
              </a:rPr>
              <a:t>奈洛比，有著世界上第</a:t>
            </a:r>
            <a:r>
              <a:rPr lang="en-US" altLang="zh-TW" sz="1600" dirty="0">
                <a:solidFill>
                  <a:srgbClr val="003399"/>
                </a:solidFill>
                <a:highlight>
                  <a:srgbClr val="FFFF00"/>
                </a:highlight>
              </a:rPr>
              <a:t>4</a:t>
            </a:r>
            <a:r>
              <a:rPr lang="zh-TW" altLang="zh-TW" sz="1600" dirty="0">
                <a:solidFill>
                  <a:srgbClr val="003399"/>
                </a:solidFill>
                <a:highlight>
                  <a:srgbClr val="FFFF00"/>
                </a:highlight>
              </a:rPr>
              <a:t>大的貧民窟</a:t>
            </a:r>
            <a:r>
              <a:rPr lang="zh-TW" altLang="en-US" sz="1600" dirty="0">
                <a:highlight>
                  <a:srgbClr val="FFFF00"/>
                </a:highlight>
              </a:rPr>
              <a:t>奈洛比的「基貝拉（</a:t>
            </a:r>
            <a:r>
              <a:rPr lang="en-US" altLang="zh-TW" sz="1600" dirty="0">
                <a:highlight>
                  <a:srgbClr val="FFFF00"/>
                </a:highlight>
              </a:rPr>
              <a:t>Kibera</a:t>
            </a:r>
            <a:r>
              <a:rPr lang="zh-TW" altLang="en-US" sz="1600" dirty="0">
                <a:highlight>
                  <a:srgbClr val="FFFF00"/>
                </a:highlight>
              </a:rPr>
              <a:t>）」</a:t>
            </a:r>
            <a:r>
              <a:rPr lang="zh-TW" altLang="zh-TW" sz="1600" dirty="0">
                <a:solidFill>
                  <a:srgbClr val="003399"/>
                </a:solidFill>
                <a:highlight>
                  <a:srgbClr val="FFFF00"/>
                </a:highlight>
              </a:rPr>
              <a:t>，</a:t>
            </a:r>
            <a:r>
              <a:rPr lang="zh-TW" altLang="zh-TW" sz="1600" dirty="0">
                <a:solidFill>
                  <a:srgbClr val="003399"/>
                </a:solidFill>
              </a:rPr>
              <a:t>這裡的清運工</a:t>
            </a:r>
            <a:r>
              <a:rPr lang="zh-TW" altLang="zh-TW" sz="1600" dirty="0">
                <a:solidFill>
                  <a:srgbClr val="003399"/>
                </a:solidFill>
                <a:highlight>
                  <a:srgbClr val="FFFF00"/>
                </a:highlight>
              </a:rPr>
              <a:t>收到的薪資</a:t>
            </a:r>
            <a:r>
              <a:rPr lang="zh-TW" altLang="zh-TW" sz="1600" dirty="0">
                <a:solidFill>
                  <a:srgbClr val="003399"/>
                </a:solidFill>
              </a:rPr>
              <a:t>也是以比特幣計價。</a:t>
            </a:r>
          </a:p>
          <a:p>
            <a:r>
              <a:rPr lang="zh-TW" altLang="en-US" sz="1600" dirty="0">
                <a:solidFill>
                  <a:srgbClr val="003399"/>
                </a:solidFill>
              </a:rPr>
              <a:t>        </a:t>
            </a:r>
            <a:r>
              <a:rPr lang="zh-TW" altLang="zh-TW" sz="1600" dirty="0">
                <a:solidFill>
                  <a:srgbClr val="003399"/>
                </a:solidFill>
              </a:rPr>
              <a:t>根據美聯社報導，在吉比拉的西蘇威托區，目前約有</a:t>
            </a:r>
            <a:r>
              <a:rPr lang="en-US" altLang="zh-TW" sz="1600" dirty="0">
                <a:solidFill>
                  <a:srgbClr val="003399"/>
                </a:solidFill>
              </a:rPr>
              <a:t>200</a:t>
            </a:r>
            <a:r>
              <a:rPr lang="zh-TW" altLang="zh-TW" sz="1600" dirty="0">
                <a:solidFill>
                  <a:srgbClr val="003399"/>
                </a:solidFill>
              </a:rPr>
              <a:t>人使用比特幣錢，就連市場的攤販也貼著大大的</a:t>
            </a:r>
            <a:r>
              <a:rPr lang="en-US" altLang="zh-TW" sz="1600" dirty="0">
                <a:solidFill>
                  <a:srgbClr val="003399"/>
                </a:solidFill>
              </a:rPr>
              <a:t>QR Code</a:t>
            </a:r>
            <a:r>
              <a:rPr lang="zh-TW" altLang="zh-TW" sz="1600" dirty="0">
                <a:solidFill>
                  <a:srgbClr val="003399"/>
                </a:solidFill>
              </a:rPr>
              <a:t>，鼓勵民眾使用行動掃碼支付。</a:t>
            </a:r>
            <a:endParaRPr lang="en-US" altLang="zh-TW" sz="1600" dirty="0">
              <a:solidFill>
                <a:srgbClr val="003399"/>
              </a:solidFill>
            </a:endParaRPr>
          </a:p>
          <a:p>
            <a:endParaRPr lang="zh-TW" altLang="zh-TW" sz="1600" dirty="0">
              <a:solidFill>
                <a:srgbClr val="003399"/>
              </a:solidFill>
            </a:endParaRPr>
          </a:p>
          <a:p>
            <a:r>
              <a:rPr lang="zh-TW" altLang="en-US" sz="1600" dirty="0">
                <a:solidFill>
                  <a:srgbClr val="003399"/>
                </a:solidFill>
              </a:rPr>
              <a:t>          </a:t>
            </a:r>
            <a:r>
              <a:rPr lang="zh-TW" altLang="zh-TW" sz="1600" dirty="0">
                <a:solidFill>
                  <a:srgbClr val="003399"/>
                </a:solidFill>
              </a:rPr>
              <a:t>清運工奧內斯馬斯表示，「我使用</a:t>
            </a:r>
            <a:r>
              <a:rPr lang="zh-TW" altLang="zh-TW" sz="1600" b="1" dirty="0">
                <a:solidFill>
                  <a:srgbClr val="003399"/>
                </a:solidFill>
                <a:highlight>
                  <a:srgbClr val="FFFF00"/>
                </a:highlight>
              </a:rPr>
              <a:t>比特幣大約</a:t>
            </a:r>
            <a:r>
              <a:rPr lang="en-US" altLang="zh-TW" sz="1600" b="1" dirty="0">
                <a:solidFill>
                  <a:srgbClr val="003399"/>
                </a:solidFill>
                <a:highlight>
                  <a:srgbClr val="FFFF00"/>
                </a:highlight>
              </a:rPr>
              <a:t>1</a:t>
            </a:r>
            <a:r>
              <a:rPr lang="zh-TW" altLang="zh-TW" sz="1600" b="1" dirty="0">
                <a:solidFill>
                  <a:srgbClr val="003399"/>
                </a:solidFill>
                <a:highlight>
                  <a:srgbClr val="FFFF00"/>
                </a:highlight>
              </a:rPr>
              <a:t>年半了，自從我知道比特幣以來，它真的很棒，這是第</a:t>
            </a:r>
            <a:r>
              <a:rPr lang="en-US" altLang="zh-TW" sz="1600" b="1" dirty="0">
                <a:solidFill>
                  <a:srgbClr val="003399"/>
                </a:solidFill>
                <a:highlight>
                  <a:srgbClr val="FFFF00"/>
                </a:highlight>
              </a:rPr>
              <a:t>1</a:t>
            </a:r>
            <a:r>
              <a:rPr lang="zh-TW" altLang="zh-TW" sz="1600" b="1" dirty="0">
                <a:solidFill>
                  <a:srgbClr val="003399"/>
                </a:solidFill>
                <a:highlight>
                  <a:srgbClr val="FFFF00"/>
                </a:highlight>
              </a:rPr>
              <a:t>點；第</a:t>
            </a:r>
            <a:r>
              <a:rPr lang="en-US" altLang="zh-TW" sz="1600" b="1" dirty="0">
                <a:solidFill>
                  <a:srgbClr val="003399"/>
                </a:solidFill>
                <a:highlight>
                  <a:srgbClr val="FFFF00"/>
                </a:highlight>
              </a:rPr>
              <a:t>2</a:t>
            </a:r>
            <a:r>
              <a:rPr lang="zh-TW" altLang="zh-TW" sz="1600" b="1" dirty="0">
                <a:solidFill>
                  <a:srgbClr val="003399"/>
                </a:solidFill>
                <a:highlight>
                  <a:srgbClr val="FFFF00"/>
                </a:highlight>
              </a:rPr>
              <a:t>點是它替我省去口袋裡裝大把現金的必要，如果你拿著現金，就很容易變成小偷的目標，這樣就會影響到你的生命安全，而且很好用，只要掃一下就可以買任何東西</a:t>
            </a:r>
            <a:r>
              <a:rPr lang="zh-TW" altLang="zh-TW" sz="1600" dirty="0">
                <a:solidFill>
                  <a:srgbClr val="003399"/>
                </a:solidFill>
              </a:rPr>
              <a:t>。」</a:t>
            </a:r>
            <a:endParaRPr lang="en-US" altLang="zh-TW" sz="1600" dirty="0">
              <a:solidFill>
                <a:srgbClr val="003399"/>
              </a:solidFill>
            </a:endParaRPr>
          </a:p>
          <a:p>
            <a:endParaRPr lang="en-US" altLang="zh-TW" sz="1600" dirty="0">
              <a:solidFill>
                <a:srgbClr val="003399"/>
              </a:solidFill>
            </a:endParaRPr>
          </a:p>
          <a:p>
            <a:r>
              <a:rPr lang="zh-TW" altLang="en-US" sz="1600" dirty="0">
                <a:solidFill>
                  <a:srgbClr val="003399"/>
                </a:solidFill>
              </a:rPr>
              <a:t>         </a:t>
            </a:r>
            <a:r>
              <a:rPr lang="zh-TW" altLang="zh-TW" sz="1600" dirty="0">
                <a:solidFill>
                  <a:srgbClr val="003399"/>
                </a:solidFill>
              </a:rPr>
              <a:t>根據</a:t>
            </a:r>
            <a:r>
              <a:rPr lang="en-US" altLang="zh-TW" sz="1600" dirty="0" err="1">
                <a:solidFill>
                  <a:srgbClr val="003399"/>
                </a:solidFill>
              </a:rPr>
              <a:t>AfriBit</a:t>
            </a:r>
            <a:r>
              <a:rPr lang="en-US" altLang="zh-TW" sz="1600" dirty="0">
                <a:solidFill>
                  <a:srgbClr val="003399"/>
                </a:solidFill>
              </a:rPr>
              <a:t> Africa</a:t>
            </a:r>
            <a:r>
              <a:rPr lang="zh-TW" altLang="zh-TW" sz="1600" dirty="0">
                <a:solidFill>
                  <a:srgbClr val="003399"/>
                </a:solidFill>
              </a:rPr>
              <a:t>的觀察，</a:t>
            </a:r>
            <a:r>
              <a:rPr lang="zh-TW" altLang="zh-TW" sz="1600" dirty="0">
                <a:solidFill>
                  <a:srgbClr val="003399"/>
                </a:solidFill>
                <a:highlight>
                  <a:srgbClr val="FFFF00"/>
                </a:highlight>
              </a:rPr>
              <a:t>肯亞的年輕世代</a:t>
            </a:r>
            <a:r>
              <a:rPr lang="zh-TW" altLang="zh-TW" sz="1600" dirty="0">
                <a:solidFill>
                  <a:srgbClr val="003399"/>
                </a:solidFill>
              </a:rPr>
              <a:t>對新科技的接受度很高，而有了比特幣，這裡的民眾再也不需要提供任何文件來開戶。</a:t>
            </a:r>
          </a:p>
          <a:p>
            <a:r>
              <a:rPr lang="zh-TW" altLang="en-US" sz="1600" dirty="0">
                <a:solidFill>
                  <a:srgbClr val="003399"/>
                </a:solidFill>
              </a:rPr>
              <a:t>         </a:t>
            </a:r>
            <a:r>
              <a:rPr lang="en-US" altLang="zh-TW" sz="1600" dirty="0" err="1">
                <a:solidFill>
                  <a:srgbClr val="003399"/>
                </a:solidFill>
              </a:rPr>
              <a:t>AfriBit</a:t>
            </a:r>
            <a:r>
              <a:rPr lang="en-US" altLang="zh-TW" sz="1600" dirty="0">
                <a:solidFill>
                  <a:srgbClr val="003399"/>
                </a:solidFill>
              </a:rPr>
              <a:t> Africa</a:t>
            </a:r>
            <a:r>
              <a:rPr lang="zh-TW" altLang="zh-TW" sz="1600" dirty="0">
                <a:solidFill>
                  <a:srgbClr val="003399"/>
                </a:solidFill>
              </a:rPr>
              <a:t>共同創辦人姆達維達指出，「</a:t>
            </a:r>
            <a:r>
              <a:rPr lang="zh-TW" altLang="zh-TW" sz="1600" dirty="0">
                <a:solidFill>
                  <a:srgbClr val="003399"/>
                </a:solidFill>
                <a:highlight>
                  <a:srgbClr val="FFFF00"/>
                </a:highlight>
              </a:rPr>
              <a:t>許多時候，吉比拉的居民沒有機會透過儲蓄來保障自己的生活，因為他們被排除在主要金融系統之外，就很難融入任何的主流金融體系</a:t>
            </a:r>
            <a:r>
              <a:rPr lang="zh-TW" altLang="zh-TW" sz="1600" dirty="0">
                <a:solidFill>
                  <a:srgbClr val="003399"/>
                </a:solidFill>
              </a:rPr>
              <a:t>。比特幣受到許多人認可，</a:t>
            </a:r>
            <a:r>
              <a:rPr lang="zh-TW" altLang="zh-TW" sz="1600" dirty="0">
                <a:solidFill>
                  <a:srgbClr val="003399"/>
                </a:solidFill>
                <a:highlight>
                  <a:srgbClr val="FFFF00"/>
                </a:highlight>
              </a:rPr>
              <a:t>而且門檻很低，也不需要任何文件證明，只要花個</a:t>
            </a:r>
            <a:r>
              <a:rPr lang="en-US" altLang="zh-TW" sz="1600" dirty="0">
                <a:solidFill>
                  <a:srgbClr val="003399"/>
                </a:solidFill>
                <a:highlight>
                  <a:srgbClr val="FFFF00"/>
                </a:highlight>
              </a:rPr>
              <a:t>2</a:t>
            </a:r>
            <a:r>
              <a:rPr lang="zh-TW" altLang="zh-TW" sz="1600" dirty="0">
                <a:solidFill>
                  <a:srgbClr val="003399"/>
                </a:solidFill>
                <a:highlight>
                  <a:srgbClr val="FFFF00"/>
                </a:highlight>
              </a:rPr>
              <a:t>分鐘就能開戶，他們可以收款、轉帳並且為未來儲蓄，基本上他們就是自己的銀行，沒有人可以控制這些錢，這為他們的財務自由奠定基礎。」</a:t>
            </a:r>
            <a:endParaRPr lang="en-US" altLang="zh-TW" sz="1600" dirty="0">
              <a:solidFill>
                <a:srgbClr val="003399"/>
              </a:solidFill>
              <a:highlight>
                <a:srgbClr val="FFFF00"/>
              </a:highlight>
            </a:endParaRPr>
          </a:p>
          <a:p>
            <a:endParaRPr lang="zh-TW" altLang="zh-TW" sz="1600" dirty="0">
              <a:solidFill>
                <a:srgbClr val="003399"/>
              </a:solidFill>
            </a:endParaRPr>
          </a:p>
          <a:p>
            <a:r>
              <a:rPr lang="zh-TW" altLang="en-US" sz="1600" dirty="0">
                <a:solidFill>
                  <a:srgbClr val="003399"/>
                </a:solidFill>
              </a:rPr>
              <a:t>        </a:t>
            </a:r>
            <a:r>
              <a:rPr lang="zh-TW" altLang="zh-TW" sz="1600" dirty="0">
                <a:solidFill>
                  <a:srgbClr val="003399"/>
                </a:solidFill>
              </a:rPr>
              <a:t>根據</a:t>
            </a:r>
            <a:r>
              <a:rPr lang="en-US" altLang="zh-TW" sz="1600" dirty="0" err="1">
                <a:solidFill>
                  <a:srgbClr val="003399"/>
                </a:solidFill>
              </a:rPr>
              <a:t>AfriBit</a:t>
            </a:r>
            <a:r>
              <a:rPr lang="en-US" altLang="zh-TW" sz="1600" dirty="0">
                <a:solidFill>
                  <a:srgbClr val="003399"/>
                </a:solidFill>
              </a:rPr>
              <a:t> Africa</a:t>
            </a:r>
            <a:r>
              <a:rPr lang="zh-TW" altLang="zh-TW" sz="1600" dirty="0">
                <a:solidFill>
                  <a:srgbClr val="003399"/>
                </a:solidFill>
              </a:rPr>
              <a:t>估計，</a:t>
            </a:r>
            <a:r>
              <a:rPr lang="zh-TW" altLang="zh-TW" sz="1600" dirty="0">
                <a:solidFill>
                  <a:srgbClr val="003399"/>
                </a:solidFill>
                <a:highlight>
                  <a:srgbClr val="FFFF00"/>
                </a:highlight>
              </a:rPr>
              <a:t>他們已經讓</a:t>
            </a:r>
            <a:r>
              <a:rPr lang="en-US" altLang="zh-TW" sz="1600" dirty="0">
                <a:solidFill>
                  <a:srgbClr val="003399"/>
                </a:solidFill>
                <a:highlight>
                  <a:srgbClr val="FFFF00"/>
                </a:highlight>
              </a:rPr>
              <a:t>1</a:t>
            </a:r>
            <a:r>
              <a:rPr lang="zh-TW" altLang="zh-TW" sz="1600" dirty="0">
                <a:solidFill>
                  <a:srgbClr val="003399"/>
                </a:solidFill>
                <a:highlight>
                  <a:srgbClr val="FFFF00"/>
                </a:highlight>
              </a:rPr>
              <a:t>萬美元、約台幣</a:t>
            </a:r>
            <a:r>
              <a:rPr lang="en-US" altLang="zh-TW" sz="1600" dirty="0">
                <a:solidFill>
                  <a:srgbClr val="003399"/>
                </a:solidFill>
                <a:highlight>
                  <a:srgbClr val="FFFF00"/>
                </a:highlight>
              </a:rPr>
              <a:t>30</a:t>
            </a:r>
            <a:r>
              <a:rPr lang="zh-TW" altLang="zh-TW" sz="1600" dirty="0">
                <a:solidFill>
                  <a:srgbClr val="003399"/>
                </a:solidFill>
                <a:highlight>
                  <a:srgbClr val="FFFF00"/>
                </a:highlight>
              </a:rPr>
              <a:t>萬元的比特幣在</a:t>
            </a:r>
            <a:r>
              <a:rPr lang="zh-TW" altLang="en-US" sz="1600" dirty="0">
                <a:highlight>
                  <a:srgbClr val="FFFF00"/>
                </a:highlight>
              </a:rPr>
              <a:t>基貝拉</a:t>
            </a:r>
            <a:r>
              <a:rPr lang="zh-TW" altLang="zh-TW" sz="1600" dirty="0">
                <a:solidFill>
                  <a:srgbClr val="003399"/>
                </a:solidFill>
                <a:highlight>
                  <a:srgbClr val="FFFF00"/>
                </a:highlight>
              </a:rPr>
              <a:t>流通，而比特幣價值的可能攀升，對當地居民來說也是使用的誘因</a:t>
            </a:r>
            <a:r>
              <a:rPr lang="zh-TW" altLang="zh-TW" sz="1600" dirty="0">
                <a:solidFill>
                  <a:srgbClr val="003399"/>
                </a:solidFill>
              </a:rPr>
              <a:t>。但也有專家說，如果他們的資產通通都是比特幣，而將這種波動起伏大的虛擬貨幣，帶入這樣脆弱的社區裡，將存在很高的風險。</a:t>
            </a:r>
            <a:r>
              <a:rPr lang="zh-TW" altLang="en-US" sz="1600" dirty="0"/>
              <a:t>  </a:t>
            </a:r>
          </a:p>
        </p:txBody>
      </p:sp>
    </p:spTree>
    <p:extLst>
      <p:ext uri="{BB962C8B-B14F-4D97-AF65-F5344CB8AC3E}">
        <p14:creationId xmlns:p14="http://schemas.microsoft.com/office/powerpoint/2010/main" val="2891821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365126"/>
          </a:xfrm>
        </p:spPr>
        <p:txBody>
          <a:bodyPr>
            <a:normAutofit fontScale="90000"/>
          </a:bodyPr>
          <a:lstStyle/>
          <a:p>
            <a:r>
              <a:rPr lang="zh-TW" altLang="en-US" dirty="0"/>
              <a:t>電子商務的</a:t>
            </a:r>
            <a:r>
              <a:rPr lang="zh-TW" altLang="en-US" dirty="0">
                <a:highlight>
                  <a:srgbClr val="FFFF00"/>
                </a:highlight>
              </a:rPr>
              <a:t>本質</a:t>
            </a:r>
          </a:p>
        </p:txBody>
      </p:sp>
      <p:pic>
        <p:nvPicPr>
          <p:cNvPr id="9" name="內容版面配置區 8">
            <a:extLst>
              <a:ext uri="{FF2B5EF4-FFF2-40B4-BE49-F238E27FC236}">
                <a16:creationId xmlns:a16="http://schemas.microsoft.com/office/drawing/2014/main" id="{89E6A60E-4515-4F44-A177-6F221247D1CC}"/>
              </a:ext>
            </a:extLst>
          </p:cNvPr>
          <p:cNvPicPr>
            <a:picLocks noGrp="1" noChangeAspect="1"/>
          </p:cNvPicPr>
          <p:nvPr>
            <p:ph idx="1"/>
          </p:nvPr>
        </p:nvPicPr>
        <p:blipFill>
          <a:blip r:embed="rId3"/>
          <a:stretch>
            <a:fillRect/>
          </a:stretch>
        </p:blipFill>
        <p:spPr>
          <a:xfrm>
            <a:off x="898498" y="1839724"/>
            <a:ext cx="9582257" cy="46531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20992" y="183834"/>
            <a:ext cx="3945730" cy="315912"/>
          </a:xfrm>
        </p:spPr>
        <p:txBody>
          <a:bodyPr>
            <a:noAutofit/>
          </a:bodyPr>
          <a:lstStyle/>
          <a:p>
            <a:r>
              <a:rPr lang="zh-TW" altLang="en-US" sz="2800" dirty="0"/>
              <a:t>電子商務的本質 </a:t>
            </a:r>
            <a:r>
              <a:rPr lang="en-US" altLang="zh-TW" sz="2800" dirty="0"/>
              <a:t>(</a:t>
            </a:r>
            <a:r>
              <a:rPr lang="zh-TW" altLang="en-US" sz="2800" dirty="0"/>
              <a:t>續</a:t>
            </a:r>
            <a:r>
              <a:rPr lang="en-US" altLang="zh-TW" sz="2800" dirty="0"/>
              <a:t>)</a:t>
            </a:r>
            <a:endParaRPr lang="zh-TW" altLang="en-US" sz="2800" dirty="0"/>
          </a:p>
        </p:txBody>
      </p:sp>
      <p:sp>
        <p:nvSpPr>
          <p:cNvPr id="6" name="內容版面配置區 5">
            <a:extLst>
              <a:ext uri="{FF2B5EF4-FFF2-40B4-BE49-F238E27FC236}">
                <a16:creationId xmlns:a16="http://schemas.microsoft.com/office/drawing/2014/main" id="{C7B72866-BEE2-45D5-8046-7B27AE794662}"/>
              </a:ext>
            </a:extLst>
          </p:cNvPr>
          <p:cNvSpPr>
            <a:spLocks noGrp="1"/>
          </p:cNvSpPr>
          <p:nvPr>
            <p:ph idx="1"/>
          </p:nvPr>
        </p:nvSpPr>
        <p:spPr>
          <a:xfrm>
            <a:off x="378691" y="683492"/>
            <a:ext cx="11453091" cy="5698836"/>
          </a:xfrm>
        </p:spPr>
        <p:txBody>
          <a:bodyPr>
            <a:normAutofit fontScale="92500" lnSpcReduction="20000"/>
          </a:bodyPr>
          <a:lstStyle/>
          <a:p>
            <a:r>
              <a:rPr lang="zh-TW" altLang="en-US" sz="2000" dirty="0">
                <a:solidFill>
                  <a:srgbClr val="003399"/>
                </a:solidFill>
              </a:rPr>
              <a:t>電子商務具有以下</a:t>
            </a:r>
            <a:r>
              <a:rPr lang="zh-TW" altLang="en-US" sz="2000" dirty="0">
                <a:solidFill>
                  <a:srgbClr val="FF0000"/>
                </a:solidFill>
                <a:highlight>
                  <a:srgbClr val="FFFF00"/>
                </a:highlight>
              </a:rPr>
              <a:t>三個重要</a:t>
            </a:r>
            <a:r>
              <a:rPr lang="zh-TW" altLang="en-US" sz="2000" dirty="0">
                <a:highlight>
                  <a:srgbClr val="FFFF00"/>
                </a:highlight>
              </a:rPr>
              <a:t>本質</a:t>
            </a:r>
            <a:r>
              <a:rPr lang="zh-TW" altLang="en-US" sz="2000" dirty="0">
                <a:solidFill>
                  <a:srgbClr val="003399"/>
                </a:solidFill>
              </a:rPr>
              <a:t>：</a:t>
            </a:r>
            <a:endParaRPr lang="en-US" altLang="zh-TW" sz="2000" dirty="0">
              <a:solidFill>
                <a:srgbClr val="003399"/>
              </a:solidFill>
            </a:endParaRPr>
          </a:p>
          <a:p>
            <a:endParaRPr lang="en-US" altLang="zh-TW" sz="2000" dirty="0">
              <a:solidFill>
                <a:srgbClr val="003399"/>
              </a:solidFill>
            </a:endParaRPr>
          </a:p>
          <a:p>
            <a:pPr marL="571500" indent="-514350">
              <a:buFont typeface="+mj-lt"/>
              <a:buAutoNum type="arabicPeriod"/>
            </a:pPr>
            <a:r>
              <a:rPr lang="zh-TW" altLang="en-US" sz="1900" b="1" dirty="0">
                <a:solidFill>
                  <a:schemeClr val="accent1"/>
                </a:solidFill>
              </a:rPr>
              <a:t>科技 </a:t>
            </a:r>
            <a:r>
              <a:rPr lang="en-US" altLang="zh-TW" sz="1900" b="1" dirty="0">
                <a:solidFill>
                  <a:schemeClr val="accent1"/>
                </a:solidFill>
              </a:rPr>
              <a:t>(Technology)</a:t>
            </a:r>
          </a:p>
          <a:p>
            <a:pPr marL="457200" lvl="1" indent="0">
              <a:buNone/>
            </a:pPr>
            <a:r>
              <a:rPr lang="zh-TW" altLang="en-US" sz="1700" dirty="0">
                <a:solidFill>
                  <a:srgbClr val="003399"/>
                </a:solidFill>
              </a:rPr>
              <a:t>  </a:t>
            </a:r>
            <a:r>
              <a:rPr lang="zh-TW" altLang="en-US" sz="1700" dirty="0">
                <a:solidFill>
                  <a:srgbClr val="003399"/>
                </a:solidFill>
                <a:highlight>
                  <a:srgbClr val="FFFF00"/>
                </a:highlight>
              </a:rPr>
              <a:t>電子商務</a:t>
            </a:r>
            <a:r>
              <a:rPr lang="zh-TW" altLang="en-US" sz="1700" dirty="0">
                <a:solidFill>
                  <a:srgbClr val="003399"/>
                </a:solidFill>
              </a:rPr>
              <a:t>需要</a:t>
            </a:r>
            <a:r>
              <a:rPr lang="zh-TW" altLang="en-US" sz="1700" dirty="0">
                <a:solidFill>
                  <a:srgbClr val="003399"/>
                </a:solidFill>
                <a:highlight>
                  <a:srgbClr val="FFFF00"/>
                </a:highlight>
              </a:rPr>
              <a:t>透過</a:t>
            </a:r>
            <a:r>
              <a:rPr lang="zh-TW" altLang="en-US" sz="1700" b="1" dirty="0">
                <a:solidFill>
                  <a:srgbClr val="003399"/>
                </a:solidFill>
                <a:highlight>
                  <a:srgbClr val="FFFF00"/>
                </a:highlight>
              </a:rPr>
              <a:t>科技的協助</a:t>
            </a:r>
            <a:r>
              <a:rPr lang="zh-TW" altLang="en-US" sz="1700" dirty="0">
                <a:solidFill>
                  <a:srgbClr val="003399"/>
                </a:solidFill>
              </a:rPr>
              <a:t>以</a:t>
            </a:r>
            <a:r>
              <a:rPr lang="zh-TW" altLang="en-US" sz="1700" dirty="0">
                <a:solidFill>
                  <a:srgbClr val="003399"/>
                </a:solidFill>
                <a:highlight>
                  <a:srgbClr val="FFFF00"/>
                </a:highlight>
              </a:rPr>
              <a:t>完成商務的行為</a:t>
            </a:r>
            <a:r>
              <a:rPr lang="zh-TW" altLang="en-US" sz="1700" dirty="0">
                <a:solidFill>
                  <a:srgbClr val="003399"/>
                </a:solidFill>
              </a:rPr>
              <a:t>。</a:t>
            </a:r>
            <a:endParaRPr lang="en-US" altLang="zh-TW" sz="1700" dirty="0">
              <a:solidFill>
                <a:srgbClr val="003399"/>
              </a:solidFill>
            </a:endParaRPr>
          </a:p>
          <a:p>
            <a:pPr marL="971550" lvl="1" indent="-514350"/>
            <a:endParaRPr lang="en-US" altLang="zh-TW" sz="1700" dirty="0"/>
          </a:p>
          <a:p>
            <a:pPr marL="571500" indent="-514350">
              <a:buFont typeface="+mj-lt"/>
              <a:buAutoNum type="arabicPeriod"/>
            </a:pPr>
            <a:r>
              <a:rPr lang="zh-TW" altLang="en-US" sz="1900" b="1" dirty="0">
                <a:solidFill>
                  <a:schemeClr val="accent1"/>
                </a:solidFill>
                <a:highlight>
                  <a:srgbClr val="FFFF00"/>
                </a:highlight>
              </a:rPr>
              <a:t>商業模式 </a:t>
            </a:r>
            <a:r>
              <a:rPr lang="en-US" altLang="zh-TW" sz="1900" b="1" dirty="0">
                <a:solidFill>
                  <a:schemeClr val="accent1"/>
                </a:solidFill>
                <a:highlight>
                  <a:srgbClr val="FFFF00"/>
                </a:highlight>
              </a:rPr>
              <a:t>(Business Model)</a:t>
            </a:r>
          </a:p>
          <a:p>
            <a:pPr marL="457200" lvl="1" indent="0">
              <a:buNone/>
            </a:pPr>
            <a:r>
              <a:rPr lang="zh-TW" altLang="en-US" sz="1700" dirty="0">
                <a:solidFill>
                  <a:srgbClr val="003399"/>
                </a:solidFill>
              </a:rPr>
              <a:t>   </a:t>
            </a:r>
            <a:r>
              <a:rPr lang="zh-TW" altLang="en-US" sz="1700" b="1" dirty="0">
                <a:solidFill>
                  <a:srgbClr val="003399"/>
                </a:solidFill>
                <a:highlight>
                  <a:srgbClr val="FFFF00"/>
                </a:highlight>
              </a:rPr>
              <a:t>商業模式</a:t>
            </a:r>
            <a:r>
              <a:rPr lang="zh-TW" altLang="en-US" sz="1700" dirty="0">
                <a:solidFill>
                  <a:srgbClr val="003399"/>
                </a:solidFill>
              </a:rPr>
              <a:t>是</a:t>
            </a:r>
            <a:r>
              <a:rPr lang="zh-TW" altLang="en-US" sz="1700" dirty="0">
                <a:solidFill>
                  <a:srgbClr val="003399"/>
                </a:solidFill>
                <a:highlight>
                  <a:srgbClr val="FFFF00"/>
                </a:highlight>
              </a:rPr>
              <a:t>電子商務</a:t>
            </a:r>
            <a:r>
              <a:rPr lang="zh-TW" altLang="en-US" sz="1700" dirty="0">
                <a:solidFill>
                  <a:srgbClr val="003399"/>
                </a:solidFill>
              </a:rPr>
              <a:t>的核心。</a:t>
            </a:r>
            <a:endParaRPr lang="en-US" altLang="zh-TW" sz="1700" dirty="0">
              <a:solidFill>
                <a:srgbClr val="003399"/>
              </a:solidFill>
            </a:endParaRPr>
          </a:p>
          <a:p>
            <a:pPr marL="971550" lvl="1" indent="-514350"/>
            <a:endParaRPr lang="en-US" altLang="zh-TW" sz="1900" dirty="0"/>
          </a:p>
          <a:p>
            <a:pPr marL="571500" indent="-514350">
              <a:buFont typeface="+mj-lt"/>
              <a:buAutoNum type="arabicPeriod"/>
            </a:pPr>
            <a:r>
              <a:rPr lang="zh-TW" altLang="en-US" sz="1900" b="1" dirty="0">
                <a:solidFill>
                  <a:schemeClr val="accent1"/>
                </a:solidFill>
              </a:rPr>
              <a:t>社會</a:t>
            </a:r>
            <a:r>
              <a:rPr lang="en-US" altLang="zh-TW" sz="1900" b="1" dirty="0">
                <a:solidFill>
                  <a:schemeClr val="accent1"/>
                </a:solidFill>
              </a:rPr>
              <a:t>/</a:t>
            </a:r>
            <a:r>
              <a:rPr lang="zh-TW" altLang="en-US" sz="1900" b="1" dirty="0">
                <a:solidFill>
                  <a:schemeClr val="accent1"/>
                </a:solidFill>
              </a:rPr>
              <a:t>社交</a:t>
            </a:r>
            <a:r>
              <a:rPr lang="en-US" altLang="zh-TW" sz="1900" b="1" dirty="0">
                <a:solidFill>
                  <a:schemeClr val="accent1"/>
                </a:solidFill>
              </a:rPr>
              <a:t>/</a:t>
            </a:r>
            <a:r>
              <a:rPr lang="zh-TW" altLang="en-US" sz="1900" dirty="0">
                <a:solidFill>
                  <a:srgbClr val="003399"/>
                </a:solidFill>
                <a:highlight>
                  <a:srgbClr val="FFFF00"/>
                </a:highlight>
              </a:rPr>
              <a:t>社群</a:t>
            </a:r>
            <a:r>
              <a:rPr lang="zh-TW" altLang="en-US" sz="1900" b="1" dirty="0">
                <a:solidFill>
                  <a:schemeClr val="accent1"/>
                </a:solidFill>
              </a:rPr>
              <a:t>網絡 </a:t>
            </a:r>
            <a:r>
              <a:rPr lang="en-US" altLang="zh-TW" sz="1900" b="1" dirty="0">
                <a:solidFill>
                  <a:schemeClr val="accent1"/>
                </a:solidFill>
              </a:rPr>
              <a:t>(Social Network)</a:t>
            </a:r>
          </a:p>
          <a:p>
            <a:pPr marL="457200" lvl="1" indent="0">
              <a:buNone/>
            </a:pPr>
            <a:r>
              <a:rPr lang="zh-TW" altLang="en-US" sz="1700" dirty="0">
                <a:solidFill>
                  <a:srgbClr val="003399"/>
                </a:solidFill>
              </a:rPr>
              <a:t>         </a:t>
            </a:r>
            <a:r>
              <a:rPr lang="zh-TW" altLang="en-US" sz="1700" dirty="0">
                <a:solidFill>
                  <a:srgbClr val="003399"/>
                </a:solidFill>
                <a:highlight>
                  <a:srgbClr val="FFFF00"/>
                </a:highlight>
              </a:rPr>
              <a:t>網路</a:t>
            </a:r>
            <a:r>
              <a:rPr lang="zh-TW" altLang="en-US" sz="1700" dirty="0">
                <a:solidFill>
                  <a:srgbClr val="003399"/>
                </a:solidFill>
              </a:rPr>
              <a:t>是讓</a:t>
            </a:r>
            <a:r>
              <a:rPr lang="zh-TW" altLang="en-US" sz="1700" b="1" dirty="0">
                <a:solidFill>
                  <a:srgbClr val="003399"/>
                </a:solidFill>
                <a:highlight>
                  <a:srgbClr val="FFFF00"/>
                </a:highlight>
              </a:rPr>
              <a:t>網友能容易進行溝通與聯繫</a:t>
            </a:r>
            <a:r>
              <a:rPr lang="zh-TW" altLang="en-US" sz="1700" dirty="0">
                <a:solidFill>
                  <a:srgbClr val="003399"/>
                </a:solidFill>
              </a:rPr>
              <a:t>，並匯聚成不同的</a:t>
            </a:r>
            <a:r>
              <a:rPr lang="zh-TW" altLang="en-US" sz="1700" dirty="0">
                <a:solidFill>
                  <a:srgbClr val="003399"/>
                </a:solidFill>
                <a:highlight>
                  <a:srgbClr val="FFFF00"/>
                </a:highlight>
              </a:rPr>
              <a:t>網路社群</a:t>
            </a:r>
            <a:r>
              <a:rPr lang="zh-TW" altLang="en-US" sz="1700" dirty="0">
                <a:solidFill>
                  <a:srgbClr val="003399"/>
                </a:solidFill>
              </a:rPr>
              <a:t>，而產生彼此</a:t>
            </a:r>
            <a:r>
              <a:rPr lang="zh-TW" altLang="en-US" sz="1700" dirty="0">
                <a:solidFill>
                  <a:srgbClr val="003399"/>
                </a:solidFill>
                <a:highlight>
                  <a:srgbClr val="FFFF00"/>
                </a:highlight>
              </a:rPr>
              <a:t>學習、溝通、分享消費經驗</a:t>
            </a:r>
            <a:r>
              <a:rPr lang="zh-TW" altLang="en-US" sz="1700" dirty="0">
                <a:solidFill>
                  <a:srgbClr val="003399"/>
                </a:solidFill>
              </a:rPr>
              <a:t>的地方。例</a:t>
            </a:r>
            <a:endParaRPr lang="en-US" altLang="zh-TW" sz="1700" dirty="0">
              <a:solidFill>
                <a:srgbClr val="003399"/>
              </a:solidFill>
            </a:endParaRPr>
          </a:p>
          <a:p>
            <a:pPr marL="457200" lvl="1" indent="0">
              <a:buNone/>
            </a:pPr>
            <a:r>
              <a:rPr lang="zh-TW" altLang="en-US" sz="1700" dirty="0">
                <a:solidFill>
                  <a:srgbClr val="003399"/>
                </a:solidFill>
              </a:rPr>
              <a:t>如</a:t>
            </a:r>
            <a:r>
              <a:rPr lang="zh-TW" altLang="en-US" sz="1700" dirty="0">
                <a:solidFill>
                  <a:srgbClr val="003399"/>
                </a:solidFill>
                <a:highlight>
                  <a:srgbClr val="FFFF00"/>
                </a:highlight>
              </a:rPr>
              <a:t>五月天阿信</a:t>
            </a:r>
            <a:r>
              <a:rPr lang="zh-TW" altLang="en-US" sz="1700" dirty="0">
                <a:solidFill>
                  <a:srgbClr val="003399"/>
                </a:solidFill>
              </a:rPr>
              <a:t>就常常在自己的</a:t>
            </a:r>
            <a:r>
              <a:rPr lang="en-US" altLang="zh-TW" sz="1700" dirty="0">
                <a:solidFill>
                  <a:srgbClr val="003399"/>
                </a:solidFill>
                <a:highlight>
                  <a:srgbClr val="FFFF00"/>
                </a:highlight>
              </a:rPr>
              <a:t>IG</a:t>
            </a:r>
            <a:r>
              <a:rPr lang="zh-TW" altLang="en-US" sz="1700" dirty="0">
                <a:solidFill>
                  <a:srgbClr val="003399"/>
                </a:solidFill>
              </a:rPr>
              <a:t>與粉絲互動。</a:t>
            </a:r>
            <a:r>
              <a:rPr lang="en-US" altLang="zh-TW" sz="1700" b="1" dirty="0">
                <a:highlight>
                  <a:srgbClr val="FFFF00"/>
                </a:highlight>
              </a:rPr>
              <a:t>BTS</a:t>
            </a:r>
            <a:r>
              <a:rPr lang="zh-TW" altLang="en-US" sz="1700" b="1" dirty="0">
                <a:highlight>
                  <a:srgbClr val="FFFF00"/>
                </a:highlight>
              </a:rPr>
              <a:t>（防彈少年團）</a:t>
            </a:r>
            <a:r>
              <a:rPr lang="zh-TW" altLang="en-US" sz="1700" dirty="0"/>
              <a:t> 成員們經常在</a:t>
            </a:r>
            <a:r>
              <a:rPr lang="en-US" altLang="zh-TW" sz="1700" dirty="0"/>
              <a:t>Twitter</a:t>
            </a:r>
            <a:r>
              <a:rPr lang="zh-TW" altLang="en-US" sz="1700" dirty="0"/>
              <a:t>和 </a:t>
            </a:r>
            <a:r>
              <a:rPr lang="en-US" altLang="zh-TW" sz="1700" dirty="0" err="1"/>
              <a:t>Weverse</a:t>
            </a:r>
            <a:r>
              <a:rPr lang="en-US" altLang="zh-TW" sz="1700" dirty="0"/>
              <a:t>(</a:t>
            </a:r>
            <a:r>
              <a:rPr lang="zh-TW" altLang="en-US" sz="1700" dirty="0">
                <a:highlight>
                  <a:srgbClr val="FFFF00"/>
                </a:highlight>
              </a:rPr>
              <a:t>註</a:t>
            </a:r>
            <a:r>
              <a:rPr lang="en-US" altLang="zh-TW" sz="1700" dirty="0">
                <a:highlight>
                  <a:srgbClr val="FFFF00"/>
                </a:highlight>
              </a:rPr>
              <a:t>1)</a:t>
            </a:r>
            <a:r>
              <a:rPr lang="zh-TW" altLang="en-US" sz="1700" dirty="0"/>
              <a:t>上與全球的粉絲互</a:t>
            </a:r>
            <a:endParaRPr lang="en-US" altLang="zh-TW" sz="1700" dirty="0"/>
          </a:p>
          <a:p>
            <a:pPr marL="457200" lvl="1" indent="0">
              <a:buNone/>
            </a:pPr>
            <a:r>
              <a:rPr lang="zh-TW" altLang="en-US" sz="1700" dirty="0"/>
              <a:t>動，分享照片、視頻、個人感想等內容。他們的互動範圍廣泛，包括回覆粉絲留言和參與粉絲活動。</a:t>
            </a:r>
            <a:endParaRPr lang="en-US" altLang="zh-TW" sz="1700" dirty="0"/>
          </a:p>
          <a:p>
            <a:pPr marL="457200" lvl="1" indent="0">
              <a:buNone/>
            </a:pPr>
            <a:endParaRPr lang="en-US" altLang="zh-TW" sz="1700" dirty="0"/>
          </a:p>
          <a:p>
            <a:pPr marL="457200" lvl="1" indent="0">
              <a:buNone/>
            </a:pPr>
            <a:r>
              <a:rPr lang="en-US" altLang="zh-TW" sz="1700" dirty="0">
                <a:highlight>
                  <a:srgbClr val="FFFF00"/>
                </a:highlight>
              </a:rPr>
              <a:t>(</a:t>
            </a:r>
            <a:r>
              <a:rPr lang="zh-TW" altLang="en-US" sz="1700" dirty="0">
                <a:highlight>
                  <a:srgbClr val="FFFF00"/>
                </a:highlight>
              </a:rPr>
              <a:t>註</a:t>
            </a:r>
            <a:r>
              <a:rPr lang="en-US" altLang="zh-TW" sz="1700" dirty="0">
                <a:highlight>
                  <a:srgbClr val="FFFF00"/>
                </a:highlight>
              </a:rPr>
              <a:t>1</a:t>
            </a:r>
            <a:r>
              <a:rPr lang="en-US" altLang="zh-TW" sz="1700" dirty="0"/>
              <a:t>) </a:t>
            </a:r>
            <a:r>
              <a:rPr lang="en-US" altLang="zh-TW" sz="1700" b="0" i="0" dirty="0" err="1">
                <a:solidFill>
                  <a:srgbClr val="4D5156"/>
                </a:solidFill>
                <a:effectLst/>
                <a:latin typeface="Arial" panose="020B0604020202020204" pitchFamily="34" charset="0"/>
              </a:rPr>
              <a:t>Weverse</a:t>
            </a:r>
            <a:r>
              <a:rPr lang="zh-TW" altLang="en-US" sz="1700" b="0" i="0" dirty="0">
                <a:solidFill>
                  <a:srgbClr val="4D5156"/>
                </a:solidFill>
                <a:effectLst/>
                <a:latin typeface="Arial" panose="020B0604020202020204" pitchFamily="34" charset="0"/>
              </a:rPr>
              <a:t>是由韓國</a:t>
            </a:r>
            <a:r>
              <a:rPr lang="en-US" altLang="zh-TW" sz="1700" b="0" i="0" dirty="0">
                <a:solidFill>
                  <a:srgbClr val="4D5156"/>
                </a:solidFill>
                <a:effectLst/>
                <a:latin typeface="Arial" panose="020B0604020202020204" pitchFamily="34" charset="0"/>
              </a:rPr>
              <a:t>HYBE</a:t>
            </a:r>
            <a:r>
              <a:rPr lang="zh-TW" altLang="en-US" sz="1700" b="0" i="0" dirty="0">
                <a:solidFill>
                  <a:srgbClr val="4D5156"/>
                </a:solidFill>
                <a:effectLst/>
                <a:latin typeface="Arial" panose="020B0604020202020204" pitchFamily="34" charset="0"/>
              </a:rPr>
              <a:t>旗下公司</a:t>
            </a:r>
            <a:r>
              <a:rPr lang="en-US" altLang="zh-TW" sz="1700" b="0" i="0" dirty="0">
                <a:solidFill>
                  <a:srgbClr val="4D5156"/>
                </a:solidFill>
                <a:effectLst/>
                <a:latin typeface="Arial" panose="020B0604020202020204" pitchFamily="34" charset="0"/>
              </a:rPr>
              <a:t>WEVERSE COMPANY</a:t>
            </a:r>
            <a:r>
              <a:rPr lang="zh-TW" altLang="en-US" sz="1700" b="0" i="0" dirty="0">
                <a:solidFill>
                  <a:srgbClr val="4D5156"/>
                </a:solidFill>
                <a:effectLst/>
                <a:highlight>
                  <a:srgbClr val="FFFF00"/>
                </a:highlight>
                <a:latin typeface="Arial" panose="020B0604020202020204" pitchFamily="34" charset="0"/>
              </a:rPr>
              <a:t>開發營運的全球粉絲社群平台</a:t>
            </a:r>
            <a:r>
              <a:rPr lang="zh-TW" altLang="en-US" sz="1700" b="0" i="0" dirty="0">
                <a:solidFill>
                  <a:srgbClr val="4D5156"/>
                </a:solidFill>
                <a:effectLst/>
                <a:latin typeface="Arial" panose="020B0604020202020204" pitchFamily="34" charset="0"/>
              </a:rPr>
              <a:t>，於</a:t>
            </a:r>
            <a:r>
              <a:rPr lang="en-US" altLang="zh-TW" sz="1700" b="0" i="0" dirty="0">
                <a:solidFill>
                  <a:srgbClr val="4D5156"/>
                </a:solidFill>
                <a:effectLst/>
                <a:latin typeface="Arial" panose="020B0604020202020204" pitchFamily="34" charset="0"/>
              </a:rPr>
              <a:t>2019</a:t>
            </a:r>
            <a:r>
              <a:rPr lang="zh-TW" altLang="en-US" sz="1700" b="0" i="0" dirty="0">
                <a:solidFill>
                  <a:srgbClr val="4D5156"/>
                </a:solidFill>
                <a:effectLst/>
                <a:latin typeface="Arial" panose="020B0604020202020204" pitchFamily="34" charset="0"/>
              </a:rPr>
              <a:t>年正式上線。透過</a:t>
            </a:r>
            <a:endParaRPr lang="en-US" altLang="zh-TW" sz="1700" b="0" i="0" dirty="0">
              <a:solidFill>
                <a:srgbClr val="4D5156"/>
              </a:solidFill>
              <a:effectLst/>
              <a:latin typeface="Arial" panose="020B0604020202020204" pitchFamily="34" charset="0"/>
            </a:endParaRPr>
          </a:p>
          <a:p>
            <a:pPr marL="457200" lvl="1" indent="0">
              <a:buNone/>
            </a:pPr>
            <a:r>
              <a:rPr lang="zh-TW" altLang="en-US" sz="1700" b="0" i="0" dirty="0">
                <a:solidFill>
                  <a:srgbClr val="4D5156"/>
                </a:solidFill>
                <a:effectLst/>
                <a:latin typeface="Arial" panose="020B0604020202020204" pitchFamily="34" charset="0"/>
              </a:rPr>
              <a:t>評論、直播、影音媒體等資訊內容使藝人與粉絲之間有更多的交流互動，並提供付費正式會員專屬內容。</a:t>
            </a:r>
            <a:endParaRPr lang="zh-TW" altLang="en-US" sz="2200" dirty="0">
              <a:solidFill>
                <a:srgbClr val="003399"/>
              </a:solidFill>
            </a:endParaRPr>
          </a:p>
          <a:p>
            <a:endParaRPr lang="en-US" altLang="zh-TW" sz="1600" dirty="0">
              <a:solidFill>
                <a:srgbClr val="003399"/>
              </a:solidFill>
            </a:endParaRPr>
          </a:p>
          <a:p>
            <a:pPr marL="0" indent="0">
              <a:buNone/>
            </a:pPr>
            <a:r>
              <a:rPr lang="en-US" altLang="zh-TW" sz="1600" dirty="0">
                <a:solidFill>
                  <a:srgbClr val="003399"/>
                </a:solidFill>
              </a:rPr>
              <a:t>          </a:t>
            </a:r>
            <a:r>
              <a:rPr lang="zh-TW" altLang="en-US" sz="1700" dirty="0">
                <a:solidFill>
                  <a:srgbClr val="003399"/>
                </a:solidFill>
                <a:highlight>
                  <a:srgbClr val="FFFF00"/>
                </a:highlight>
              </a:rPr>
              <a:t>社群 </a:t>
            </a:r>
            <a:r>
              <a:rPr lang="en-US" altLang="zh-TW" sz="1700" dirty="0">
                <a:solidFill>
                  <a:srgbClr val="003399"/>
                </a:solidFill>
                <a:highlight>
                  <a:srgbClr val="FFFF00"/>
                </a:highlight>
              </a:rPr>
              <a:t>(Social) </a:t>
            </a:r>
            <a:r>
              <a:rPr lang="zh-TW" altLang="en-US" sz="1700" dirty="0">
                <a:solidFill>
                  <a:srgbClr val="003399"/>
                </a:solidFill>
              </a:rPr>
              <a:t>就是</a:t>
            </a:r>
            <a:r>
              <a:rPr lang="zh-TW" altLang="en-US" sz="1700" b="1" dirty="0">
                <a:solidFill>
                  <a:srgbClr val="003399"/>
                </a:solidFill>
                <a:highlight>
                  <a:srgbClr val="FFFF00"/>
                </a:highlight>
              </a:rPr>
              <a:t>人與人之間的關係</a:t>
            </a:r>
            <a:r>
              <a:rPr lang="zh-TW" altLang="en-US" sz="1700" dirty="0">
                <a:solidFill>
                  <a:srgbClr val="003399"/>
                </a:solidFill>
              </a:rPr>
              <a:t>。也可以把</a:t>
            </a:r>
            <a:r>
              <a:rPr lang="zh-TW" altLang="en-US" sz="1700" dirty="0">
                <a:solidFill>
                  <a:srgbClr val="003399"/>
                </a:solidFill>
                <a:highlight>
                  <a:srgbClr val="FFFF00"/>
                </a:highlight>
              </a:rPr>
              <a:t>社群</a:t>
            </a:r>
            <a:r>
              <a:rPr lang="zh-TW" altLang="en-US" sz="1700" dirty="0">
                <a:solidFill>
                  <a:srgbClr val="003399"/>
                </a:solidFill>
              </a:rPr>
              <a:t>當作是</a:t>
            </a:r>
            <a:r>
              <a:rPr lang="zh-TW" altLang="en-US" sz="1700" dirty="0">
                <a:solidFill>
                  <a:srgbClr val="003399"/>
                </a:solidFill>
                <a:highlight>
                  <a:srgbClr val="FFFF00"/>
                </a:highlight>
              </a:rPr>
              <a:t>人與人之間的連結</a:t>
            </a:r>
            <a:r>
              <a:rPr lang="zh-TW" altLang="en-US" sz="1700" dirty="0">
                <a:solidFill>
                  <a:srgbClr val="003399"/>
                </a:solidFill>
              </a:rPr>
              <a:t>，這些連結可能有：</a:t>
            </a:r>
            <a:r>
              <a:rPr lang="en-US" altLang="zh-TW" sz="1700" dirty="0">
                <a:solidFill>
                  <a:srgbClr val="003399"/>
                </a:solidFill>
              </a:rPr>
              <a:t>(1</a:t>
            </a:r>
            <a:r>
              <a:rPr lang="en-US" altLang="zh-TW" sz="1700" dirty="0">
                <a:solidFill>
                  <a:srgbClr val="003399"/>
                </a:solidFill>
                <a:highlight>
                  <a:srgbClr val="FFFF00"/>
                </a:highlight>
              </a:rPr>
              <a:t>) </a:t>
            </a:r>
            <a:r>
              <a:rPr lang="zh-TW" altLang="en-US" sz="1700" dirty="0">
                <a:solidFill>
                  <a:srgbClr val="003399"/>
                </a:solidFill>
                <a:highlight>
                  <a:srgbClr val="FFFF00"/>
                </a:highlight>
              </a:rPr>
              <a:t>強弱的程度，</a:t>
            </a:r>
            <a:r>
              <a:rPr lang="en-US" altLang="zh-TW" sz="1700" dirty="0">
                <a:solidFill>
                  <a:srgbClr val="003399"/>
                </a:solidFill>
                <a:highlight>
                  <a:srgbClr val="FFFF00"/>
                </a:highlight>
              </a:rPr>
              <a:t>(2) </a:t>
            </a:r>
            <a:r>
              <a:rPr lang="zh-TW" altLang="en-US" sz="1700" dirty="0">
                <a:solidFill>
                  <a:srgbClr val="003399"/>
                </a:solidFill>
                <a:highlight>
                  <a:srgbClr val="FFFF00"/>
                </a:highlight>
              </a:rPr>
              <a:t>發生的頻率， </a:t>
            </a:r>
            <a:r>
              <a:rPr lang="en-US" altLang="zh-TW" sz="1700" dirty="0">
                <a:solidFill>
                  <a:srgbClr val="003399"/>
                </a:solidFill>
                <a:highlight>
                  <a:srgbClr val="FFFF00"/>
                </a:highlight>
              </a:rPr>
              <a:t>(3) </a:t>
            </a:r>
            <a:r>
              <a:rPr lang="zh-TW" altLang="en-US" sz="1700" dirty="0">
                <a:solidFill>
                  <a:srgbClr val="003399"/>
                </a:solidFill>
                <a:highlight>
                  <a:srgbClr val="FFFF00"/>
                </a:highlight>
              </a:rPr>
              <a:t>新增 </a:t>
            </a:r>
            <a:r>
              <a:rPr lang="en-US" altLang="zh-TW" sz="1700" dirty="0">
                <a:solidFill>
                  <a:srgbClr val="003399"/>
                </a:solidFill>
                <a:highlight>
                  <a:srgbClr val="FFFF00"/>
                </a:highlight>
              </a:rPr>
              <a:t>(</a:t>
            </a:r>
            <a:r>
              <a:rPr lang="zh-TW" altLang="en-US" sz="1700" dirty="0">
                <a:solidFill>
                  <a:srgbClr val="003399"/>
                </a:solidFill>
                <a:highlight>
                  <a:srgbClr val="FFFF00"/>
                </a:highlight>
              </a:rPr>
              <a:t>交朋友</a:t>
            </a:r>
            <a:r>
              <a:rPr lang="en-US" altLang="zh-TW" sz="1700" dirty="0">
                <a:solidFill>
                  <a:srgbClr val="003399"/>
                </a:solidFill>
                <a:highlight>
                  <a:srgbClr val="FFFF00"/>
                </a:highlight>
              </a:rPr>
              <a:t>)</a:t>
            </a:r>
            <a:r>
              <a:rPr lang="zh-TW" altLang="en-US" sz="1700" dirty="0">
                <a:solidFill>
                  <a:srgbClr val="003399"/>
                </a:solidFill>
                <a:highlight>
                  <a:srgbClr val="FFFF00"/>
                </a:highlight>
              </a:rPr>
              <a:t>，</a:t>
            </a:r>
            <a:r>
              <a:rPr lang="en-US" altLang="zh-TW" sz="1700" dirty="0">
                <a:solidFill>
                  <a:srgbClr val="003399"/>
                </a:solidFill>
                <a:highlight>
                  <a:srgbClr val="FFFF00"/>
                </a:highlight>
              </a:rPr>
              <a:t>(4) </a:t>
            </a:r>
            <a:r>
              <a:rPr lang="zh-TW" altLang="en-US" sz="1700" dirty="0">
                <a:solidFill>
                  <a:srgbClr val="003399"/>
                </a:solidFill>
                <a:highlight>
                  <a:srgbClr val="FFFF00"/>
                </a:highlight>
              </a:rPr>
              <a:t>刪除 </a:t>
            </a:r>
            <a:r>
              <a:rPr lang="en-US" altLang="zh-TW" sz="1700" dirty="0">
                <a:solidFill>
                  <a:srgbClr val="003399"/>
                </a:solidFill>
                <a:highlight>
                  <a:srgbClr val="FFFF00"/>
                </a:highlight>
              </a:rPr>
              <a:t>(</a:t>
            </a:r>
            <a:r>
              <a:rPr lang="zh-TW" altLang="en-US" sz="1700" dirty="0">
                <a:solidFill>
                  <a:srgbClr val="003399"/>
                </a:solidFill>
                <a:highlight>
                  <a:srgbClr val="FFFF00"/>
                </a:highlight>
              </a:rPr>
              <a:t>斷交</a:t>
            </a:r>
            <a:r>
              <a:rPr lang="en-US" altLang="zh-TW" sz="1700" dirty="0">
                <a:solidFill>
                  <a:srgbClr val="003399"/>
                </a:solidFill>
                <a:highlight>
                  <a:srgbClr val="FFFF00"/>
                </a:highlight>
              </a:rPr>
              <a:t>)</a:t>
            </a:r>
            <a:r>
              <a:rPr lang="zh-TW" altLang="en-US" sz="1700" dirty="0">
                <a:solidFill>
                  <a:srgbClr val="003399"/>
                </a:solidFill>
                <a:highlight>
                  <a:srgbClr val="FFFF00"/>
                </a:highlight>
              </a:rPr>
              <a:t> 。</a:t>
            </a:r>
            <a:endParaRPr lang="en-US" altLang="zh-TW" sz="1700" dirty="0">
              <a:solidFill>
                <a:srgbClr val="003399"/>
              </a:solidFill>
              <a:highlight>
                <a:srgbClr val="FFFF00"/>
              </a:highlight>
            </a:endParaRPr>
          </a:p>
          <a:p>
            <a:pPr marL="0" indent="0">
              <a:buNone/>
            </a:pPr>
            <a:endParaRPr lang="en-US" altLang="zh-TW" sz="1800" dirty="0">
              <a:solidFill>
                <a:srgbClr val="003399"/>
              </a:solidFill>
            </a:endParaRPr>
          </a:p>
          <a:p>
            <a:pPr marL="0" indent="0">
              <a:buNone/>
            </a:pPr>
            <a:r>
              <a:rPr lang="en-US" altLang="zh-TW" sz="1800" b="1" dirty="0">
                <a:ea typeface="新細明體" panose="02020500000000000000" pitchFamily="18" charset="-120"/>
              </a:rPr>
              <a:t>        </a:t>
            </a:r>
            <a:r>
              <a:rPr lang="en-US" altLang="zh-TW" sz="1800" dirty="0">
                <a:solidFill>
                  <a:srgbClr val="003399"/>
                </a:solidFill>
              </a:rPr>
              <a:t>e.g. </a:t>
            </a:r>
            <a:r>
              <a:rPr lang="zh-TW" altLang="zh-TW" sz="1800" dirty="0">
                <a:solidFill>
                  <a:srgbClr val="003399"/>
                </a:solidFill>
              </a:rPr>
              <a:t>免手續費券商</a:t>
            </a:r>
            <a:r>
              <a:rPr lang="zh-TW" altLang="zh-TW" sz="1800" dirty="0">
                <a:solidFill>
                  <a:srgbClr val="003399"/>
                </a:solidFill>
                <a:highlight>
                  <a:srgbClr val="FFFF00"/>
                </a:highlight>
              </a:rPr>
              <a:t>以劫富濟貧</a:t>
            </a:r>
            <a:r>
              <a:rPr lang="zh-TW" altLang="zh-TW" sz="1800" dirty="0">
                <a:solidFill>
                  <a:srgbClr val="003399"/>
                </a:solidFill>
              </a:rPr>
              <a:t>的</a:t>
            </a:r>
            <a:r>
              <a:rPr lang="zh-TW" altLang="en-US" sz="1800" dirty="0">
                <a:solidFill>
                  <a:srgbClr val="003399"/>
                </a:solidFill>
              </a:rPr>
              <a:t> </a:t>
            </a:r>
            <a:r>
              <a:rPr lang="en-US" altLang="zh-TW" sz="1800" dirty="0">
                <a:solidFill>
                  <a:srgbClr val="003399"/>
                </a:solidFill>
              </a:rPr>
              <a:t>Robinhood</a:t>
            </a:r>
            <a:r>
              <a:rPr lang="zh-TW" altLang="zh-TW" sz="1800" dirty="0">
                <a:solidFill>
                  <a:srgbClr val="003399"/>
                </a:solidFill>
              </a:rPr>
              <a:t>（羅賓漢）命名，</a:t>
            </a:r>
            <a:r>
              <a:rPr lang="zh-TW" altLang="zh-TW" sz="1800" dirty="0">
                <a:solidFill>
                  <a:srgbClr val="003399"/>
                </a:solidFill>
                <a:highlight>
                  <a:srgbClr val="FFFF00"/>
                </a:highlight>
              </a:rPr>
              <a:t>打著「奪回華爾街超收的手續費」的口號，正確迎合了</a:t>
            </a:r>
            <a:endParaRPr lang="en-US" altLang="zh-TW" sz="1800" dirty="0">
              <a:solidFill>
                <a:srgbClr val="003399"/>
              </a:solidFill>
              <a:highlight>
                <a:srgbClr val="FFFF00"/>
              </a:highlight>
            </a:endParaRPr>
          </a:p>
          <a:p>
            <a:pPr marL="0" indent="0">
              <a:buNone/>
            </a:pPr>
            <a:r>
              <a:rPr lang="zh-TW" altLang="zh-TW" sz="1800" dirty="0">
                <a:solidFill>
                  <a:srgbClr val="003399"/>
                </a:solidFill>
                <a:highlight>
                  <a:srgbClr val="FFFF00"/>
                </a:highlight>
              </a:rPr>
              <a:t>當今社會貧富不均的氛圍</a:t>
            </a:r>
            <a:r>
              <a:rPr lang="zh-TW" altLang="zh-TW" sz="1800" dirty="0">
                <a:solidFill>
                  <a:srgbClr val="003399"/>
                </a:solidFill>
              </a:rPr>
              <a:t>，更凸顯傳統金融在</a:t>
            </a:r>
            <a:r>
              <a:rPr lang="zh-TW" altLang="zh-TW" sz="1800" dirty="0">
                <a:solidFill>
                  <a:srgbClr val="003399"/>
                </a:solidFill>
                <a:highlight>
                  <a:srgbClr val="FFFF00"/>
                </a:highlight>
              </a:rPr>
              <a:t>定價以及交易制度</a:t>
            </a:r>
            <a:r>
              <a:rPr lang="zh-TW" altLang="zh-TW" sz="1800" dirty="0">
                <a:solidFill>
                  <a:srgbClr val="003399"/>
                </a:solidFill>
              </a:rPr>
              <a:t>的種種不合理。</a:t>
            </a:r>
            <a:endParaRPr lang="zh-TW"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957175-95CB-4193-9316-07B1C42BB02A}"/>
              </a:ext>
            </a:extLst>
          </p:cNvPr>
          <p:cNvSpPr>
            <a:spLocks noGrp="1"/>
          </p:cNvSpPr>
          <p:nvPr>
            <p:ph type="title"/>
          </p:nvPr>
        </p:nvSpPr>
        <p:spPr>
          <a:xfrm>
            <a:off x="560653" y="53143"/>
            <a:ext cx="10917072" cy="582866"/>
          </a:xfrm>
        </p:spPr>
        <p:txBody>
          <a:bodyPr>
            <a:noAutofit/>
          </a:bodyPr>
          <a:lstStyle/>
          <a:p>
            <a:r>
              <a:rPr lang="en-US" altLang="zh-TW" sz="2000" dirty="0"/>
              <a:t> </a:t>
            </a:r>
            <a:r>
              <a:rPr lang="zh-TW" altLang="en-US" sz="2400" dirty="0"/>
              <a:t>商業模式圖</a:t>
            </a:r>
            <a:r>
              <a:rPr lang="en-US" altLang="zh-TW" sz="2400" b="1" dirty="0">
                <a:solidFill>
                  <a:schemeClr val="accent1"/>
                </a:solidFill>
                <a:highlight>
                  <a:srgbClr val="FFFF00"/>
                </a:highlight>
              </a:rPr>
              <a:t>(Business Model</a:t>
            </a:r>
            <a:r>
              <a:rPr lang="zh-TW" altLang="en-US" sz="2400" b="1" dirty="0">
                <a:solidFill>
                  <a:schemeClr val="accent1"/>
                </a:solidFill>
                <a:highlight>
                  <a:srgbClr val="FFFF00"/>
                </a:highlight>
              </a:rPr>
              <a:t> </a:t>
            </a:r>
            <a:r>
              <a:rPr lang="en-US" altLang="zh-TW" sz="2400" b="1" dirty="0">
                <a:solidFill>
                  <a:schemeClr val="accent1"/>
                </a:solidFill>
                <a:highlight>
                  <a:srgbClr val="FFFF00"/>
                </a:highlight>
              </a:rPr>
              <a:t>Canvas)</a:t>
            </a:r>
            <a:endParaRPr lang="zh-TW" altLang="en-US" sz="2800" dirty="0"/>
          </a:p>
        </p:txBody>
      </p:sp>
      <p:pic>
        <p:nvPicPr>
          <p:cNvPr id="10" name="內容版面配置區 9">
            <a:extLst>
              <a:ext uri="{FF2B5EF4-FFF2-40B4-BE49-F238E27FC236}">
                <a16:creationId xmlns:a16="http://schemas.microsoft.com/office/drawing/2014/main" id="{023284D7-942E-48C5-8FBC-9A1CCF20DD1A}"/>
              </a:ext>
            </a:extLst>
          </p:cNvPr>
          <p:cNvPicPr>
            <a:picLocks noGrp="1" noChangeAspect="1"/>
          </p:cNvPicPr>
          <p:nvPr>
            <p:ph idx="1"/>
          </p:nvPr>
        </p:nvPicPr>
        <p:blipFill>
          <a:blip r:embed="rId3"/>
          <a:stretch>
            <a:fillRect/>
          </a:stretch>
        </p:blipFill>
        <p:spPr>
          <a:xfrm>
            <a:off x="410195" y="545851"/>
            <a:ext cx="5685805" cy="3711169"/>
          </a:xfrm>
          <a:prstGeom prst="rect">
            <a:avLst/>
          </a:prstGeom>
        </p:spPr>
      </p:pic>
      <p:sp>
        <p:nvSpPr>
          <p:cNvPr id="3" name="文字方塊 2">
            <a:extLst>
              <a:ext uri="{FF2B5EF4-FFF2-40B4-BE49-F238E27FC236}">
                <a16:creationId xmlns:a16="http://schemas.microsoft.com/office/drawing/2014/main" id="{9F0538C5-51ED-E6F5-E827-6FED8970935E}"/>
              </a:ext>
            </a:extLst>
          </p:cNvPr>
          <p:cNvSpPr txBox="1"/>
          <p:nvPr/>
        </p:nvSpPr>
        <p:spPr>
          <a:xfrm>
            <a:off x="6202200" y="1042650"/>
            <a:ext cx="5499116" cy="2554545"/>
          </a:xfrm>
          <a:prstGeom prst="rect">
            <a:avLst/>
          </a:prstGeom>
          <a:noFill/>
        </p:spPr>
        <p:txBody>
          <a:bodyPr wrap="square" rtlCol="0">
            <a:spAutoFit/>
          </a:bodyPr>
          <a:lstStyle/>
          <a:p>
            <a:r>
              <a:rPr lang="zh-TW" altLang="en-US" sz="1600" b="0" i="0" dirty="0">
                <a:solidFill>
                  <a:srgbClr val="003399"/>
                </a:solidFill>
                <a:effectLst/>
                <a:latin typeface="Noto Sans TC"/>
              </a:rPr>
              <a:t>      </a:t>
            </a:r>
            <a:r>
              <a:rPr lang="zh-TW" altLang="en-US" sz="1600" i="0" dirty="0">
                <a:solidFill>
                  <a:srgbClr val="003399"/>
                </a:solidFill>
                <a:effectLst/>
                <a:latin typeface="Noto Sans TC"/>
              </a:rPr>
              <a:t>過去的思維是由自己的核心能力出發，做自己專長的事，這是一種</a:t>
            </a:r>
            <a:r>
              <a:rPr lang="en-US" altLang="zh-TW" sz="1600" i="0" dirty="0">
                <a:solidFill>
                  <a:srgbClr val="003399"/>
                </a:solidFill>
                <a:effectLst/>
                <a:highlight>
                  <a:srgbClr val="FFFF00"/>
                </a:highlight>
                <a:latin typeface="Noto Sans TC"/>
              </a:rPr>
              <a:t>Inside out</a:t>
            </a:r>
            <a:r>
              <a:rPr lang="zh-TW" altLang="en-US" sz="1600" i="0" dirty="0">
                <a:solidFill>
                  <a:srgbClr val="003399"/>
                </a:solidFill>
                <a:effectLst/>
                <a:highlight>
                  <a:srgbClr val="FFFF00"/>
                </a:highlight>
                <a:latin typeface="Noto Sans TC"/>
              </a:rPr>
              <a:t>（由內而外）</a:t>
            </a:r>
            <a:r>
              <a:rPr lang="zh-TW" altLang="en-US" sz="1600" i="0" dirty="0">
                <a:solidFill>
                  <a:srgbClr val="003399"/>
                </a:solidFill>
                <a:effectLst/>
                <a:latin typeface="Noto Sans TC"/>
              </a:rPr>
              <a:t>的思維，單一維度的競爭優勢沒有不好，只是很難脫離自己的結構慣性。山窮水盡。</a:t>
            </a:r>
            <a:endParaRPr lang="en-US" altLang="zh-TW" sz="1600" i="0" dirty="0">
              <a:solidFill>
                <a:srgbClr val="003399"/>
              </a:solidFill>
              <a:effectLst/>
              <a:latin typeface="Noto Sans TC"/>
            </a:endParaRPr>
          </a:p>
          <a:p>
            <a:endParaRPr lang="en-US" altLang="zh-TW" sz="1600" dirty="0">
              <a:solidFill>
                <a:srgbClr val="003399"/>
              </a:solidFill>
              <a:latin typeface="Noto Sans TC"/>
            </a:endParaRPr>
          </a:p>
          <a:p>
            <a:r>
              <a:rPr lang="zh-TW" altLang="en-US" sz="1600" i="0" dirty="0">
                <a:solidFill>
                  <a:srgbClr val="003399"/>
                </a:solidFill>
                <a:effectLst/>
                <a:latin typeface="Noto Sans TC"/>
              </a:rPr>
              <a:t>        但是如果從</a:t>
            </a:r>
            <a:r>
              <a:rPr lang="en-US" altLang="zh-TW" sz="1600" i="0" dirty="0">
                <a:solidFill>
                  <a:srgbClr val="003399"/>
                </a:solidFill>
                <a:effectLst/>
                <a:latin typeface="Noto Sans TC"/>
              </a:rPr>
              <a:t>Outside in</a:t>
            </a:r>
            <a:r>
              <a:rPr lang="zh-TW" altLang="en-US" sz="1600" i="0" dirty="0">
                <a:solidFill>
                  <a:srgbClr val="003399"/>
                </a:solidFill>
                <a:effectLst/>
                <a:latin typeface="Noto Sans TC"/>
              </a:rPr>
              <a:t>（由外而內）的角度來看， 跟客戶相關聯的節點都是我的市場，如果能彌補這些</a:t>
            </a:r>
            <a:r>
              <a:rPr lang="zh-TW" altLang="en-US" sz="1600" i="0" dirty="0">
                <a:solidFill>
                  <a:srgbClr val="003399"/>
                </a:solidFill>
                <a:effectLst/>
                <a:highlight>
                  <a:srgbClr val="FFFF00"/>
                </a:highlight>
                <a:latin typeface="Noto Sans TC"/>
              </a:rPr>
              <a:t>結構洞</a:t>
            </a:r>
            <a:r>
              <a:rPr lang="zh-TW" altLang="zh-TW" sz="16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600" dirty="0">
                <a:effectLst/>
                <a:latin typeface="Calibri" panose="020F0502020204030204" pitchFamily="34" charset="0"/>
                <a:ea typeface="新細明體" panose="02020500000000000000" pitchFamily="18" charset="-120"/>
                <a:cs typeface="Times New Roman" panose="02020603050405020304" pitchFamily="18" charset="0"/>
              </a:rPr>
              <a:t>Structural Holes</a:t>
            </a:r>
            <a:r>
              <a:rPr lang="zh-TW" altLang="zh-TW" sz="16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600" i="0" dirty="0">
                <a:solidFill>
                  <a:srgbClr val="003399"/>
                </a:solidFill>
                <a:effectLst/>
                <a:highlight>
                  <a:srgbClr val="FFFF00"/>
                </a:highlight>
                <a:latin typeface="Noto Sans TC"/>
              </a:rPr>
              <a:t>(</a:t>
            </a:r>
            <a:r>
              <a:rPr lang="zh-TW" altLang="en-US" sz="1600" i="0" dirty="0">
                <a:solidFill>
                  <a:srgbClr val="003399"/>
                </a:solidFill>
                <a:effectLst/>
                <a:highlight>
                  <a:srgbClr val="FFFF00"/>
                </a:highlight>
                <a:latin typeface="Noto Sans TC"/>
              </a:rPr>
              <a:t>註</a:t>
            </a:r>
            <a:r>
              <a:rPr lang="en-US" altLang="zh-TW" sz="1600" i="0" dirty="0">
                <a:solidFill>
                  <a:srgbClr val="003399"/>
                </a:solidFill>
                <a:effectLst/>
                <a:highlight>
                  <a:srgbClr val="FFFF00"/>
                </a:highlight>
                <a:latin typeface="Noto Sans TC"/>
              </a:rPr>
              <a:t>1)</a:t>
            </a:r>
            <a:r>
              <a:rPr lang="zh-TW" altLang="en-US" sz="1600" i="0" dirty="0">
                <a:solidFill>
                  <a:srgbClr val="003399"/>
                </a:solidFill>
                <a:effectLst/>
                <a:latin typeface="Noto Sans TC"/>
              </a:rPr>
              <a:t>，企業的</a:t>
            </a:r>
            <a:r>
              <a:rPr lang="zh-TW" altLang="en-US" sz="1600" i="0" dirty="0">
                <a:solidFill>
                  <a:srgbClr val="003399"/>
                </a:solidFill>
                <a:effectLst/>
                <a:highlight>
                  <a:srgbClr val="FFFF00"/>
                </a:highlight>
                <a:latin typeface="Noto Sans TC"/>
              </a:rPr>
              <a:t>利基寬度</a:t>
            </a:r>
            <a:r>
              <a:rPr lang="zh-TW" altLang="en-US" sz="1600" i="0" dirty="0">
                <a:solidFill>
                  <a:srgbClr val="003399"/>
                </a:solidFill>
                <a:effectLst/>
                <a:latin typeface="Noto Sans TC"/>
              </a:rPr>
              <a:t>就會增加， 也就是當企業的</a:t>
            </a:r>
            <a:r>
              <a:rPr lang="zh-TW" altLang="en-US" sz="1600" i="0" dirty="0">
                <a:solidFill>
                  <a:srgbClr val="003399"/>
                </a:solidFill>
                <a:effectLst/>
                <a:highlight>
                  <a:srgbClr val="FFFF00"/>
                </a:highlight>
                <a:latin typeface="Noto Sans TC"/>
              </a:rPr>
              <a:t>單一維度極大化之後 ，多維度的競爭</a:t>
            </a:r>
            <a:r>
              <a:rPr lang="zh-TW" altLang="en-US" sz="1600" i="0" dirty="0">
                <a:solidFill>
                  <a:srgbClr val="003399"/>
                </a:solidFill>
                <a:effectLst/>
                <a:latin typeface="Noto Sans TC"/>
              </a:rPr>
              <a:t>就會產生相乘的效果</a:t>
            </a:r>
            <a:r>
              <a:rPr lang="zh-TW" altLang="en-US" sz="1600" dirty="0">
                <a:solidFill>
                  <a:srgbClr val="003399"/>
                </a:solidFill>
                <a:latin typeface="Noto Sans TC"/>
              </a:rPr>
              <a:t>， </a:t>
            </a:r>
            <a:r>
              <a:rPr lang="zh-TW" altLang="en-US" sz="1600" i="0" dirty="0">
                <a:solidFill>
                  <a:srgbClr val="003399"/>
                </a:solidFill>
                <a:effectLst/>
                <a:latin typeface="Noto Sans TC"/>
              </a:rPr>
              <a:t>柳暗花明。</a:t>
            </a:r>
            <a:r>
              <a:rPr lang="en-US" altLang="zh-TW" sz="1400" i="0" dirty="0">
                <a:solidFill>
                  <a:srgbClr val="003399"/>
                </a:solidFill>
                <a:effectLst/>
                <a:highlight>
                  <a:srgbClr val="FFFF00"/>
                </a:highlight>
                <a:latin typeface="Noto Sans TC"/>
              </a:rPr>
              <a:t> </a:t>
            </a:r>
            <a:endParaRPr lang="zh-TW" altLang="en-US" dirty="0"/>
          </a:p>
        </p:txBody>
      </p:sp>
      <p:sp>
        <p:nvSpPr>
          <p:cNvPr id="5" name="文字方塊 4">
            <a:extLst>
              <a:ext uri="{FF2B5EF4-FFF2-40B4-BE49-F238E27FC236}">
                <a16:creationId xmlns:a16="http://schemas.microsoft.com/office/drawing/2014/main" id="{78692C3A-DCDF-2941-7E3A-FD8961CC1F8A}"/>
              </a:ext>
            </a:extLst>
          </p:cNvPr>
          <p:cNvSpPr txBox="1"/>
          <p:nvPr/>
        </p:nvSpPr>
        <p:spPr>
          <a:xfrm>
            <a:off x="337062" y="4465502"/>
            <a:ext cx="11364254" cy="2154436"/>
          </a:xfrm>
          <a:prstGeom prst="rect">
            <a:avLst/>
          </a:prstGeom>
          <a:noFill/>
        </p:spPr>
        <p:txBody>
          <a:bodyPr wrap="square" rtlCol="0">
            <a:spAutoFit/>
          </a:bodyPr>
          <a:lstStyle/>
          <a:p>
            <a:r>
              <a:rPr lang="zh-TW" altLang="en-US" sz="1600" dirty="0">
                <a:solidFill>
                  <a:srgbClr val="003399"/>
                </a:solidFill>
              </a:rPr>
              <a:t>       </a:t>
            </a:r>
            <a:r>
              <a:rPr lang="zh-TW" altLang="en-US" sz="1600" dirty="0">
                <a:solidFill>
                  <a:srgbClr val="003399"/>
                </a:solidFill>
                <a:highlight>
                  <a:srgbClr val="FFFF00"/>
                </a:highlight>
              </a:rPr>
              <a:t>商業模式圖</a:t>
            </a:r>
            <a:r>
              <a:rPr lang="zh-TW" altLang="en-US" sz="1600" dirty="0">
                <a:solidFill>
                  <a:srgbClr val="003399"/>
                </a:solidFill>
              </a:rPr>
              <a:t>是由獲利世代</a:t>
            </a:r>
            <a:r>
              <a:rPr lang="en-US" altLang="zh-TW" sz="1600" dirty="0">
                <a:solidFill>
                  <a:srgbClr val="003399"/>
                </a:solidFill>
              </a:rPr>
              <a:t>(Business Model  generation )</a:t>
            </a:r>
            <a:r>
              <a:rPr lang="zh-TW" altLang="en-US" sz="1600" dirty="0">
                <a:solidFill>
                  <a:srgbClr val="003399"/>
                </a:solidFill>
              </a:rPr>
              <a:t>的作者及其團隊所提出，將商業模式</a:t>
            </a:r>
            <a:r>
              <a:rPr lang="zh-TW" altLang="en-US" sz="1600" dirty="0">
                <a:solidFill>
                  <a:srgbClr val="003399"/>
                </a:solidFill>
                <a:highlight>
                  <a:srgbClr val="FFFF00"/>
                </a:highlight>
              </a:rPr>
              <a:t>透過九個要素，系統化地組合起來，</a:t>
            </a:r>
            <a:r>
              <a:rPr lang="zh-TW" altLang="en-US" sz="1600" dirty="0">
                <a:solidFill>
                  <a:srgbClr val="003399"/>
                </a:solidFill>
              </a:rPr>
              <a:t>並根據</a:t>
            </a:r>
            <a:r>
              <a:rPr lang="zh-TW" altLang="en-US" sz="1600" dirty="0">
                <a:solidFill>
                  <a:srgbClr val="003399"/>
                </a:solidFill>
                <a:highlight>
                  <a:srgbClr val="FFFF00"/>
                </a:highlight>
              </a:rPr>
              <a:t>市場需求</a:t>
            </a:r>
            <a:r>
              <a:rPr lang="zh-TW" altLang="en-US" sz="1600" dirty="0">
                <a:solidFill>
                  <a:srgbClr val="003399"/>
                </a:solidFill>
              </a:rPr>
              <a:t>來解釋公司</a:t>
            </a:r>
            <a:r>
              <a:rPr lang="zh-TW" altLang="en-US" sz="1600" dirty="0">
                <a:solidFill>
                  <a:srgbClr val="003399"/>
                </a:solidFill>
                <a:highlight>
                  <a:srgbClr val="FFFF00"/>
                </a:highlight>
              </a:rPr>
              <a:t>獲利邏輯</a:t>
            </a:r>
            <a:r>
              <a:rPr lang="zh-TW" altLang="en-US" sz="1600" dirty="0">
                <a:solidFill>
                  <a:srgbClr val="003399"/>
                </a:solidFill>
              </a:rPr>
              <a:t>的方法</a:t>
            </a:r>
            <a:r>
              <a:rPr lang="zh-TW" altLang="en-US" sz="1400" dirty="0">
                <a:solidFill>
                  <a:srgbClr val="003399"/>
                </a:solidFill>
              </a:rPr>
              <a:t>。</a:t>
            </a:r>
            <a:endParaRPr lang="en-US" altLang="zh-TW" sz="1400" dirty="0">
              <a:solidFill>
                <a:srgbClr val="003399"/>
              </a:solidFill>
            </a:endParaRPr>
          </a:p>
          <a:p>
            <a:endParaRPr lang="en-US" altLang="zh-TW" sz="1400" dirty="0">
              <a:solidFill>
                <a:srgbClr val="003399"/>
              </a:solidFill>
            </a:endParaRPr>
          </a:p>
          <a:p>
            <a:r>
              <a:rPr lang="zh-TW" altLang="en-US" sz="1400" dirty="0">
                <a:solidFill>
                  <a:srgbClr val="003399"/>
                </a:solidFill>
              </a:rPr>
              <a:t>譬如 ， </a:t>
            </a:r>
            <a:r>
              <a:rPr lang="en-US" altLang="zh-TW" sz="1400" dirty="0">
                <a:solidFill>
                  <a:srgbClr val="003399"/>
                </a:solidFill>
              </a:rPr>
              <a:t>TSMC</a:t>
            </a:r>
            <a:r>
              <a:rPr lang="zh-TW" altLang="en-US" sz="1400" dirty="0">
                <a:solidFill>
                  <a:srgbClr val="003399"/>
                </a:solidFill>
              </a:rPr>
              <a:t> 的</a:t>
            </a:r>
            <a:r>
              <a:rPr lang="zh-TW" altLang="en-US" sz="1400" dirty="0">
                <a:solidFill>
                  <a:srgbClr val="003399"/>
                </a:solidFill>
                <a:highlight>
                  <a:srgbClr val="FFFF00"/>
                </a:highlight>
              </a:rPr>
              <a:t>商業模式</a:t>
            </a:r>
            <a:r>
              <a:rPr lang="zh-TW" altLang="en-US" sz="1400" dirty="0">
                <a:solidFill>
                  <a:srgbClr val="003399"/>
                </a:solidFill>
              </a:rPr>
              <a:t>是</a:t>
            </a:r>
            <a:r>
              <a:rPr lang="zh-TW" altLang="en-US" sz="1400" dirty="0">
                <a:solidFill>
                  <a:srgbClr val="003399"/>
                </a:solidFill>
                <a:highlight>
                  <a:srgbClr val="FFFF00"/>
                </a:highlight>
              </a:rPr>
              <a:t>提供基礎科技</a:t>
            </a:r>
            <a:r>
              <a:rPr lang="en-US" altLang="zh-TW" sz="1400" dirty="0">
                <a:solidFill>
                  <a:srgbClr val="003399"/>
                </a:solidFill>
                <a:highlight>
                  <a:srgbClr val="FFFF00"/>
                </a:highlight>
              </a:rPr>
              <a:t>(Fundamental Technology)</a:t>
            </a:r>
            <a:r>
              <a:rPr lang="zh-TW" altLang="en-US" sz="1400" dirty="0">
                <a:solidFill>
                  <a:srgbClr val="003399"/>
                </a:solidFill>
              </a:rPr>
              <a:t>，站在半導體產業的中心。</a:t>
            </a:r>
            <a:r>
              <a:rPr lang="zh-TW" altLang="en-US" sz="1600" dirty="0">
                <a:solidFill>
                  <a:srgbClr val="003399"/>
                </a:solidFill>
              </a:rPr>
              <a:t>張忠謀表示，他回國於</a:t>
            </a:r>
            <a:r>
              <a:rPr lang="en-US" altLang="zh-TW" sz="1600" dirty="0">
                <a:solidFill>
                  <a:srgbClr val="003399"/>
                </a:solidFill>
              </a:rPr>
              <a:t>1987</a:t>
            </a:r>
            <a:r>
              <a:rPr lang="zh-TW" altLang="en-US" sz="1600" dirty="0">
                <a:solidFill>
                  <a:srgbClr val="003399"/>
                </a:solidFill>
              </a:rPr>
              <a:t>年在台灣設立台積電，</a:t>
            </a:r>
            <a:r>
              <a:rPr lang="zh-TW" altLang="en-US" sz="1600" dirty="0">
                <a:solidFill>
                  <a:srgbClr val="003399"/>
                </a:solidFill>
                <a:highlight>
                  <a:srgbClr val="FFFF00"/>
                </a:highlight>
              </a:rPr>
              <a:t>開創晶圓代工商業模式，不會和客戶競爭，讓晶片設計者得以專注於設計晶片</a:t>
            </a:r>
            <a:r>
              <a:rPr lang="zh-TW" altLang="en-US" sz="1600" dirty="0">
                <a:solidFill>
                  <a:srgbClr val="003399"/>
                </a:solidFill>
              </a:rPr>
              <a:t>。</a:t>
            </a:r>
            <a:endParaRPr lang="en-US" altLang="zh-TW" sz="1600" dirty="0">
              <a:solidFill>
                <a:srgbClr val="003399"/>
              </a:solidFill>
            </a:endParaRPr>
          </a:p>
          <a:p>
            <a:endParaRPr lang="en-US" altLang="zh-TW" sz="1400" dirty="0">
              <a:solidFill>
                <a:srgbClr val="003399"/>
              </a:solidFill>
            </a:endParaRPr>
          </a:p>
          <a:p>
            <a:r>
              <a:rPr lang="zh-TW" altLang="en-US" sz="1400" kern="100" dirty="0">
                <a:latin typeface="Calibri" panose="020F0502020204030204" pitchFamily="34" charset="0"/>
                <a:cs typeface="Times New Roman" panose="02020603050405020304" pitchFamily="18" charset="0"/>
              </a:rPr>
              <a:t>         </a:t>
            </a:r>
            <a:r>
              <a:rPr lang="zh-TW" altLang="en-US" sz="1400" kern="100" dirty="0">
                <a:solidFill>
                  <a:srgbClr val="FF0000"/>
                </a:solidFill>
                <a:latin typeface="Calibri" panose="020F0502020204030204" pitchFamily="34" charset="0"/>
                <a:cs typeface="Times New Roman" panose="02020603050405020304" pitchFamily="18" charset="0"/>
              </a:rPr>
              <a:t>其他，另有</a:t>
            </a:r>
            <a:r>
              <a:rPr lang="zh-TW" altLang="zh-TW" sz="1400" kern="100" dirty="0">
                <a:solidFill>
                  <a:srgbClr val="FF0000"/>
                </a:solidFill>
                <a:latin typeface="Calibri" panose="020F0502020204030204" pitchFamily="34" charset="0"/>
                <a:cs typeface="Times New Roman" panose="02020603050405020304" pitchFamily="18" charset="0"/>
              </a:rPr>
              <a:t>兩個</a:t>
            </a:r>
            <a:r>
              <a:rPr lang="zh-TW" altLang="en-US" sz="1400" kern="100" dirty="0">
                <a:solidFill>
                  <a:srgbClr val="FF0000"/>
                </a:solidFill>
                <a:latin typeface="Calibri" panose="020F0502020204030204" pitchFamily="34" charset="0"/>
                <a:cs typeface="Times New Roman" panose="02020603050405020304" pitchFamily="18" charset="0"/>
              </a:rPr>
              <a:t>著名</a:t>
            </a:r>
            <a:r>
              <a:rPr lang="zh-TW" altLang="zh-TW" sz="1400" kern="100" dirty="0">
                <a:solidFill>
                  <a:srgbClr val="FF0000"/>
                </a:solidFill>
                <a:latin typeface="Calibri" panose="020F0502020204030204" pitchFamily="34" charset="0"/>
                <a:cs typeface="Times New Roman" panose="02020603050405020304" pitchFamily="18" charset="0"/>
              </a:rPr>
              <a:t>成功的</a:t>
            </a:r>
            <a:r>
              <a:rPr lang="zh-TW" altLang="zh-TW" sz="1400" b="1" kern="100" dirty="0">
                <a:solidFill>
                  <a:srgbClr val="FF0000"/>
                </a:solidFill>
                <a:latin typeface="Calibri" panose="020F0502020204030204" pitchFamily="34" charset="0"/>
                <a:cs typeface="Times New Roman" panose="02020603050405020304" pitchFamily="18" charset="0"/>
              </a:rPr>
              <a:t>商業模式</a:t>
            </a:r>
            <a:r>
              <a:rPr lang="zh-TW" altLang="en-US" sz="1400" dirty="0">
                <a:solidFill>
                  <a:srgbClr val="FF0000"/>
                </a:solidFill>
              </a:rPr>
              <a:t>。</a:t>
            </a:r>
            <a:r>
              <a:rPr lang="zh-TW" altLang="en-US" sz="1400" kern="100" dirty="0">
                <a:solidFill>
                  <a:srgbClr val="FF0000"/>
                </a:solidFill>
                <a:latin typeface="Calibri" panose="020F0502020204030204" pitchFamily="34" charset="0"/>
                <a:cs typeface="Times New Roman" panose="02020603050405020304" pitchFamily="18" charset="0"/>
              </a:rPr>
              <a:t>如  </a:t>
            </a:r>
            <a:r>
              <a:rPr lang="en-US" altLang="zh-TW" sz="1400" b="1" kern="100" dirty="0">
                <a:solidFill>
                  <a:srgbClr val="FF0000"/>
                </a:solidFill>
                <a:highlight>
                  <a:srgbClr val="FFFF00"/>
                </a:highlight>
                <a:latin typeface="Calibri" panose="020F0502020204030204" pitchFamily="34" charset="0"/>
                <a:cs typeface="Times New Roman" panose="02020603050405020304" pitchFamily="18" charset="0"/>
              </a:rPr>
              <a:t>1. </a:t>
            </a:r>
            <a:r>
              <a:rPr lang="zh-TW" altLang="zh-TW" sz="1400" b="1" kern="100" dirty="0">
                <a:solidFill>
                  <a:srgbClr val="FF0000"/>
                </a:solidFill>
                <a:highlight>
                  <a:srgbClr val="FFFF00"/>
                </a:highlight>
                <a:latin typeface="Calibri" panose="020F0502020204030204" pitchFamily="34" charset="0"/>
                <a:cs typeface="Times New Roman" panose="02020603050405020304" pitchFamily="18" charset="0"/>
              </a:rPr>
              <a:t>訂閱模式</a:t>
            </a:r>
            <a:r>
              <a:rPr lang="zh-TW" altLang="zh-TW" sz="1400" b="1" kern="100" dirty="0">
                <a:solidFill>
                  <a:srgbClr val="FF0000"/>
                </a:solidFill>
                <a:latin typeface="Calibri" panose="020F0502020204030204" pitchFamily="34" charset="0"/>
                <a:cs typeface="Times New Roman" panose="02020603050405020304" pitchFamily="18" charset="0"/>
              </a:rPr>
              <a:t>（</a:t>
            </a:r>
            <a:r>
              <a:rPr lang="en-US" altLang="zh-TW" sz="1400" kern="100" dirty="0">
                <a:solidFill>
                  <a:srgbClr val="FF0000"/>
                </a:solidFill>
                <a:latin typeface="Calibri" panose="020F0502020204030204" pitchFamily="34" charset="0"/>
                <a:cs typeface="Times New Roman" panose="02020603050405020304" pitchFamily="18" charset="0"/>
              </a:rPr>
              <a:t>Subscription Model</a:t>
            </a:r>
            <a:r>
              <a:rPr lang="zh-TW" altLang="zh-TW" sz="1400" kern="100" dirty="0">
                <a:solidFill>
                  <a:srgbClr val="FF0000"/>
                </a:solidFill>
                <a:latin typeface="Calibri" panose="020F0502020204030204" pitchFamily="34" charset="0"/>
                <a:cs typeface="Times New Roman" panose="02020603050405020304" pitchFamily="18" charset="0"/>
              </a:rPr>
              <a:t>）</a:t>
            </a:r>
            <a:r>
              <a:rPr lang="en-US" altLang="zh-TW" sz="1400" kern="100" dirty="0">
                <a:solidFill>
                  <a:srgbClr val="FF0000"/>
                </a:solidFill>
                <a:latin typeface="Calibri" panose="020F0502020204030204" pitchFamily="34" charset="0"/>
                <a:cs typeface="Times New Roman" panose="02020603050405020304" pitchFamily="18" charset="0"/>
              </a:rPr>
              <a:t> Netflix</a:t>
            </a:r>
            <a:r>
              <a:rPr lang="zh-TW" altLang="zh-TW" sz="1400" kern="100" dirty="0">
                <a:solidFill>
                  <a:srgbClr val="FF0000"/>
                </a:solidFill>
                <a:latin typeface="Calibri" panose="020F0502020204030204" pitchFamily="34" charset="0"/>
                <a:cs typeface="Times New Roman" panose="02020603050405020304" pitchFamily="18" charset="0"/>
              </a:rPr>
              <a:t>作為全球知名的流媒體平台，使用訂閱模式來提供電影、</a:t>
            </a:r>
            <a:r>
              <a:rPr lang="zh-TW" altLang="zh-TW" sz="1400" kern="100" dirty="0">
                <a:solidFill>
                  <a:srgbClr val="FF0000"/>
                </a:solidFill>
                <a:highlight>
                  <a:srgbClr val="FFFF00"/>
                </a:highlight>
                <a:latin typeface="Calibri" panose="020F0502020204030204" pitchFamily="34" charset="0"/>
                <a:cs typeface="Times New Roman" panose="02020603050405020304" pitchFamily="18" charset="0"/>
              </a:rPr>
              <a:t>電視節目和自製內容的無限觀看權</a:t>
            </a:r>
            <a:r>
              <a:rPr lang="zh-TW" altLang="zh-TW" sz="1400" kern="100" dirty="0">
                <a:solidFill>
                  <a:srgbClr val="FF0000"/>
                </a:solidFill>
                <a:latin typeface="Calibri" panose="020F0502020204030204" pitchFamily="34" charset="0"/>
                <a:cs typeface="Times New Roman" panose="02020603050405020304" pitchFamily="18" charset="0"/>
              </a:rPr>
              <a:t>。</a:t>
            </a:r>
            <a:r>
              <a:rPr lang="en-US" altLang="zh-TW" sz="1400" kern="100" dirty="0">
                <a:solidFill>
                  <a:srgbClr val="FF0000"/>
                </a:solidFill>
                <a:latin typeface="Calibri" panose="020F0502020204030204" pitchFamily="34" charset="0"/>
                <a:cs typeface="Times New Roman" panose="02020603050405020304" pitchFamily="18" charset="0"/>
              </a:rPr>
              <a:t>2.  </a:t>
            </a:r>
            <a:r>
              <a:rPr lang="zh-TW" altLang="zh-TW" sz="1400" kern="100" dirty="0">
                <a:solidFill>
                  <a:srgbClr val="FF0000"/>
                </a:solidFill>
                <a:highlight>
                  <a:srgbClr val="FFFF00"/>
                </a:highlight>
                <a:latin typeface="Calibri" panose="020F0502020204030204" pitchFamily="34" charset="0"/>
                <a:cs typeface="Times New Roman" panose="02020603050405020304" pitchFamily="18" charset="0"/>
              </a:rPr>
              <a:t>平台經濟模式（</a:t>
            </a:r>
            <a:r>
              <a:rPr lang="en-US" altLang="zh-TW" sz="1400" kern="100" dirty="0">
                <a:solidFill>
                  <a:srgbClr val="FF0000"/>
                </a:solidFill>
                <a:highlight>
                  <a:srgbClr val="FFFF00"/>
                </a:highlight>
                <a:latin typeface="Calibri" panose="020F0502020204030204" pitchFamily="34" charset="0"/>
                <a:cs typeface="Times New Roman" panose="02020603050405020304" pitchFamily="18" charset="0"/>
              </a:rPr>
              <a:t>Platform Economy Model</a:t>
            </a:r>
            <a:r>
              <a:rPr lang="zh-TW" altLang="zh-TW" sz="1400" kern="100" dirty="0">
                <a:solidFill>
                  <a:srgbClr val="FF0000"/>
                </a:solidFill>
                <a:highlight>
                  <a:srgbClr val="FFFF00"/>
                </a:highlight>
                <a:latin typeface="Calibri" panose="020F0502020204030204" pitchFamily="34" charset="0"/>
                <a:cs typeface="Times New Roman" panose="02020603050405020304" pitchFamily="18" charset="0"/>
              </a:rPr>
              <a:t>）</a:t>
            </a:r>
            <a:r>
              <a:rPr lang="zh-TW" altLang="zh-TW" sz="1400" kern="100" dirty="0">
                <a:solidFill>
                  <a:srgbClr val="FF0000"/>
                </a:solidFill>
                <a:latin typeface="Calibri" panose="020F0502020204030204" pitchFamily="34" charset="0"/>
                <a:cs typeface="Times New Roman" panose="02020603050405020304" pitchFamily="18" charset="0"/>
              </a:rPr>
              <a:t>平台經濟模式是指企業通過搭建一個數字平台，將不同的供應方與需求方連接起來，從中賺取</a:t>
            </a:r>
            <a:r>
              <a:rPr lang="zh-TW" altLang="zh-TW" sz="1400" kern="100" dirty="0">
                <a:solidFill>
                  <a:srgbClr val="FF0000"/>
                </a:solidFill>
                <a:highlight>
                  <a:srgbClr val="FFFF00"/>
                </a:highlight>
                <a:latin typeface="Calibri" panose="020F0502020204030204" pitchFamily="34" charset="0"/>
                <a:cs typeface="Times New Roman" panose="02020603050405020304" pitchFamily="18" charset="0"/>
              </a:rPr>
              <a:t>中介費或交易費</a:t>
            </a:r>
            <a:r>
              <a:rPr lang="zh-TW" altLang="en-US" sz="1400" dirty="0">
                <a:solidFill>
                  <a:srgbClr val="FF0000"/>
                </a:solidFill>
                <a:highlight>
                  <a:srgbClr val="FFFF00"/>
                </a:highlight>
              </a:rPr>
              <a:t>， </a:t>
            </a:r>
            <a:r>
              <a:rPr lang="zh-TW" altLang="en-US" sz="1400" kern="100" dirty="0">
                <a:solidFill>
                  <a:srgbClr val="FF0000"/>
                </a:solidFill>
                <a:latin typeface="Calibri" panose="020F0502020204030204" pitchFamily="34" charset="0"/>
                <a:cs typeface="Times New Roman" panose="02020603050405020304" pitchFamily="18" charset="0"/>
              </a:rPr>
              <a:t>如</a:t>
            </a:r>
            <a:r>
              <a:rPr lang="en-US" altLang="zh-TW" sz="1400" b="1" dirty="0">
                <a:solidFill>
                  <a:srgbClr val="FF0000"/>
                </a:solidFill>
                <a:latin typeface="Calibri" panose="020F0502020204030204" pitchFamily="34" charset="0"/>
                <a:cs typeface="Times New Roman" panose="02020603050405020304" pitchFamily="18" charset="0"/>
              </a:rPr>
              <a:t> Uber </a:t>
            </a:r>
            <a:r>
              <a:rPr lang="zh-TW" altLang="en-US" sz="1400" b="1" dirty="0">
                <a:solidFill>
                  <a:srgbClr val="FF0000"/>
                </a:solidFill>
                <a:latin typeface="Calibri" panose="020F0502020204030204" pitchFamily="34" charset="0"/>
                <a:cs typeface="Times New Roman" panose="02020603050405020304" pitchFamily="18" charset="0"/>
              </a:rPr>
              <a:t>、</a:t>
            </a:r>
            <a:r>
              <a:rPr lang="en-US" altLang="zh-TW" sz="1400" b="1" dirty="0">
                <a:solidFill>
                  <a:srgbClr val="FF0000"/>
                </a:solidFill>
                <a:latin typeface="Calibri" panose="020F0502020204030204" pitchFamily="34" charset="0"/>
                <a:cs typeface="Times New Roman" panose="02020603050405020304" pitchFamily="18" charset="0"/>
              </a:rPr>
              <a:t>Airbnb</a:t>
            </a:r>
            <a:r>
              <a:rPr lang="zh-TW" altLang="en-US" sz="1200" dirty="0">
                <a:solidFill>
                  <a:srgbClr val="FF0000"/>
                </a:solidFill>
              </a:rPr>
              <a:t> 。</a:t>
            </a:r>
            <a:endParaRPr lang="zh-TW" altLang="en-US" dirty="0">
              <a:solidFill>
                <a:srgbClr val="FF0000"/>
              </a:solidFill>
            </a:endParaRPr>
          </a:p>
        </p:txBody>
      </p:sp>
    </p:spTree>
    <p:extLst>
      <p:ext uri="{BB962C8B-B14F-4D97-AF65-F5344CB8AC3E}">
        <p14:creationId xmlns:p14="http://schemas.microsoft.com/office/powerpoint/2010/main" val="1068568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31C031-0D93-48BB-BF9F-DB3545787C76}"/>
              </a:ext>
            </a:extLst>
          </p:cNvPr>
          <p:cNvSpPr>
            <a:spLocks noGrp="1"/>
          </p:cNvSpPr>
          <p:nvPr>
            <p:ph type="title"/>
          </p:nvPr>
        </p:nvSpPr>
        <p:spPr>
          <a:xfrm>
            <a:off x="3064625" y="291685"/>
            <a:ext cx="3696393" cy="742788"/>
          </a:xfrm>
        </p:spPr>
        <p:txBody>
          <a:bodyPr>
            <a:normAutofit/>
          </a:bodyPr>
          <a:lstStyle/>
          <a:p>
            <a:r>
              <a:rPr lang="zh-TW" altLang="en-US" sz="2400" dirty="0">
                <a:solidFill>
                  <a:srgbClr val="0070C0"/>
                </a:solidFill>
              </a:rPr>
              <a:t>商業模式圖的基本概念</a:t>
            </a:r>
          </a:p>
        </p:txBody>
      </p:sp>
      <p:sp>
        <p:nvSpPr>
          <p:cNvPr id="11" name="內容版面配置區 10">
            <a:extLst>
              <a:ext uri="{FF2B5EF4-FFF2-40B4-BE49-F238E27FC236}">
                <a16:creationId xmlns:a16="http://schemas.microsoft.com/office/drawing/2014/main" id="{8825A1F9-CF8F-4ED9-AFB2-7DB19967E10F}"/>
              </a:ext>
            </a:extLst>
          </p:cNvPr>
          <p:cNvSpPr>
            <a:spLocks noGrp="1"/>
          </p:cNvSpPr>
          <p:nvPr>
            <p:ph idx="1"/>
          </p:nvPr>
        </p:nvSpPr>
        <p:spPr>
          <a:xfrm>
            <a:off x="596716" y="3494723"/>
            <a:ext cx="10924674" cy="3136247"/>
          </a:xfrm>
        </p:spPr>
        <p:txBody>
          <a:bodyPr>
            <a:normAutofit/>
          </a:bodyPr>
          <a:lstStyle/>
          <a:p>
            <a:r>
              <a:rPr lang="zh-TW" altLang="en-US" sz="1800" b="1" dirty="0">
                <a:solidFill>
                  <a:srgbClr val="0070C0"/>
                </a:solidFill>
              </a:rPr>
              <a:t>商業模式圖中</a:t>
            </a:r>
            <a:endParaRPr lang="en-US" altLang="zh-TW" sz="2000" b="1" dirty="0">
              <a:solidFill>
                <a:srgbClr val="0070C0"/>
              </a:solidFill>
            </a:endParaRPr>
          </a:p>
          <a:p>
            <a:pPr lvl="1"/>
            <a:r>
              <a:rPr lang="zh-TW" altLang="en-US" sz="1600" dirty="0">
                <a:solidFill>
                  <a:srgbClr val="0070C0"/>
                </a:solidFill>
                <a:highlight>
                  <a:srgbClr val="FFFF00"/>
                </a:highlight>
              </a:rPr>
              <a:t>中心概念是價值主張 </a:t>
            </a:r>
            <a:r>
              <a:rPr lang="en-US" altLang="zh-TW" sz="1600" dirty="0">
                <a:solidFill>
                  <a:srgbClr val="0070C0"/>
                </a:solidFill>
                <a:highlight>
                  <a:srgbClr val="FFFF00"/>
                </a:highlight>
              </a:rPr>
              <a:t>(VP) :</a:t>
            </a:r>
            <a:r>
              <a:rPr lang="zh-TW" altLang="en-US" sz="1600" dirty="0">
                <a:solidFill>
                  <a:srgbClr val="0070C0"/>
                </a:solidFill>
              </a:rPr>
              <a:t>我們為顧客解決了什麼問題？</a:t>
            </a:r>
            <a:endParaRPr lang="en-US" altLang="zh-TW" sz="1600" dirty="0">
              <a:solidFill>
                <a:srgbClr val="0070C0"/>
              </a:solidFill>
            </a:endParaRPr>
          </a:p>
          <a:p>
            <a:pPr lvl="1"/>
            <a:endParaRPr lang="en-US" altLang="zh-TW" sz="1600" dirty="0">
              <a:solidFill>
                <a:srgbClr val="0070C0"/>
              </a:solidFill>
            </a:endParaRPr>
          </a:p>
          <a:p>
            <a:pPr lvl="1"/>
            <a:r>
              <a:rPr lang="zh-TW" altLang="en-US" sz="1600" dirty="0">
                <a:solidFill>
                  <a:srgbClr val="C00000"/>
                </a:solidFill>
              </a:rPr>
              <a:t>右半部</a:t>
            </a:r>
            <a:r>
              <a:rPr lang="zh-TW" altLang="en-US" sz="1600" dirty="0">
                <a:solidFill>
                  <a:srgbClr val="0070C0"/>
                </a:solidFill>
              </a:rPr>
              <a:t> </a:t>
            </a:r>
            <a:r>
              <a:rPr lang="en-US" altLang="zh-TW" sz="1600" dirty="0">
                <a:solidFill>
                  <a:srgbClr val="0070C0"/>
                </a:solidFill>
              </a:rPr>
              <a:t>(CR</a:t>
            </a:r>
            <a:r>
              <a:rPr lang="zh-TW" altLang="en-US" sz="1600" dirty="0">
                <a:solidFill>
                  <a:srgbClr val="0070C0"/>
                </a:solidFill>
              </a:rPr>
              <a:t>、</a:t>
            </a:r>
            <a:r>
              <a:rPr lang="en-US" altLang="zh-TW" sz="1600" dirty="0">
                <a:solidFill>
                  <a:srgbClr val="0070C0"/>
                </a:solidFill>
              </a:rPr>
              <a:t>CH</a:t>
            </a:r>
            <a:r>
              <a:rPr lang="zh-TW" altLang="en-US" sz="1600" dirty="0">
                <a:solidFill>
                  <a:srgbClr val="0070C0"/>
                </a:solidFill>
              </a:rPr>
              <a:t>、</a:t>
            </a:r>
            <a:r>
              <a:rPr lang="en-US" altLang="zh-TW" sz="1600" dirty="0">
                <a:solidFill>
                  <a:srgbClr val="0070C0"/>
                </a:solidFill>
              </a:rPr>
              <a:t>CS) </a:t>
            </a:r>
            <a:r>
              <a:rPr lang="zh-TW" altLang="en-US" sz="1600" dirty="0">
                <a:solidFill>
                  <a:srgbClr val="0070C0"/>
                </a:solidFill>
              </a:rPr>
              <a:t>強調產品或服務面對的客群與方式，也就是，關於此價值主張與</a:t>
            </a:r>
            <a:r>
              <a:rPr lang="zh-TW" altLang="en-US" sz="1600" dirty="0">
                <a:solidFill>
                  <a:srgbClr val="0070C0"/>
                </a:solidFill>
                <a:highlight>
                  <a:srgbClr val="FFFF00"/>
                </a:highlight>
              </a:rPr>
              <a:t>目標客層 </a:t>
            </a:r>
            <a:r>
              <a:rPr lang="en-US" altLang="zh-TW" sz="1600" dirty="0">
                <a:solidFill>
                  <a:srgbClr val="0070C0"/>
                </a:solidFill>
                <a:highlight>
                  <a:srgbClr val="FFFF00"/>
                </a:highlight>
              </a:rPr>
              <a:t>(CS)</a:t>
            </a:r>
            <a:r>
              <a:rPr lang="zh-TW" altLang="en-US" sz="1600" dirty="0">
                <a:solidFill>
                  <a:srgbClr val="0070C0"/>
                </a:solidFill>
              </a:rPr>
              <a:t>之間的</a:t>
            </a:r>
            <a:r>
              <a:rPr lang="zh-TW" altLang="en-US" sz="1600" dirty="0">
                <a:solidFill>
                  <a:srgbClr val="0070C0"/>
                </a:solidFill>
                <a:highlight>
                  <a:srgbClr val="FFFF00"/>
                </a:highlight>
              </a:rPr>
              <a:t>接觸通路 </a:t>
            </a:r>
            <a:r>
              <a:rPr lang="en-US" altLang="zh-TW" sz="1600" dirty="0">
                <a:solidFill>
                  <a:srgbClr val="0070C0"/>
                </a:solidFill>
                <a:highlight>
                  <a:srgbClr val="FFFF00"/>
                </a:highlight>
              </a:rPr>
              <a:t>(CH) </a:t>
            </a:r>
            <a:r>
              <a:rPr lang="zh-TW" altLang="en-US" sz="1600" dirty="0">
                <a:solidFill>
                  <a:srgbClr val="0070C0"/>
                </a:solidFill>
                <a:highlight>
                  <a:srgbClr val="FFFF00"/>
                </a:highlight>
              </a:rPr>
              <a:t>、顧客關係建立 </a:t>
            </a:r>
            <a:r>
              <a:rPr lang="en-US" altLang="zh-TW" sz="1600" dirty="0">
                <a:solidFill>
                  <a:srgbClr val="0070C0"/>
                </a:solidFill>
                <a:highlight>
                  <a:srgbClr val="FFFF00"/>
                </a:highlight>
              </a:rPr>
              <a:t>(CR) </a:t>
            </a:r>
          </a:p>
          <a:p>
            <a:pPr lvl="1"/>
            <a:endParaRPr lang="en-US" altLang="zh-TW" sz="1600" dirty="0">
              <a:solidFill>
                <a:srgbClr val="0070C0"/>
              </a:solidFill>
            </a:endParaRPr>
          </a:p>
          <a:p>
            <a:pPr lvl="1"/>
            <a:r>
              <a:rPr lang="zh-TW" altLang="en-US" sz="1600" dirty="0">
                <a:solidFill>
                  <a:srgbClr val="C00000"/>
                </a:solidFill>
              </a:rPr>
              <a:t>左半部</a:t>
            </a:r>
            <a:r>
              <a:rPr lang="zh-TW" altLang="en-US" sz="1600" dirty="0">
                <a:solidFill>
                  <a:srgbClr val="0070C0"/>
                </a:solidFill>
              </a:rPr>
              <a:t> </a:t>
            </a:r>
            <a:r>
              <a:rPr lang="en-US" altLang="zh-TW" sz="1600" dirty="0">
                <a:solidFill>
                  <a:srgbClr val="0070C0"/>
                </a:solidFill>
              </a:rPr>
              <a:t>(KP</a:t>
            </a:r>
            <a:r>
              <a:rPr lang="zh-TW" altLang="en-US" sz="1600" dirty="0">
                <a:solidFill>
                  <a:srgbClr val="0070C0"/>
                </a:solidFill>
              </a:rPr>
              <a:t>、</a:t>
            </a:r>
            <a:r>
              <a:rPr lang="en-US" altLang="zh-TW" sz="1600" dirty="0">
                <a:solidFill>
                  <a:srgbClr val="0070C0"/>
                </a:solidFill>
              </a:rPr>
              <a:t>KA</a:t>
            </a:r>
            <a:r>
              <a:rPr lang="zh-TW" altLang="en-US" sz="1600" dirty="0">
                <a:solidFill>
                  <a:srgbClr val="0070C0"/>
                </a:solidFill>
              </a:rPr>
              <a:t>、</a:t>
            </a:r>
            <a:r>
              <a:rPr lang="en-US" altLang="zh-TW" sz="1600" dirty="0">
                <a:solidFill>
                  <a:srgbClr val="0070C0"/>
                </a:solidFill>
              </a:rPr>
              <a:t>KR) </a:t>
            </a:r>
            <a:r>
              <a:rPr lang="zh-TW" altLang="en-US" sz="1600" dirty="0">
                <a:solidFill>
                  <a:srgbClr val="0070C0"/>
                </a:solidFill>
              </a:rPr>
              <a:t>則描述提供產品或服務的商業模式，包括完成此價值主張所需要的</a:t>
            </a:r>
            <a:r>
              <a:rPr lang="zh-TW" altLang="en-US" sz="1600" dirty="0">
                <a:solidFill>
                  <a:srgbClr val="0070C0"/>
                </a:solidFill>
                <a:highlight>
                  <a:srgbClr val="FFFF00"/>
                </a:highlight>
              </a:rPr>
              <a:t>關鍵資源 </a:t>
            </a:r>
            <a:r>
              <a:rPr lang="en-US" altLang="zh-TW" sz="1600" dirty="0">
                <a:solidFill>
                  <a:srgbClr val="0070C0"/>
                </a:solidFill>
                <a:highlight>
                  <a:srgbClr val="FFFF00"/>
                </a:highlight>
              </a:rPr>
              <a:t>(KR)</a:t>
            </a:r>
            <a:r>
              <a:rPr lang="zh-TW" altLang="en-US" sz="1600" dirty="0">
                <a:solidFill>
                  <a:srgbClr val="0070C0"/>
                </a:solidFill>
                <a:highlight>
                  <a:srgbClr val="FFFF00"/>
                </a:highlight>
              </a:rPr>
              <a:t>、關鍵活動 </a:t>
            </a:r>
            <a:r>
              <a:rPr lang="en-US" altLang="zh-TW" sz="1600" dirty="0">
                <a:solidFill>
                  <a:srgbClr val="0070C0"/>
                </a:solidFill>
                <a:highlight>
                  <a:srgbClr val="FFFF00"/>
                </a:highlight>
              </a:rPr>
              <a:t>(KA) </a:t>
            </a:r>
            <a:r>
              <a:rPr lang="zh-TW" altLang="en-US" sz="1600" dirty="0">
                <a:solidFill>
                  <a:srgbClr val="0070C0"/>
                </a:solidFill>
                <a:highlight>
                  <a:srgbClr val="FFFF00"/>
                </a:highlight>
              </a:rPr>
              <a:t>與關鍵合作夥伴 </a:t>
            </a:r>
            <a:r>
              <a:rPr lang="en-US" altLang="zh-TW" sz="1600" dirty="0">
                <a:solidFill>
                  <a:srgbClr val="0070C0"/>
                </a:solidFill>
                <a:highlight>
                  <a:srgbClr val="FFFF00"/>
                </a:highlight>
              </a:rPr>
              <a:t>(KP)</a:t>
            </a:r>
          </a:p>
          <a:p>
            <a:pPr lvl="1"/>
            <a:endParaRPr lang="en-US" altLang="zh-TW" sz="1600" dirty="0">
              <a:solidFill>
                <a:srgbClr val="0070C0"/>
              </a:solidFill>
            </a:endParaRPr>
          </a:p>
          <a:p>
            <a:pPr lvl="1"/>
            <a:r>
              <a:rPr lang="zh-TW" altLang="en-US" sz="1600" dirty="0">
                <a:solidFill>
                  <a:srgbClr val="C00000"/>
                </a:solidFill>
              </a:rPr>
              <a:t>下方</a:t>
            </a:r>
            <a:r>
              <a:rPr lang="zh-TW" altLang="en-US" sz="1600" dirty="0">
                <a:solidFill>
                  <a:srgbClr val="0070C0"/>
                </a:solidFill>
              </a:rPr>
              <a:t> </a:t>
            </a:r>
            <a:r>
              <a:rPr lang="en-US" altLang="zh-TW" sz="1600" dirty="0">
                <a:solidFill>
                  <a:srgbClr val="0070C0"/>
                </a:solidFill>
              </a:rPr>
              <a:t>(C$</a:t>
            </a:r>
            <a:r>
              <a:rPr lang="zh-TW" altLang="en-US" sz="1600" dirty="0">
                <a:solidFill>
                  <a:srgbClr val="0070C0"/>
                </a:solidFill>
              </a:rPr>
              <a:t>、</a:t>
            </a:r>
            <a:r>
              <a:rPr lang="en-US" altLang="zh-TW" sz="1600" dirty="0">
                <a:solidFill>
                  <a:srgbClr val="0070C0"/>
                </a:solidFill>
              </a:rPr>
              <a:t>R$) </a:t>
            </a:r>
            <a:r>
              <a:rPr lang="zh-TW" altLang="en-US" sz="1600" dirty="0">
                <a:solidFill>
                  <a:srgbClr val="0070C0"/>
                </a:solidFill>
              </a:rPr>
              <a:t>則是相關的</a:t>
            </a:r>
            <a:r>
              <a:rPr lang="zh-TW" altLang="en-US" sz="1600" dirty="0">
                <a:solidFill>
                  <a:srgbClr val="0070C0"/>
                </a:solidFill>
                <a:highlight>
                  <a:srgbClr val="FFFF00"/>
                </a:highlight>
              </a:rPr>
              <a:t>成本結構 </a:t>
            </a:r>
            <a:r>
              <a:rPr lang="en-US" altLang="zh-TW" sz="1600" dirty="0">
                <a:solidFill>
                  <a:srgbClr val="0070C0"/>
                </a:solidFill>
                <a:highlight>
                  <a:srgbClr val="FFFF00"/>
                </a:highlight>
              </a:rPr>
              <a:t>(C$) </a:t>
            </a:r>
            <a:r>
              <a:rPr lang="zh-TW" altLang="en-US" sz="1600" dirty="0">
                <a:solidFill>
                  <a:srgbClr val="0070C0"/>
                </a:solidFill>
                <a:highlight>
                  <a:srgbClr val="FFFF00"/>
                </a:highlight>
              </a:rPr>
              <a:t>與效益流 </a:t>
            </a:r>
            <a:r>
              <a:rPr lang="en-US" altLang="zh-TW" sz="1600" dirty="0">
                <a:solidFill>
                  <a:srgbClr val="0070C0"/>
                </a:solidFill>
                <a:highlight>
                  <a:srgbClr val="FFFF00"/>
                </a:highlight>
              </a:rPr>
              <a:t>(R$)</a:t>
            </a:r>
            <a:endParaRPr lang="zh-TW" altLang="en-US" sz="1600" dirty="0">
              <a:solidFill>
                <a:srgbClr val="0070C0"/>
              </a:solidFill>
              <a:highlight>
                <a:srgbClr val="FFFF00"/>
              </a:highlight>
            </a:endParaRPr>
          </a:p>
        </p:txBody>
      </p:sp>
      <p:pic>
        <p:nvPicPr>
          <p:cNvPr id="4" name="圖片 3">
            <a:extLst>
              <a:ext uri="{FF2B5EF4-FFF2-40B4-BE49-F238E27FC236}">
                <a16:creationId xmlns:a16="http://schemas.microsoft.com/office/drawing/2014/main" id="{AE348DB7-9B45-F557-6F55-9ED3C0086343}"/>
              </a:ext>
            </a:extLst>
          </p:cNvPr>
          <p:cNvPicPr>
            <a:picLocks noChangeAspect="1"/>
          </p:cNvPicPr>
          <p:nvPr/>
        </p:nvPicPr>
        <p:blipFill>
          <a:blip r:embed="rId2"/>
          <a:stretch>
            <a:fillRect/>
          </a:stretch>
        </p:blipFill>
        <p:spPr>
          <a:xfrm>
            <a:off x="7262769" y="138986"/>
            <a:ext cx="3322155" cy="2124635"/>
          </a:xfrm>
          <a:prstGeom prst="rect">
            <a:avLst/>
          </a:prstGeom>
        </p:spPr>
      </p:pic>
      <p:sp>
        <p:nvSpPr>
          <p:cNvPr id="5" name="文字方塊 4">
            <a:extLst>
              <a:ext uri="{FF2B5EF4-FFF2-40B4-BE49-F238E27FC236}">
                <a16:creationId xmlns:a16="http://schemas.microsoft.com/office/drawing/2014/main" id="{527C503E-B091-8646-80C2-8EDEBA70029B}"/>
              </a:ext>
            </a:extLst>
          </p:cNvPr>
          <p:cNvSpPr txBox="1"/>
          <p:nvPr/>
        </p:nvSpPr>
        <p:spPr>
          <a:xfrm>
            <a:off x="415634" y="2439947"/>
            <a:ext cx="11286837" cy="923330"/>
          </a:xfrm>
          <a:prstGeom prst="rect">
            <a:avLst/>
          </a:prstGeom>
          <a:noFill/>
        </p:spPr>
        <p:txBody>
          <a:bodyPr wrap="square" rtlCol="0">
            <a:spAutoFit/>
          </a:bodyPr>
          <a:lstStyle/>
          <a:p>
            <a:r>
              <a:rPr lang="zh-TW" altLang="en-US" dirty="0">
                <a:solidFill>
                  <a:srgbClr val="003399"/>
                </a:solidFill>
                <a:highlight>
                  <a:srgbClr val="FFFF00"/>
                </a:highlight>
                <a:latin typeface="Noto Sans TC"/>
              </a:rPr>
              <a:t>註</a:t>
            </a:r>
            <a:r>
              <a:rPr lang="en-US" altLang="zh-TW" dirty="0">
                <a:solidFill>
                  <a:srgbClr val="003399"/>
                </a:solidFill>
                <a:highlight>
                  <a:srgbClr val="FFFF00"/>
                </a:highlight>
                <a:latin typeface="Noto Sans TC"/>
              </a:rPr>
              <a:t>1 : </a:t>
            </a:r>
            <a:r>
              <a:rPr lang="zh-TW" altLang="en-US" dirty="0"/>
              <a:t>在</a:t>
            </a:r>
            <a:r>
              <a:rPr lang="zh-TW" altLang="en-US" dirty="0">
                <a:highlight>
                  <a:srgbClr val="FFFF00"/>
                </a:highlight>
              </a:rPr>
              <a:t>電子商務中，</a:t>
            </a:r>
            <a:r>
              <a:rPr lang="zh-TW" altLang="en-US" b="1" dirty="0">
                <a:highlight>
                  <a:srgbClr val="FFFF00"/>
                </a:highlight>
              </a:rPr>
              <a:t>結構洞</a:t>
            </a:r>
            <a:r>
              <a:rPr lang="zh-TW" altLang="en-US" dirty="0">
                <a:highlight>
                  <a:srgbClr val="FFFF00"/>
                </a:highlight>
              </a:rPr>
              <a:t>（</a:t>
            </a:r>
            <a:r>
              <a:rPr lang="en-US" altLang="zh-TW" dirty="0">
                <a:highlight>
                  <a:srgbClr val="FFFF00"/>
                </a:highlight>
              </a:rPr>
              <a:t>Structural Holes</a:t>
            </a:r>
            <a:r>
              <a:rPr lang="zh-TW" altLang="en-US" dirty="0">
                <a:highlight>
                  <a:srgbClr val="FFFF00"/>
                </a:highlight>
              </a:rPr>
              <a:t>）這個概念來自</a:t>
            </a:r>
            <a:r>
              <a:rPr lang="zh-TW" altLang="en-US" b="1" dirty="0">
                <a:highlight>
                  <a:srgbClr val="FFFF00"/>
                </a:highlight>
              </a:rPr>
              <a:t>社會網絡理論，指的是在一個網絡中，兩個彼此之間沒有直接連接的群體或個體之間</a:t>
            </a:r>
            <a:r>
              <a:rPr lang="zh-TW" altLang="en-US" b="1" dirty="0"/>
              <a:t>，出現的資訊或資源斷層。</a:t>
            </a:r>
            <a:r>
              <a:rPr lang="zh-TW" altLang="en-US" dirty="0"/>
              <a:t>這個</a:t>
            </a:r>
            <a:r>
              <a:rPr lang="zh-TW" altLang="en-US" b="1" dirty="0"/>
              <a:t>「洞」提供了機會，讓位於結構洞中的人或組織成為橋樑</a:t>
            </a:r>
            <a:r>
              <a:rPr lang="zh-TW" altLang="en-US" dirty="0"/>
              <a:t>，從中獲取資訊或資源優勢。</a:t>
            </a:r>
            <a:r>
              <a:rPr lang="zh-TW" altLang="en-US" kern="100" dirty="0">
                <a:latin typeface="Calibri" panose="020F0502020204030204" pitchFamily="34" charset="0"/>
                <a:cs typeface="Times New Roman" panose="02020603050405020304" pitchFamily="18" charset="0"/>
              </a:rPr>
              <a:t> </a:t>
            </a:r>
            <a:endParaRPr lang="zh-TW" altLang="en-US" dirty="0"/>
          </a:p>
        </p:txBody>
      </p:sp>
    </p:spTree>
    <p:extLst>
      <p:ext uri="{BB962C8B-B14F-4D97-AF65-F5344CB8AC3E}">
        <p14:creationId xmlns:p14="http://schemas.microsoft.com/office/powerpoint/2010/main" val="1310171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28DA54-D207-4EC3-9283-025EA0452F90}"/>
              </a:ext>
            </a:extLst>
          </p:cNvPr>
          <p:cNvSpPr>
            <a:spLocks noGrp="1"/>
          </p:cNvSpPr>
          <p:nvPr>
            <p:ph type="title"/>
          </p:nvPr>
        </p:nvSpPr>
        <p:spPr>
          <a:xfrm>
            <a:off x="674571" y="98625"/>
            <a:ext cx="11193378" cy="1325563"/>
          </a:xfrm>
        </p:spPr>
        <p:txBody>
          <a:bodyPr>
            <a:normAutofit/>
          </a:bodyPr>
          <a:lstStyle/>
          <a:p>
            <a:r>
              <a:rPr lang="en-US" altLang="zh-TW" sz="2400" b="1" i="0" dirty="0">
                <a:solidFill>
                  <a:srgbClr val="003399"/>
                </a:solidFill>
                <a:effectLst/>
                <a:latin typeface="Microsoft YaHei" panose="020B0503020204020204" pitchFamily="34" charset="-122"/>
                <a:ea typeface="Microsoft YaHei" panose="020B0503020204020204" pitchFamily="34" charset="-122"/>
              </a:rPr>
              <a:t>(0627.18)</a:t>
            </a:r>
            <a:r>
              <a:rPr lang="zh-TW" altLang="en-US" sz="2400" b="1" i="0" dirty="0">
                <a:solidFill>
                  <a:srgbClr val="003399"/>
                </a:solidFill>
                <a:effectLst/>
                <a:latin typeface="Microsoft YaHei" panose="020B0503020204020204" pitchFamily="34" charset="-122"/>
                <a:ea typeface="Microsoft YaHei" panose="020B0503020204020204" pitchFamily="34" charset="-122"/>
              </a:rPr>
              <a:t> </a:t>
            </a:r>
            <a:r>
              <a:rPr lang="zh-TW" altLang="en-US" sz="2400" b="1" i="0" dirty="0">
                <a:solidFill>
                  <a:srgbClr val="333333"/>
                </a:solidFill>
                <a:effectLst/>
                <a:latin typeface="Microsoft YaHei" panose="020B0503020204020204" pitchFamily="34" charset="-122"/>
                <a:ea typeface="Microsoft YaHei" panose="020B0503020204020204" pitchFamily="34" charset="-122"/>
              </a:rPr>
              <a:t>深度直擊全球</a:t>
            </a:r>
            <a:r>
              <a:rPr lang="en-US" altLang="zh-TW" sz="2400" b="1" i="0" dirty="0">
                <a:solidFill>
                  <a:srgbClr val="333333"/>
                </a:solidFill>
                <a:effectLst/>
                <a:latin typeface="Microsoft YaHei" panose="020B0503020204020204" pitchFamily="34" charset="-122"/>
                <a:ea typeface="Microsoft YaHei" panose="020B0503020204020204" pitchFamily="34" charset="-122"/>
              </a:rPr>
              <a:t>Amazon</a:t>
            </a:r>
            <a:r>
              <a:rPr lang="zh-TW" altLang="en-US" sz="2400" b="1" i="0" dirty="0">
                <a:solidFill>
                  <a:srgbClr val="333333"/>
                </a:solidFill>
                <a:effectLst/>
                <a:latin typeface="Microsoft YaHei" panose="020B0503020204020204" pitchFamily="34" charset="-122"/>
                <a:ea typeface="Microsoft YaHei" panose="020B0503020204020204" pitchFamily="34" charset="-122"/>
              </a:rPr>
              <a:t>首家無人商店</a:t>
            </a:r>
            <a:r>
              <a:rPr lang="zh-TW" altLang="en-US" sz="2400" b="1" i="0" dirty="0">
                <a:solidFill>
                  <a:srgbClr val="003399"/>
                </a:solidFill>
                <a:effectLst/>
                <a:latin typeface="微軟正黑體" panose="020B0604030504040204" pitchFamily="34" charset="-120"/>
                <a:ea typeface="微軟正黑體" panose="020B0604030504040204" pitchFamily="34" charset="-120"/>
              </a:rPr>
              <a:t>， </a:t>
            </a:r>
            <a:r>
              <a:rPr lang="en-US" altLang="zh-TW" sz="2400" b="1" i="0" dirty="0">
                <a:solidFill>
                  <a:srgbClr val="333333"/>
                </a:solidFill>
                <a:effectLst/>
                <a:latin typeface="Microsoft YaHei" panose="020B0503020204020204" pitchFamily="34" charset="-122"/>
                <a:ea typeface="Microsoft YaHei" panose="020B0503020204020204" pitchFamily="34" charset="-122"/>
              </a:rPr>
              <a:t>Amazon Go</a:t>
            </a:r>
            <a:r>
              <a:rPr lang="zh-TW" altLang="en-US" sz="2400" b="1" i="0" dirty="0">
                <a:solidFill>
                  <a:srgbClr val="333333"/>
                </a:solidFill>
                <a:effectLst/>
                <a:latin typeface="Microsoft YaHei" panose="020B0503020204020204" pitchFamily="34" charset="-122"/>
                <a:ea typeface="Microsoft YaHei" panose="020B0503020204020204" pitchFamily="34" charset="-122"/>
              </a:rPr>
              <a:t>維運關鍵大公開</a:t>
            </a:r>
            <a:endParaRPr lang="zh-TW" altLang="en-US" sz="2400" dirty="0"/>
          </a:p>
        </p:txBody>
      </p:sp>
      <p:pic>
        <p:nvPicPr>
          <p:cNvPr id="5" name="內容版面配置區 4" descr="一張含有 文字 的圖片&#10;&#10;自動產生的描述">
            <a:extLst>
              <a:ext uri="{FF2B5EF4-FFF2-40B4-BE49-F238E27FC236}">
                <a16:creationId xmlns:a16="http://schemas.microsoft.com/office/drawing/2014/main" id="{8587E044-EB42-42AD-8EC0-C19C58638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3256" y="1332994"/>
            <a:ext cx="6720115" cy="4468876"/>
          </a:xfrm>
        </p:spPr>
      </p:pic>
      <p:sp>
        <p:nvSpPr>
          <p:cNvPr id="6" name="文字方塊 5">
            <a:extLst>
              <a:ext uri="{FF2B5EF4-FFF2-40B4-BE49-F238E27FC236}">
                <a16:creationId xmlns:a16="http://schemas.microsoft.com/office/drawing/2014/main" id="{AA79051A-7F50-4D17-B20F-DF38A1366C55}"/>
              </a:ext>
            </a:extLst>
          </p:cNvPr>
          <p:cNvSpPr txBox="1"/>
          <p:nvPr/>
        </p:nvSpPr>
        <p:spPr>
          <a:xfrm>
            <a:off x="538772" y="6024932"/>
            <a:ext cx="10229082" cy="369332"/>
          </a:xfrm>
          <a:prstGeom prst="rect">
            <a:avLst/>
          </a:prstGeom>
          <a:noFill/>
        </p:spPr>
        <p:txBody>
          <a:bodyPr wrap="none" rtlCol="0">
            <a:spAutoFit/>
          </a:bodyPr>
          <a:lstStyle/>
          <a:p>
            <a:r>
              <a:rPr lang="en-US" altLang="zh-TW" b="1" i="0" dirty="0">
                <a:solidFill>
                  <a:srgbClr val="003399"/>
                </a:solidFill>
                <a:effectLst/>
                <a:latin typeface="微軟正黑體" panose="020B0604030504040204" pitchFamily="34" charset="-120"/>
                <a:ea typeface="微軟正黑體" panose="020B0604030504040204" pitchFamily="34" charset="-120"/>
              </a:rPr>
              <a:t>Amazon Go</a:t>
            </a:r>
            <a:r>
              <a:rPr lang="zh-TW" altLang="en-US" b="1" i="0" dirty="0">
                <a:solidFill>
                  <a:srgbClr val="003399"/>
                </a:solidFill>
                <a:effectLst/>
                <a:latin typeface="微軟正黑體" panose="020B0604030504040204" pitchFamily="34" charset="-120"/>
                <a:ea typeface="微軟正黑體" panose="020B0604030504040204" pitchFamily="34" charset="-120"/>
              </a:rPr>
              <a:t>的入口處右側還提供座位區，讓買完商品的客人可以</a:t>
            </a:r>
            <a:r>
              <a:rPr lang="zh-TW" altLang="en-US" b="1" i="0" dirty="0">
                <a:solidFill>
                  <a:srgbClr val="003399"/>
                </a:solidFill>
                <a:effectLst/>
                <a:highlight>
                  <a:srgbClr val="FFFF00"/>
                </a:highlight>
                <a:latin typeface="微軟正黑體" panose="020B0604030504040204" pitchFamily="34" charset="-120"/>
                <a:ea typeface="微軟正黑體" panose="020B0604030504040204" pitchFamily="34" charset="-120"/>
              </a:rPr>
              <a:t>在這用餐或休憩</a:t>
            </a:r>
            <a:r>
              <a:rPr lang="zh-TW" altLang="en-US" b="1" i="0" dirty="0">
                <a:solidFill>
                  <a:srgbClr val="003399"/>
                </a:solidFill>
                <a:effectLst/>
                <a:latin typeface="微軟正黑體" panose="020B0604030504040204" pitchFamily="34" charset="-120"/>
                <a:ea typeface="微軟正黑體" panose="020B0604030504040204" pitchFamily="34" charset="-120"/>
              </a:rPr>
              <a:t>，</a:t>
            </a:r>
            <a:r>
              <a:rPr lang="zh-TW" altLang="en-US" b="1" i="0" dirty="0">
                <a:solidFill>
                  <a:srgbClr val="003399"/>
                </a:solidFill>
                <a:effectLst/>
                <a:highlight>
                  <a:srgbClr val="FFFF00"/>
                </a:highlight>
                <a:latin typeface="微軟正黑體" panose="020B0604030504040204" pitchFamily="34" charset="-120"/>
                <a:ea typeface="微軟正黑體" panose="020B0604030504040204" pitchFamily="34" charset="-120"/>
              </a:rPr>
              <a:t>就像超商那樣</a:t>
            </a:r>
            <a:r>
              <a:rPr lang="zh-TW" altLang="en-US" b="1" i="0" dirty="0">
                <a:solidFill>
                  <a:srgbClr val="003399"/>
                </a:solidFill>
                <a:effectLst/>
                <a:latin typeface="微軟正黑體" panose="020B0604030504040204" pitchFamily="34" charset="-120"/>
                <a:ea typeface="微軟正黑體" panose="020B0604030504040204" pitchFamily="34" charset="-120"/>
              </a:rPr>
              <a:t>。</a:t>
            </a:r>
            <a:endParaRPr lang="zh-TW" altLang="en-US" b="1" dirty="0">
              <a:solidFill>
                <a:srgbClr val="003399"/>
              </a:solidFill>
            </a:endParaRPr>
          </a:p>
        </p:txBody>
      </p:sp>
    </p:spTree>
    <p:extLst>
      <p:ext uri="{BB962C8B-B14F-4D97-AF65-F5344CB8AC3E}">
        <p14:creationId xmlns:p14="http://schemas.microsoft.com/office/powerpoint/2010/main" val="658527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B3B4A-4DEE-34F1-8EC8-B58E4D2B318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DDC8CEB-256D-632B-2512-85F453E5EF35}"/>
              </a:ext>
            </a:extLst>
          </p:cNvPr>
          <p:cNvSpPr>
            <a:spLocks noGrp="1"/>
          </p:cNvSpPr>
          <p:nvPr>
            <p:ph type="title"/>
          </p:nvPr>
        </p:nvSpPr>
        <p:spPr>
          <a:xfrm>
            <a:off x="560653" y="53143"/>
            <a:ext cx="10917072" cy="582866"/>
          </a:xfrm>
        </p:spPr>
        <p:txBody>
          <a:bodyPr>
            <a:noAutofit/>
          </a:bodyPr>
          <a:lstStyle/>
          <a:p>
            <a:r>
              <a:rPr lang="en-US" altLang="zh-TW" sz="2000" dirty="0"/>
              <a:t>                              </a:t>
            </a:r>
            <a:r>
              <a:rPr lang="zh-TW" altLang="en-US" sz="2400" dirty="0"/>
              <a:t>商業模式圖</a:t>
            </a:r>
            <a:r>
              <a:rPr lang="en-US" altLang="zh-TW" sz="2400" b="1" dirty="0">
                <a:solidFill>
                  <a:schemeClr val="accent1"/>
                </a:solidFill>
                <a:highlight>
                  <a:srgbClr val="FFFF00"/>
                </a:highlight>
              </a:rPr>
              <a:t>(Business Model</a:t>
            </a:r>
            <a:r>
              <a:rPr lang="zh-TW" altLang="en-US" sz="2400" b="1" dirty="0">
                <a:solidFill>
                  <a:schemeClr val="accent1"/>
                </a:solidFill>
                <a:highlight>
                  <a:srgbClr val="FFFF00"/>
                </a:highlight>
              </a:rPr>
              <a:t> </a:t>
            </a:r>
            <a:r>
              <a:rPr lang="en-US" altLang="zh-TW" sz="2400" b="1" dirty="0">
                <a:solidFill>
                  <a:schemeClr val="accent1"/>
                </a:solidFill>
                <a:highlight>
                  <a:srgbClr val="FFFF00"/>
                </a:highlight>
              </a:rPr>
              <a:t>Canvas)</a:t>
            </a:r>
            <a:endParaRPr lang="zh-TW" altLang="en-US" sz="2800" dirty="0"/>
          </a:p>
        </p:txBody>
      </p:sp>
      <p:sp>
        <p:nvSpPr>
          <p:cNvPr id="7" name="文字方塊 6">
            <a:extLst>
              <a:ext uri="{FF2B5EF4-FFF2-40B4-BE49-F238E27FC236}">
                <a16:creationId xmlns:a16="http://schemas.microsoft.com/office/drawing/2014/main" id="{0D072EFB-BE44-A460-4478-24A07F3630F8}"/>
              </a:ext>
            </a:extLst>
          </p:cNvPr>
          <p:cNvSpPr txBox="1"/>
          <p:nvPr/>
        </p:nvSpPr>
        <p:spPr>
          <a:xfrm>
            <a:off x="560652" y="746845"/>
            <a:ext cx="9645529" cy="369332"/>
          </a:xfrm>
          <a:prstGeom prst="rect">
            <a:avLst/>
          </a:prstGeom>
          <a:noFill/>
        </p:spPr>
        <p:txBody>
          <a:bodyPr wrap="square" rtlCol="0">
            <a:spAutoFit/>
          </a:bodyPr>
          <a:lstStyle/>
          <a:p>
            <a:r>
              <a:rPr lang="zh-TW" altLang="zh-TW" dirty="0"/>
              <a:t>假設我們要創辦一家提供</a:t>
            </a:r>
            <a:r>
              <a:rPr lang="zh-TW" altLang="zh-TW" b="1" dirty="0">
                <a:highlight>
                  <a:srgbClr val="FFFF00"/>
                </a:highlight>
              </a:rPr>
              <a:t>線上訂閱制健身教練服務</a:t>
            </a:r>
            <a:r>
              <a:rPr lang="zh-TW" altLang="zh-TW" dirty="0"/>
              <a:t>的公司。</a:t>
            </a:r>
            <a:r>
              <a:rPr lang="zh-TW" altLang="en-US" dirty="0"/>
              <a:t> </a:t>
            </a:r>
            <a:r>
              <a:rPr lang="zh-TW" altLang="zh-TW" dirty="0"/>
              <a:t>商業模式圖可能會是這樣：</a:t>
            </a:r>
            <a:endParaRPr lang="zh-TW" altLang="en-US" dirty="0"/>
          </a:p>
        </p:txBody>
      </p:sp>
      <p:graphicFrame>
        <p:nvGraphicFramePr>
          <p:cNvPr id="8" name="表格 7">
            <a:extLst>
              <a:ext uri="{FF2B5EF4-FFF2-40B4-BE49-F238E27FC236}">
                <a16:creationId xmlns:a16="http://schemas.microsoft.com/office/drawing/2014/main" id="{9A7C9642-0C86-5655-BB65-6C91D228F290}"/>
              </a:ext>
            </a:extLst>
          </p:cNvPr>
          <p:cNvGraphicFramePr>
            <a:graphicFrameLocks noGrp="1"/>
          </p:cNvGraphicFramePr>
          <p:nvPr>
            <p:extLst>
              <p:ext uri="{D42A27DB-BD31-4B8C-83A1-F6EECF244321}">
                <p14:modId xmlns:p14="http://schemas.microsoft.com/office/powerpoint/2010/main" val="1161319324"/>
              </p:ext>
            </p:extLst>
          </p:nvPr>
        </p:nvGraphicFramePr>
        <p:xfrm>
          <a:off x="560652" y="1227013"/>
          <a:ext cx="11243421" cy="5181600"/>
        </p:xfrm>
        <a:graphic>
          <a:graphicData uri="http://schemas.openxmlformats.org/drawingml/2006/table">
            <a:tbl>
              <a:tblPr firstRow="1" bandRow="1">
                <a:tableStyleId>{5C22544A-7EE6-4342-B048-85BDC9FD1C3A}</a:tableStyleId>
              </a:tblPr>
              <a:tblGrid>
                <a:gridCol w="3542057">
                  <a:extLst>
                    <a:ext uri="{9D8B030D-6E8A-4147-A177-3AD203B41FA5}">
                      <a16:colId xmlns:a16="http://schemas.microsoft.com/office/drawing/2014/main" val="902891219"/>
                    </a:ext>
                  </a:extLst>
                </a:gridCol>
                <a:gridCol w="7701364">
                  <a:extLst>
                    <a:ext uri="{9D8B030D-6E8A-4147-A177-3AD203B41FA5}">
                      <a16:colId xmlns:a16="http://schemas.microsoft.com/office/drawing/2014/main" val="11507733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lt1"/>
                          </a:solidFill>
                          <a:effectLst/>
                          <a:latin typeface="+mn-lt"/>
                          <a:ea typeface="+mn-ea"/>
                          <a:cs typeface="+mn-cs"/>
                        </a:rPr>
                        <a:t>1. </a:t>
                      </a:r>
                      <a:r>
                        <a:rPr lang="zh-TW" altLang="zh-TW" sz="1600" b="1" kern="1200" dirty="0">
                          <a:solidFill>
                            <a:schemeClr val="lt1"/>
                          </a:solidFill>
                          <a:effectLst/>
                          <a:latin typeface="+mn-lt"/>
                          <a:ea typeface="+mn-ea"/>
                          <a:cs typeface="+mn-cs"/>
                        </a:rPr>
                        <a:t>客戶區隔</a:t>
                      </a:r>
                      <a:r>
                        <a:rPr lang="en-US" altLang="zh-TW" sz="1600" b="1" kern="1200" dirty="0">
                          <a:solidFill>
                            <a:schemeClr val="lt1"/>
                          </a:solidFill>
                          <a:effectLst/>
                          <a:latin typeface="+mn-lt"/>
                          <a:ea typeface="+mn-ea"/>
                          <a:cs typeface="+mn-cs"/>
                        </a:rPr>
                        <a:t> (Customer Segments)</a:t>
                      </a:r>
                      <a:endParaRPr lang="zh-TW" altLang="zh-TW" sz="1600" b="1" kern="1200" dirty="0">
                        <a:solidFill>
                          <a:schemeClr val="lt1"/>
                        </a:solidFill>
                        <a:effectLst/>
                        <a:latin typeface="+mn-lt"/>
                        <a:ea typeface="+mn-ea"/>
                        <a:cs typeface="+mn-cs"/>
                      </a:endParaRPr>
                    </a:p>
                    <a:p>
                      <a:endParaRPr lang="zh-TW" altLang="en-US" sz="1600" dirty="0"/>
                    </a:p>
                  </a:txBody>
                  <a:tcPr/>
                </a:tc>
                <a:tc>
                  <a:txBody>
                    <a:bodyPr/>
                    <a:lstStyle/>
                    <a:p>
                      <a:pPr lvl="0"/>
                      <a:r>
                        <a:rPr lang="zh-TW" altLang="zh-TW" sz="1600" b="1" kern="1200" dirty="0">
                          <a:solidFill>
                            <a:schemeClr val="lt1"/>
                          </a:solidFill>
                          <a:effectLst/>
                          <a:latin typeface="+mn-lt"/>
                          <a:ea typeface="+mn-ea"/>
                          <a:cs typeface="+mn-cs"/>
                        </a:rPr>
                        <a:t>目標客戶：生活忙碌、沒時間去健身房的上班族。</a:t>
                      </a:r>
                    </a:p>
                    <a:p>
                      <a:pPr lvl="0"/>
                      <a:r>
                        <a:rPr lang="zh-TW" altLang="zh-TW" sz="1600" b="1" kern="1200" dirty="0">
                          <a:solidFill>
                            <a:schemeClr val="lt1"/>
                          </a:solidFill>
                          <a:effectLst/>
                          <a:latin typeface="+mn-lt"/>
                          <a:ea typeface="+mn-ea"/>
                          <a:cs typeface="+mn-cs"/>
                        </a:rPr>
                        <a:t>痛點：缺乏運動動力、不知道如何制定健身計畫、需要專業指導但預算有限。</a:t>
                      </a:r>
                    </a:p>
                    <a:p>
                      <a:pPr lvl="0"/>
                      <a:r>
                        <a:rPr lang="zh-TW" altLang="zh-TW" sz="1600" b="1" kern="1200" dirty="0">
                          <a:solidFill>
                            <a:schemeClr val="lt1"/>
                          </a:solidFill>
                          <a:effectLst/>
                          <a:latin typeface="+mn-lt"/>
                          <a:ea typeface="+mn-ea"/>
                          <a:cs typeface="+mn-cs"/>
                        </a:rPr>
                        <a:t>年齡層：</a:t>
                      </a:r>
                      <a:r>
                        <a:rPr lang="en-US" altLang="zh-TW" sz="1600" b="1" kern="1200" dirty="0">
                          <a:solidFill>
                            <a:schemeClr val="lt1"/>
                          </a:solidFill>
                          <a:effectLst/>
                          <a:latin typeface="+mn-lt"/>
                          <a:ea typeface="+mn-ea"/>
                          <a:cs typeface="+mn-cs"/>
                        </a:rPr>
                        <a:t>25-45</a:t>
                      </a:r>
                      <a:r>
                        <a:rPr lang="zh-TW" altLang="zh-TW" sz="1600" b="1" kern="1200" dirty="0">
                          <a:solidFill>
                            <a:schemeClr val="lt1"/>
                          </a:solidFill>
                          <a:effectLst/>
                          <a:latin typeface="+mn-lt"/>
                          <a:ea typeface="+mn-ea"/>
                          <a:cs typeface="+mn-cs"/>
                        </a:rPr>
                        <a:t>歲，有穩定收入。</a:t>
                      </a:r>
                      <a:endParaRPr lang="zh-TW" altLang="en-US" sz="1600" dirty="0"/>
                    </a:p>
                  </a:txBody>
                  <a:tcPr/>
                </a:tc>
                <a:extLst>
                  <a:ext uri="{0D108BD9-81ED-4DB2-BD59-A6C34878D82A}">
                    <a16:rowId xmlns:a16="http://schemas.microsoft.com/office/drawing/2014/main" val="359025921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2. </a:t>
                      </a:r>
                      <a:r>
                        <a:rPr lang="zh-TW" altLang="zh-TW" sz="1600" b="1" kern="1200" dirty="0">
                          <a:solidFill>
                            <a:schemeClr val="dk1"/>
                          </a:solidFill>
                          <a:effectLst/>
                          <a:latin typeface="+mn-lt"/>
                          <a:ea typeface="+mn-ea"/>
                          <a:cs typeface="+mn-cs"/>
                        </a:rPr>
                        <a:t>價值主張</a:t>
                      </a:r>
                      <a:r>
                        <a:rPr lang="en-US" altLang="zh-TW" sz="1600" b="1" kern="1200" dirty="0">
                          <a:solidFill>
                            <a:schemeClr val="dk1"/>
                          </a:solidFill>
                          <a:effectLst/>
                          <a:latin typeface="+mn-lt"/>
                          <a:ea typeface="+mn-ea"/>
                          <a:cs typeface="+mn-cs"/>
                        </a:rPr>
                        <a:t> (Value Propositions)</a:t>
                      </a:r>
                      <a:endParaRPr lang="zh-TW" altLang="zh-TW" sz="1600" kern="1200" dirty="0">
                        <a:solidFill>
                          <a:schemeClr val="dk1"/>
                        </a:solidFill>
                        <a:effectLst/>
                        <a:latin typeface="+mn-lt"/>
                        <a:ea typeface="+mn-ea"/>
                        <a:cs typeface="+mn-cs"/>
                      </a:endParaRPr>
                    </a:p>
                    <a:p>
                      <a:endParaRPr lang="zh-TW" altLang="en-US" sz="1600" dirty="0"/>
                    </a:p>
                  </a:txBody>
                  <a:tcPr/>
                </a:tc>
                <a:tc>
                  <a:txBody>
                    <a:bodyPr/>
                    <a:lstStyle/>
                    <a:p>
                      <a:pPr lvl="0"/>
                      <a:r>
                        <a:rPr lang="zh-TW" altLang="zh-TW" sz="1600" b="1" kern="1200" dirty="0">
                          <a:solidFill>
                            <a:schemeClr val="dk1"/>
                          </a:solidFill>
                          <a:effectLst/>
                          <a:latin typeface="+mn-lt"/>
                          <a:ea typeface="+mn-ea"/>
                          <a:cs typeface="+mn-cs"/>
                        </a:rPr>
                        <a:t>核心價值</a:t>
                      </a:r>
                      <a:r>
                        <a:rPr lang="zh-TW" altLang="zh-TW" sz="1600" kern="1200" dirty="0">
                          <a:solidFill>
                            <a:schemeClr val="dk1"/>
                          </a:solidFill>
                          <a:effectLst/>
                          <a:latin typeface="+mn-lt"/>
                          <a:ea typeface="+mn-ea"/>
                          <a:cs typeface="+mn-cs"/>
                        </a:rPr>
                        <a:t>：提供</a:t>
                      </a:r>
                      <a:r>
                        <a:rPr lang="zh-TW" altLang="zh-TW" sz="1600" b="1" kern="1200" dirty="0">
                          <a:solidFill>
                            <a:schemeClr val="dk1"/>
                          </a:solidFill>
                          <a:effectLst/>
                          <a:latin typeface="+mn-lt"/>
                          <a:ea typeface="+mn-ea"/>
                          <a:cs typeface="+mn-cs"/>
                        </a:rPr>
                        <a:t>個人化的線上健身計畫</a:t>
                      </a:r>
                      <a:r>
                        <a:rPr lang="zh-TW" altLang="zh-TW" sz="1600" kern="1200" dirty="0">
                          <a:solidFill>
                            <a:schemeClr val="dk1"/>
                          </a:solidFill>
                          <a:effectLst/>
                          <a:latin typeface="+mn-lt"/>
                          <a:ea typeface="+mn-ea"/>
                          <a:cs typeface="+mn-cs"/>
                        </a:rPr>
                        <a:t>與</a:t>
                      </a:r>
                      <a:r>
                        <a:rPr lang="zh-TW" altLang="zh-TW" sz="1600" b="1" kern="1200" dirty="0">
                          <a:solidFill>
                            <a:schemeClr val="dk1"/>
                          </a:solidFill>
                          <a:effectLst/>
                          <a:latin typeface="+mn-lt"/>
                          <a:ea typeface="+mn-ea"/>
                          <a:cs typeface="+mn-cs"/>
                        </a:rPr>
                        <a:t>教練指導</a:t>
                      </a:r>
                      <a:r>
                        <a:rPr lang="zh-TW" altLang="zh-TW" sz="1600" kern="1200" dirty="0">
                          <a:solidFill>
                            <a:schemeClr val="dk1"/>
                          </a:solidFill>
                          <a:effectLst/>
                          <a:latin typeface="+mn-lt"/>
                          <a:ea typeface="+mn-ea"/>
                          <a:cs typeface="+mn-cs"/>
                        </a:rPr>
                        <a:t>，讓客戶隨時隨地都能運動，且費用比實體一對一教練便宜。</a:t>
                      </a:r>
                    </a:p>
                    <a:p>
                      <a:pPr lvl="0"/>
                      <a:r>
                        <a:rPr lang="zh-TW" altLang="zh-TW" sz="1600" b="1" kern="1200" dirty="0">
                          <a:solidFill>
                            <a:schemeClr val="dk1"/>
                          </a:solidFill>
                          <a:effectLst/>
                          <a:latin typeface="+mn-lt"/>
                          <a:ea typeface="+mn-ea"/>
                          <a:cs typeface="+mn-cs"/>
                        </a:rPr>
                        <a:t>提供的服務</a:t>
                      </a:r>
                      <a:r>
                        <a:rPr lang="zh-TW" altLang="zh-TW" sz="1600" kern="1200" dirty="0">
                          <a:solidFill>
                            <a:schemeClr val="dk1"/>
                          </a:solidFill>
                          <a:effectLst/>
                          <a:latin typeface="+mn-lt"/>
                          <a:ea typeface="+mn-ea"/>
                          <a:cs typeface="+mn-cs"/>
                        </a:rPr>
                        <a:t>：客製化的健身菜單、飲食建議、線上影片教學、即時問答。</a:t>
                      </a:r>
                    </a:p>
                    <a:p>
                      <a:pPr lvl="0"/>
                      <a:r>
                        <a:rPr lang="zh-TW" altLang="zh-TW" sz="1600" b="1" kern="1200" dirty="0">
                          <a:solidFill>
                            <a:schemeClr val="dk1"/>
                          </a:solidFill>
                          <a:effectLst/>
                          <a:latin typeface="+mn-lt"/>
                          <a:ea typeface="+mn-ea"/>
                          <a:cs typeface="+mn-cs"/>
                        </a:rPr>
                        <a:t>獨特性</a:t>
                      </a:r>
                      <a:r>
                        <a:rPr lang="zh-TW" altLang="zh-TW" sz="1600" kern="1200" dirty="0">
                          <a:solidFill>
                            <a:schemeClr val="dk1"/>
                          </a:solidFill>
                          <a:effectLst/>
                          <a:latin typeface="+mn-lt"/>
                          <a:ea typeface="+mn-ea"/>
                          <a:cs typeface="+mn-cs"/>
                        </a:rPr>
                        <a:t>：方便、彈性、價格合理，且能追蹤進度，提供個人化激勵。</a:t>
                      </a:r>
                      <a:endParaRPr lang="zh-TW" altLang="en-US" sz="1600" dirty="0"/>
                    </a:p>
                  </a:txBody>
                  <a:tcPr/>
                </a:tc>
                <a:extLst>
                  <a:ext uri="{0D108BD9-81ED-4DB2-BD59-A6C34878D82A}">
                    <a16:rowId xmlns:a16="http://schemas.microsoft.com/office/drawing/2014/main" val="32030608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3. </a:t>
                      </a:r>
                      <a:r>
                        <a:rPr lang="zh-TW" altLang="zh-TW" sz="1600" b="1" kern="1200" dirty="0">
                          <a:solidFill>
                            <a:schemeClr val="dk1"/>
                          </a:solidFill>
                          <a:effectLst/>
                          <a:latin typeface="+mn-lt"/>
                          <a:ea typeface="+mn-ea"/>
                          <a:cs typeface="+mn-cs"/>
                        </a:rPr>
                        <a:t>通路</a:t>
                      </a:r>
                      <a:r>
                        <a:rPr lang="en-US" altLang="zh-TW" sz="1600" b="1" kern="1200" dirty="0">
                          <a:solidFill>
                            <a:schemeClr val="dk1"/>
                          </a:solidFill>
                          <a:effectLst/>
                          <a:latin typeface="+mn-lt"/>
                          <a:ea typeface="+mn-ea"/>
                          <a:cs typeface="+mn-cs"/>
                        </a:rPr>
                        <a:t> (Channels)</a:t>
                      </a:r>
                      <a:endParaRPr lang="zh-TW" altLang="zh-TW" sz="1600" kern="1200" dirty="0">
                        <a:solidFill>
                          <a:schemeClr val="dk1"/>
                        </a:solidFill>
                        <a:effectLst/>
                        <a:latin typeface="+mn-lt"/>
                        <a:ea typeface="+mn-ea"/>
                        <a:cs typeface="+mn-cs"/>
                      </a:endParaRPr>
                    </a:p>
                    <a:p>
                      <a:endParaRPr lang="zh-TW" altLang="en-US" sz="1600" dirty="0"/>
                    </a:p>
                  </a:txBody>
                  <a:tcPr/>
                </a:tc>
                <a:tc>
                  <a:txBody>
                    <a:bodyPr/>
                    <a:lstStyle/>
                    <a:p>
                      <a:pPr lvl="0"/>
                      <a:r>
                        <a:rPr lang="zh-TW" altLang="zh-TW" sz="1600" b="1" kern="1200" dirty="0">
                          <a:solidFill>
                            <a:schemeClr val="dk1"/>
                          </a:solidFill>
                          <a:effectLst/>
                          <a:latin typeface="+mn-lt"/>
                          <a:ea typeface="+mn-ea"/>
                          <a:cs typeface="+mn-cs"/>
                        </a:rPr>
                        <a:t>如何接觸客戶</a:t>
                      </a:r>
                      <a:r>
                        <a:rPr lang="zh-TW" altLang="zh-TW" sz="1600" kern="1200" dirty="0">
                          <a:solidFill>
                            <a:schemeClr val="dk1"/>
                          </a:solidFill>
                          <a:effectLst/>
                          <a:latin typeface="+mn-lt"/>
                          <a:ea typeface="+mn-ea"/>
                          <a:cs typeface="+mn-cs"/>
                        </a:rPr>
                        <a:t>：透過社群媒體廣告（</a:t>
                      </a:r>
                      <a:r>
                        <a:rPr lang="en-US" altLang="zh-TW" sz="1600" kern="1200" dirty="0">
                          <a:solidFill>
                            <a:schemeClr val="dk1"/>
                          </a:solidFill>
                          <a:effectLst/>
                          <a:latin typeface="+mn-lt"/>
                          <a:ea typeface="+mn-ea"/>
                          <a:cs typeface="+mn-cs"/>
                        </a:rPr>
                        <a:t>Instagram</a:t>
                      </a:r>
                      <a:r>
                        <a:rPr lang="zh-TW" altLang="zh-TW" sz="1600" kern="1200" dirty="0">
                          <a:solidFill>
                            <a:schemeClr val="dk1"/>
                          </a:solidFill>
                          <a:effectLst/>
                          <a:latin typeface="+mn-lt"/>
                          <a:ea typeface="+mn-ea"/>
                          <a:cs typeface="+mn-cs"/>
                        </a:rPr>
                        <a:t>、</a:t>
                      </a:r>
                      <a:r>
                        <a:rPr lang="en-US" altLang="zh-TW" sz="1600" kern="1200" dirty="0">
                          <a:solidFill>
                            <a:schemeClr val="dk1"/>
                          </a:solidFill>
                          <a:effectLst/>
                          <a:latin typeface="+mn-lt"/>
                          <a:ea typeface="+mn-ea"/>
                          <a:cs typeface="+mn-cs"/>
                        </a:rPr>
                        <a:t>Facebook</a:t>
                      </a:r>
                      <a:r>
                        <a:rPr lang="zh-TW" altLang="zh-TW" sz="1600" kern="1200" dirty="0">
                          <a:solidFill>
                            <a:schemeClr val="dk1"/>
                          </a:solidFill>
                          <a:effectLst/>
                          <a:latin typeface="+mn-lt"/>
                          <a:ea typeface="+mn-ea"/>
                          <a:cs typeface="+mn-cs"/>
                        </a:rPr>
                        <a:t>）、健身網紅合作、</a:t>
                      </a:r>
                      <a:r>
                        <a:rPr lang="en-US" altLang="zh-TW" sz="1600" kern="1200" dirty="0">
                          <a:solidFill>
                            <a:schemeClr val="dk1"/>
                          </a:solidFill>
                          <a:effectLst/>
                          <a:latin typeface="+mn-lt"/>
                          <a:ea typeface="+mn-ea"/>
                          <a:cs typeface="+mn-cs"/>
                        </a:rPr>
                        <a:t>Google </a:t>
                      </a:r>
                      <a:r>
                        <a:rPr lang="zh-TW" altLang="zh-TW" sz="1600" kern="1200" dirty="0">
                          <a:solidFill>
                            <a:schemeClr val="dk1"/>
                          </a:solidFill>
                          <a:effectLst/>
                          <a:latin typeface="+mn-lt"/>
                          <a:ea typeface="+mn-ea"/>
                          <a:cs typeface="+mn-cs"/>
                        </a:rPr>
                        <a:t>搜尋廣告。</a:t>
                      </a:r>
                    </a:p>
                    <a:p>
                      <a:pPr lvl="0"/>
                      <a:r>
                        <a:rPr lang="zh-TW" altLang="zh-TW" sz="1600" b="1" kern="1200" dirty="0">
                          <a:solidFill>
                            <a:schemeClr val="dk1"/>
                          </a:solidFill>
                          <a:effectLst/>
                          <a:latin typeface="+mn-lt"/>
                          <a:ea typeface="+mn-ea"/>
                          <a:cs typeface="+mn-cs"/>
                        </a:rPr>
                        <a:t>如何傳遞服務</a:t>
                      </a:r>
                      <a:r>
                        <a:rPr lang="zh-TW" altLang="zh-TW" sz="1600" kern="1200" dirty="0">
                          <a:solidFill>
                            <a:schemeClr val="dk1"/>
                          </a:solidFill>
                          <a:effectLst/>
                          <a:latin typeface="+mn-lt"/>
                          <a:ea typeface="+mn-ea"/>
                          <a:cs typeface="+mn-cs"/>
                        </a:rPr>
                        <a:t>：專屬的</a:t>
                      </a:r>
                      <a:r>
                        <a:rPr lang="zh-TW" altLang="zh-TW" sz="1600" b="1" kern="1200" dirty="0">
                          <a:solidFill>
                            <a:schemeClr val="dk1"/>
                          </a:solidFill>
                          <a:effectLst/>
                          <a:latin typeface="+mn-lt"/>
                          <a:ea typeface="+mn-ea"/>
                          <a:cs typeface="+mn-cs"/>
                        </a:rPr>
                        <a:t>手機應用程式（</a:t>
                      </a:r>
                      <a:r>
                        <a:rPr lang="en-US" altLang="zh-TW" sz="1600" b="1" kern="1200" dirty="0">
                          <a:solidFill>
                            <a:schemeClr val="dk1"/>
                          </a:solidFill>
                          <a:effectLst/>
                          <a:latin typeface="+mn-lt"/>
                          <a:ea typeface="+mn-ea"/>
                          <a:cs typeface="+mn-cs"/>
                        </a:rPr>
                        <a:t>App</a:t>
                      </a:r>
                      <a:r>
                        <a:rPr lang="zh-TW" altLang="zh-TW" sz="1600" b="1" kern="1200" dirty="0">
                          <a:solidFill>
                            <a:schemeClr val="dk1"/>
                          </a:solidFill>
                          <a:effectLst/>
                          <a:latin typeface="+mn-lt"/>
                          <a:ea typeface="+mn-ea"/>
                          <a:cs typeface="+mn-cs"/>
                        </a:rPr>
                        <a:t>）</a:t>
                      </a:r>
                      <a:r>
                        <a:rPr lang="zh-TW" altLang="zh-TW" sz="1600" kern="1200" dirty="0">
                          <a:solidFill>
                            <a:schemeClr val="dk1"/>
                          </a:solidFill>
                          <a:effectLst/>
                          <a:latin typeface="+mn-lt"/>
                          <a:ea typeface="+mn-ea"/>
                          <a:cs typeface="+mn-cs"/>
                        </a:rPr>
                        <a:t>。</a:t>
                      </a:r>
                      <a:endParaRPr lang="zh-TW" altLang="en-US" sz="1600" b="1" dirty="0"/>
                    </a:p>
                  </a:txBody>
                  <a:tcPr/>
                </a:tc>
                <a:extLst>
                  <a:ext uri="{0D108BD9-81ED-4DB2-BD59-A6C34878D82A}">
                    <a16:rowId xmlns:a16="http://schemas.microsoft.com/office/drawing/2014/main" val="35128876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4. </a:t>
                      </a:r>
                      <a:r>
                        <a:rPr lang="zh-TW" altLang="zh-TW" sz="1600" b="1" kern="1200" dirty="0">
                          <a:solidFill>
                            <a:schemeClr val="dk1"/>
                          </a:solidFill>
                          <a:effectLst/>
                          <a:latin typeface="+mn-lt"/>
                          <a:ea typeface="+mn-ea"/>
                          <a:cs typeface="+mn-cs"/>
                        </a:rPr>
                        <a:t>客戶關係</a:t>
                      </a:r>
                      <a:r>
                        <a:rPr lang="en-US" altLang="zh-TW" sz="1600" b="1" kern="1200" dirty="0">
                          <a:solidFill>
                            <a:schemeClr val="dk1"/>
                          </a:solidFill>
                          <a:effectLst/>
                          <a:latin typeface="+mn-lt"/>
                          <a:ea typeface="+mn-ea"/>
                          <a:cs typeface="+mn-cs"/>
                        </a:rPr>
                        <a:t> (Customer Relationships)</a:t>
                      </a:r>
                      <a:endParaRPr lang="zh-TW" altLang="zh-TW" sz="1600" kern="1200" dirty="0">
                        <a:solidFill>
                          <a:schemeClr val="dk1"/>
                        </a:solidFill>
                        <a:effectLst/>
                        <a:latin typeface="+mn-lt"/>
                        <a:ea typeface="+mn-ea"/>
                        <a:cs typeface="+mn-cs"/>
                      </a:endParaRPr>
                    </a:p>
                    <a:p>
                      <a:endParaRPr lang="zh-TW" altLang="en-US" sz="1600" dirty="0"/>
                    </a:p>
                  </a:txBody>
                  <a:tcPr/>
                </a:tc>
                <a:tc>
                  <a:txBody>
                    <a:bodyPr/>
                    <a:lstStyle/>
                    <a:p>
                      <a:pPr lvl="0"/>
                      <a:r>
                        <a:rPr lang="zh-TW" altLang="zh-TW" sz="1600" b="1" kern="1200" dirty="0">
                          <a:solidFill>
                            <a:schemeClr val="dk1"/>
                          </a:solidFill>
                          <a:effectLst/>
                          <a:latin typeface="+mn-lt"/>
                          <a:ea typeface="+mn-ea"/>
                          <a:cs typeface="+mn-cs"/>
                        </a:rPr>
                        <a:t>關係類型</a:t>
                      </a:r>
                      <a:r>
                        <a:rPr lang="zh-TW" altLang="zh-TW" sz="1600" kern="1200" dirty="0">
                          <a:solidFill>
                            <a:schemeClr val="dk1"/>
                          </a:solidFill>
                          <a:effectLst/>
                          <a:latin typeface="+mn-lt"/>
                          <a:ea typeface="+mn-ea"/>
                          <a:cs typeface="+mn-cs"/>
                        </a:rPr>
                        <a:t>：自動化服務結合</a:t>
                      </a:r>
                      <a:r>
                        <a:rPr lang="zh-TW" altLang="zh-TW" sz="1600" b="1" kern="1200" dirty="0">
                          <a:solidFill>
                            <a:schemeClr val="dk1"/>
                          </a:solidFill>
                          <a:effectLst/>
                          <a:latin typeface="+mn-lt"/>
                          <a:ea typeface="+mn-ea"/>
                          <a:cs typeface="+mn-cs"/>
                        </a:rPr>
                        <a:t>個人化互動</a:t>
                      </a:r>
                      <a:r>
                        <a:rPr lang="zh-TW" altLang="zh-TW" sz="1600" kern="1200" dirty="0">
                          <a:solidFill>
                            <a:schemeClr val="dk1"/>
                          </a:solidFill>
                          <a:effectLst/>
                          <a:latin typeface="+mn-lt"/>
                          <a:ea typeface="+mn-ea"/>
                          <a:cs typeface="+mn-cs"/>
                        </a:rPr>
                        <a:t>。</a:t>
                      </a:r>
                    </a:p>
                    <a:p>
                      <a:pPr lvl="0"/>
                      <a:r>
                        <a:rPr lang="zh-TW" altLang="zh-TW" sz="1600" b="1" kern="1200" dirty="0">
                          <a:solidFill>
                            <a:schemeClr val="dk1"/>
                          </a:solidFill>
                          <a:effectLst/>
                          <a:latin typeface="+mn-lt"/>
                          <a:ea typeface="+mn-ea"/>
                          <a:cs typeface="+mn-cs"/>
                        </a:rPr>
                        <a:t>執行方式</a:t>
                      </a:r>
                      <a:r>
                        <a:rPr lang="zh-TW" altLang="zh-TW" sz="1600" kern="1200" dirty="0">
                          <a:solidFill>
                            <a:schemeClr val="dk1"/>
                          </a:solidFill>
                          <a:effectLst/>
                          <a:latin typeface="+mn-lt"/>
                          <a:ea typeface="+mn-ea"/>
                          <a:cs typeface="+mn-cs"/>
                        </a:rPr>
                        <a:t>：</a:t>
                      </a:r>
                      <a:r>
                        <a:rPr lang="en-US" altLang="zh-TW" sz="1600" kern="1200" dirty="0">
                          <a:solidFill>
                            <a:schemeClr val="dk1"/>
                          </a:solidFill>
                          <a:effectLst/>
                          <a:latin typeface="+mn-lt"/>
                          <a:ea typeface="+mn-ea"/>
                          <a:cs typeface="+mn-cs"/>
                        </a:rPr>
                        <a:t>App </a:t>
                      </a:r>
                      <a:r>
                        <a:rPr lang="zh-TW" altLang="zh-TW" sz="1600" kern="1200" dirty="0">
                          <a:solidFill>
                            <a:schemeClr val="dk1"/>
                          </a:solidFill>
                          <a:effectLst/>
                          <a:latin typeface="+mn-lt"/>
                          <a:ea typeface="+mn-ea"/>
                          <a:cs typeface="+mn-cs"/>
                        </a:rPr>
                        <a:t>自動推送每日計畫、系統化回饋進度；同時，客戶可以透過</a:t>
                      </a:r>
                      <a:r>
                        <a:rPr lang="en-US" altLang="zh-TW" sz="1600" kern="1200" dirty="0">
                          <a:solidFill>
                            <a:schemeClr val="dk1"/>
                          </a:solidFill>
                          <a:effectLst/>
                          <a:latin typeface="+mn-lt"/>
                          <a:ea typeface="+mn-ea"/>
                          <a:cs typeface="+mn-cs"/>
                        </a:rPr>
                        <a:t> App </a:t>
                      </a:r>
                      <a:r>
                        <a:rPr lang="zh-TW" altLang="zh-TW" sz="1600" kern="1200" dirty="0">
                          <a:solidFill>
                            <a:schemeClr val="dk1"/>
                          </a:solidFill>
                          <a:effectLst/>
                          <a:latin typeface="+mn-lt"/>
                          <a:ea typeface="+mn-ea"/>
                          <a:cs typeface="+mn-cs"/>
                        </a:rPr>
                        <a:t>內建的訊息功能與教練進行一對一問答。</a:t>
                      </a:r>
                      <a:endParaRPr lang="zh-TW" altLang="en-US" sz="1600" dirty="0"/>
                    </a:p>
                  </a:txBody>
                  <a:tcPr/>
                </a:tc>
                <a:extLst>
                  <a:ext uri="{0D108BD9-81ED-4DB2-BD59-A6C34878D82A}">
                    <a16:rowId xmlns:a16="http://schemas.microsoft.com/office/drawing/2014/main" val="35844611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5. </a:t>
                      </a:r>
                      <a:r>
                        <a:rPr lang="zh-TW" altLang="zh-TW" sz="1600" b="1" kern="1200" dirty="0">
                          <a:solidFill>
                            <a:schemeClr val="dk1"/>
                          </a:solidFill>
                          <a:effectLst/>
                          <a:latin typeface="+mn-lt"/>
                          <a:ea typeface="+mn-ea"/>
                          <a:cs typeface="+mn-cs"/>
                        </a:rPr>
                        <a:t>收益流</a:t>
                      </a:r>
                      <a:r>
                        <a:rPr lang="en-US" altLang="zh-TW" sz="1600" b="1" kern="1200" dirty="0">
                          <a:solidFill>
                            <a:schemeClr val="dk1"/>
                          </a:solidFill>
                          <a:effectLst/>
                          <a:latin typeface="+mn-lt"/>
                          <a:ea typeface="+mn-ea"/>
                          <a:cs typeface="+mn-cs"/>
                        </a:rPr>
                        <a:t> (Revenue Streams)</a:t>
                      </a:r>
                      <a:endParaRPr lang="zh-TW" altLang="zh-TW" sz="1600" kern="1200" dirty="0">
                        <a:solidFill>
                          <a:schemeClr val="dk1"/>
                        </a:solidFill>
                        <a:effectLst/>
                        <a:latin typeface="+mn-lt"/>
                        <a:ea typeface="+mn-ea"/>
                        <a:cs typeface="+mn-cs"/>
                      </a:endParaRPr>
                    </a:p>
                    <a:p>
                      <a:endParaRPr lang="zh-TW" altLang="en-US" sz="1600" dirty="0"/>
                    </a:p>
                  </a:txBody>
                  <a:tcPr/>
                </a:tc>
                <a:tc>
                  <a:txBody>
                    <a:bodyPr/>
                    <a:lstStyle/>
                    <a:p>
                      <a:pPr lvl="0"/>
                      <a:r>
                        <a:rPr lang="zh-TW" altLang="zh-TW" sz="1600" b="1" kern="1200" dirty="0">
                          <a:solidFill>
                            <a:schemeClr val="dk1"/>
                          </a:solidFill>
                          <a:effectLst/>
                          <a:latin typeface="+mn-lt"/>
                          <a:ea typeface="+mn-ea"/>
                          <a:cs typeface="+mn-cs"/>
                        </a:rPr>
                        <a:t>主要收入</a:t>
                      </a:r>
                      <a:r>
                        <a:rPr lang="zh-TW" altLang="zh-TW" sz="1600" kern="1200" dirty="0">
                          <a:solidFill>
                            <a:schemeClr val="dk1"/>
                          </a:solidFill>
                          <a:effectLst/>
                          <a:latin typeface="+mn-lt"/>
                          <a:ea typeface="+mn-ea"/>
                          <a:cs typeface="+mn-cs"/>
                        </a:rPr>
                        <a:t>：</a:t>
                      </a:r>
                      <a:r>
                        <a:rPr lang="zh-TW" altLang="zh-TW" sz="1600" b="1" kern="1200" dirty="0">
                          <a:solidFill>
                            <a:schemeClr val="dk1"/>
                          </a:solidFill>
                          <a:effectLst/>
                          <a:latin typeface="+mn-lt"/>
                          <a:ea typeface="+mn-ea"/>
                          <a:cs typeface="+mn-cs"/>
                        </a:rPr>
                        <a:t>每月訂閱費</a:t>
                      </a:r>
                      <a:r>
                        <a:rPr lang="zh-TW" altLang="zh-TW" sz="1600" kern="1200" dirty="0">
                          <a:solidFill>
                            <a:schemeClr val="dk1"/>
                          </a:solidFill>
                          <a:effectLst/>
                          <a:latin typeface="+mn-lt"/>
                          <a:ea typeface="+mn-ea"/>
                          <a:cs typeface="+mn-cs"/>
                        </a:rPr>
                        <a:t>。</a:t>
                      </a:r>
                    </a:p>
                    <a:p>
                      <a:pPr lvl="0"/>
                      <a:r>
                        <a:rPr lang="zh-TW" altLang="zh-TW" sz="1600" b="1" kern="1200" dirty="0">
                          <a:solidFill>
                            <a:schemeClr val="dk1"/>
                          </a:solidFill>
                          <a:effectLst/>
                          <a:latin typeface="+mn-lt"/>
                          <a:ea typeface="+mn-ea"/>
                          <a:cs typeface="+mn-cs"/>
                        </a:rPr>
                        <a:t>附加收入</a:t>
                      </a:r>
                      <a:r>
                        <a:rPr lang="zh-TW" altLang="zh-TW" sz="1600" kern="1200" dirty="0">
                          <a:solidFill>
                            <a:schemeClr val="dk1"/>
                          </a:solidFill>
                          <a:effectLst/>
                          <a:latin typeface="+mn-lt"/>
                          <a:ea typeface="+mn-ea"/>
                          <a:cs typeface="+mn-cs"/>
                        </a:rPr>
                        <a:t>：進階功能（如視訊一對一教練課）的額外收費。</a:t>
                      </a:r>
                    </a:p>
                    <a:p>
                      <a:endParaRPr lang="zh-TW" altLang="en-US" sz="1600" dirty="0"/>
                    </a:p>
                  </a:txBody>
                  <a:tcPr/>
                </a:tc>
                <a:extLst>
                  <a:ext uri="{0D108BD9-81ED-4DB2-BD59-A6C34878D82A}">
                    <a16:rowId xmlns:a16="http://schemas.microsoft.com/office/drawing/2014/main" val="9281026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dk1"/>
                          </a:solidFill>
                          <a:effectLst/>
                          <a:latin typeface="+mn-lt"/>
                          <a:ea typeface="+mn-ea"/>
                          <a:cs typeface="+mn-cs"/>
                        </a:rPr>
                        <a:t>6. </a:t>
                      </a:r>
                      <a:r>
                        <a:rPr lang="zh-TW" altLang="zh-TW" sz="1800" b="1" kern="1200" dirty="0">
                          <a:solidFill>
                            <a:schemeClr val="dk1"/>
                          </a:solidFill>
                          <a:effectLst/>
                          <a:latin typeface="+mn-lt"/>
                          <a:ea typeface="+mn-ea"/>
                          <a:cs typeface="+mn-cs"/>
                        </a:rPr>
                        <a:t>核心資源</a:t>
                      </a:r>
                      <a:r>
                        <a:rPr lang="en-US" altLang="zh-TW" sz="1800" b="1" kern="1200" dirty="0">
                          <a:solidFill>
                            <a:schemeClr val="dk1"/>
                          </a:solidFill>
                          <a:effectLst/>
                          <a:latin typeface="+mn-lt"/>
                          <a:ea typeface="+mn-ea"/>
                          <a:cs typeface="+mn-cs"/>
                        </a:rPr>
                        <a:t> (Key Resources)</a:t>
                      </a:r>
                      <a:endParaRPr lang="zh-TW" altLang="zh-TW" sz="1800" kern="1200" dirty="0">
                        <a:solidFill>
                          <a:schemeClr val="dk1"/>
                        </a:solidFill>
                        <a:effectLst/>
                        <a:latin typeface="+mn-lt"/>
                        <a:ea typeface="+mn-ea"/>
                        <a:cs typeface="+mn-cs"/>
                      </a:endParaRPr>
                    </a:p>
                    <a:p>
                      <a:endParaRPr lang="zh-TW" altLang="en-US" dirty="0"/>
                    </a:p>
                  </a:txBody>
                  <a:tcPr/>
                </a:tc>
                <a:tc>
                  <a:txBody>
                    <a:bodyPr/>
                    <a:lstStyle/>
                    <a:p>
                      <a:pPr lvl="0"/>
                      <a:r>
                        <a:rPr lang="zh-TW" altLang="zh-TW" sz="1600" b="1" kern="1200" dirty="0">
                          <a:solidFill>
                            <a:schemeClr val="dk1"/>
                          </a:solidFill>
                          <a:effectLst/>
                          <a:latin typeface="+mn-lt"/>
                          <a:ea typeface="+mn-ea"/>
                          <a:cs typeface="+mn-cs"/>
                        </a:rPr>
                        <a:t>人力資源</a:t>
                      </a:r>
                      <a:r>
                        <a:rPr lang="zh-TW" altLang="zh-TW" sz="1600" kern="1200" dirty="0">
                          <a:solidFill>
                            <a:schemeClr val="dk1"/>
                          </a:solidFill>
                          <a:effectLst/>
                          <a:latin typeface="+mn-lt"/>
                          <a:ea typeface="+mn-ea"/>
                          <a:cs typeface="+mn-cs"/>
                        </a:rPr>
                        <a:t>：專業的健身教練團隊、</a:t>
                      </a:r>
                      <a:r>
                        <a:rPr lang="en-US" altLang="zh-TW" sz="1600" kern="1200" dirty="0">
                          <a:solidFill>
                            <a:schemeClr val="dk1"/>
                          </a:solidFill>
                          <a:effectLst/>
                          <a:latin typeface="+mn-lt"/>
                          <a:ea typeface="+mn-ea"/>
                          <a:cs typeface="+mn-cs"/>
                        </a:rPr>
                        <a:t>App </a:t>
                      </a:r>
                      <a:r>
                        <a:rPr lang="zh-TW" altLang="zh-TW" sz="1600" kern="1200" dirty="0">
                          <a:solidFill>
                            <a:schemeClr val="dk1"/>
                          </a:solidFill>
                          <a:effectLst/>
                          <a:latin typeface="+mn-lt"/>
                          <a:ea typeface="+mn-ea"/>
                          <a:cs typeface="+mn-cs"/>
                        </a:rPr>
                        <a:t>開發工程師、行銷人員。</a:t>
                      </a:r>
                    </a:p>
                    <a:p>
                      <a:pPr lvl="0"/>
                      <a:r>
                        <a:rPr lang="zh-TW" altLang="zh-TW" sz="1600" b="1" kern="1200" dirty="0">
                          <a:solidFill>
                            <a:schemeClr val="dk1"/>
                          </a:solidFill>
                          <a:effectLst/>
                          <a:latin typeface="+mn-lt"/>
                          <a:ea typeface="+mn-ea"/>
                          <a:cs typeface="+mn-cs"/>
                        </a:rPr>
                        <a:t>技術資源</a:t>
                      </a:r>
                      <a:r>
                        <a:rPr lang="zh-TW" altLang="zh-TW" sz="1600" kern="1200" dirty="0">
                          <a:solidFill>
                            <a:schemeClr val="dk1"/>
                          </a:solidFill>
                          <a:effectLst/>
                          <a:latin typeface="+mn-lt"/>
                          <a:ea typeface="+mn-ea"/>
                          <a:cs typeface="+mn-cs"/>
                        </a:rPr>
                        <a:t>：手機</a:t>
                      </a:r>
                      <a:r>
                        <a:rPr lang="en-US" altLang="zh-TW" sz="1600" kern="1200" dirty="0">
                          <a:solidFill>
                            <a:schemeClr val="dk1"/>
                          </a:solidFill>
                          <a:effectLst/>
                          <a:latin typeface="+mn-lt"/>
                          <a:ea typeface="+mn-ea"/>
                          <a:cs typeface="+mn-cs"/>
                        </a:rPr>
                        <a:t> App </a:t>
                      </a:r>
                      <a:r>
                        <a:rPr lang="zh-TW" altLang="zh-TW" sz="1600" kern="1200" dirty="0">
                          <a:solidFill>
                            <a:schemeClr val="dk1"/>
                          </a:solidFill>
                          <a:effectLst/>
                          <a:latin typeface="+mn-lt"/>
                          <a:ea typeface="+mn-ea"/>
                          <a:cs typeface="+mn-cs"/>
                        </a:rPr>
                        <a:t>平台、內容管理系統、數據分析後台。</a:t>
                      </a:r>
                    </a:p>
                    <a:p>
                      <a:pPr lvl="0"/>
                      <a:r>
                        <a:rPr lang="zh-TW" altLang="zh-TW" sz="1600" b="1" kern="1200" dirty="0">
                          <a:solidFill>
                            <a:schemeClr val="dk1"/>
                          </a:solidFill>
                          <a:effectLst/>
                          <a:latin typeface="+mn-lt"/>
                          <a:ea typeface="+mn-ea"/>
                          <a:cs typeface="+mn-cs"/>
                        </a:rPr>
                        <a:t>智慧財產</a:t>
                      </a:r>
                      <a:r>
                        <a:rPr lang="zh-TW" altLang="zh-TW" sz="1600" kern="1200" dirty="0">
                          <a:solidFill>
                            <a:schemeClr val="dk1"/>
                          </a:solidFill>
                          <a:effectLst/>
                          <a:latin typeface="+mn-lt"/>
                          <a:ea typeface="+mn-ea"/>
                          <a:cs typeface="+mn-cs"/>
                        </a:rPr>
                        <a:t>：專屬的健身計畫演算法、影片內容。</a:t>
                      </a:r>
                      <a:endParaRPr lang="zh-TW" altLang="en-US" dirty="0"/>
                    </a:p>
                  </a:txBody>
                  <a:tcPr/>
                </a:tc>
                <a:extLst>
                  <a:ext uri="{0D108BD9-81ED-4DB2-BD59-A6C34878D82A}">
                    <a16:rowId xmlns:a16="http://schemas.microsoft.com/office/drawing/2014/main" val="2333541340"/>
                  </a:ext>
                </a:extLst>
              </a:tr>
            </a:tbl>
          </a:graphicData>
        </a:graphic>
      </p:graphicFrame>
    </p:spTree>
    <p:extLst>
      <p:ext uri="{BB962C8B-B14F-4D97-AF65-F5344CB8AC3E}">
        <p14:creationId xmlns:p14="http://schemas.microsoft.com/office/powerpoint/2010/main" val="41993195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A7284-1476-1A68-CBCF-A04436EA1E4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7382E32-172F-A671-374F-0F50B4A49702}"/>
              </a:ext>
            </a:extLst>
          </p:cNvPr>
          <p:cNvSpPr>
            <a:spLocks noGrp="1"/>
          </p:cNvSpPr>
          <p:nvPr>
            <p:ph type="title"/>
          </p:nvPr>
        </p:nvSpPr>
        <p:spPr>
          <a:xfrm>
            <a:off x="1826035" y="6961"/>
            <a:ext cx="8075347" cy="582866"/>
          </a:xfrm>
        </p:spPr>
        <p:txBody>
          <a:bodyPr>
            <a:noAutofit/>
          </a:bodyPr>
          <a:lstStyle/>
          <a:p>
            <a:r>
              <a:rPr lang="en-US" altLang="zh-TW" sz="2000" dirty="0"/>
              <a:t> </a:t>
            </a:r>
            <a:r>
              <a:rPr lang="zh-TW" altLang="en-US" sz="2400" dirty="0"/>
              <a:t>商業模式圖</a:t>
            </a:r>
            <a:r>
              <a:rPr lang="en-US" altLang="zh-TW" sz="2400" b="1" dirty="0">
                <a:solidFill>
                  <a:schemeClr val="accent1"/>
                </a:solidFill>
                <a:highlight>
                  <a:srgbClr val="FFFF00"/>
                </a:highlight>
              </a:rPr>
              <a:t>(Business Model</a:t>
            </a:r>
            <a:r>
              <a:rPr lang="zh-TW" altLang="en-US" sz="2400" b="1" dirty="0">
                <a:solidFill>
                  <a:schemeClr val="accent1"/>
                </a:solidFill>
                <a:highlight>
                  <a:srgbClr val="FFFF00"/>
                </a:highlight>
              </a:rPr>
              <a:t> </a:t>
            </a:r>
            <a:r>
              <a:rPr lang="en-US" altLang="zh-TW" sz="2400" b="1" dirty="0">
                <a:solidFill>
                  <a:schemeClr val="accent1"/>
                </a:solidFill>
                <a:highlight>
                  <a:srgbClr val="FFFF00"/>
                </a:highlight>
              </a:rPr>
              <a:t>Canvas)</a:t>
            </a:r>
            <a:endParaRPr lang="zh-TW" altLang="en-US" sz="2800" dirty="0"/>
          </a:p>
        </p:txBody>
      </p:sp>
      <p:sp>
        <p:nvSpPr>
          <p:cNvPr id="7" name="文字方塊 6">
            <a:extLst>
              <a:ext uri="{FF2B5EF4-FFF2-40B4-BE49-F238E27FC236}">
                <a16:creationId xmlns:a16="http://schemas.microsoft.com/office/drawing/2014/main" id="{3F719667-4608-31B5-503A-AEC0D61BBDB3}"/>
              </a:ext>
            </a:extLst>
          </p:cNvPr>
          <p:cNvSpPr txBox="1"/>
          <p:nvPr/>
        </p:nvSpPr>
        <p:spPr>
          <a:xfrm>
            <a:off x="560652" y="746845"/>
            <a:ext cx="9645529" cy="369332"/>
          </a:xfrm>
          <a:prstGeom prst="rect">
            <a:avLst/>
          </a:prstGeom>
          <a:noFill/>
        </p:spPr>
        <p:txBody>
          <a:bodyPr wrap="square" rtlCol="0">
            <a:spAutoFit/>
          </a:bodyPr>
          <a:lstStyle/>
          <a:p>
            <a:r>
              <a:rPr lang="zh-TW" altLang="zh-TW" dirty="0"/>
              <a:t>假設我們要創辦一家提供</a:t>
            </a:r>
            <a:r>
              <a:rPr lang="zh-TW" altLang="zh-TW" b="1" dirty="0"/>
              <a:t>線上訂閱制健身教練服務</a:t>
            </a:r>
            <a:r>
              <a:rPr lang="zh-TW" altLang="zh-TW" dirty="0"/>
              <a:t>的公司。</a:t>
            </a:r>
            <a:r>
              <a:rPr lang="zh-TW" altLang="en-US" dirty="0"/>
              <a:t> </a:t>
            </a:r>
            <a:r>
              <a:rPr lang="zh-TW" altLang="zh-TW" dirty="0"/>
              <a:t>商業模式圖可能會是這樣：</a:t>
            </a:r>
            <a:endParaRPr lang="zh-TW" altLang="en-US" dirty="0"/>
          </a:p>
        </p:txBody>
      </p:sp>
      <p:graphicFrame>
        <p:nvGraphicFramePr>
          <p:cNvPr id="8" name="表格 7">
            <a:extLst>
              <a:ext uri="{FF2B5EF4-FFF2-40B4-BE49-F238E27FC236}">
                <a16:creationId xmlns:a16="http://schemas.microsoft.com/office/drawing/2014/main" id="{290B1F4A-B00D-F51F-5DDE-9AB7F0EA6011}"/>
              </a:ext>
            </a:extLst>
          </p:cNvPr>
          <p:cNvGraphicFramePr>
            <a:graphicFrameLocks noGrp="1"/>
          </p:cNvGraphicFramePr>
          <p:nvPr>
            <p:extLst>
              <p:ext uri="{D42A27DB-BD31-4B8C-83A1-F6EECF244321}">
                <p14:modId xmlns:p14="http://schemas.microsoft.com/office/powerpoint/2010/main" val="143413322"/>
              </p:ext>
            </p:extLst>
          </p:nvPr>
        </p:nvGraphicFramePr>
        <p:xfrm>
          <a:off x="560652" y="1227013"/>
          <a:ext cx="11243421" cy="2377440"/>
        </p:xfrm>
        <a:graphic>
          <a:graphicData uri="http://schemas.openxmlformats.org/drawingml/2006/table">
            <a:tbl>
              <a:tblPr firstRow="1" bandRow="1">
                <a:tableStyleId>{5C22544A-7EE6-4342-B048-85BDC9FD1C3A}</a:tableStyleId>
              </a:tblPr>
              <a:tblGrid>
                <a:gridCol w="3542057">
                  <a:extLst>
                    <a:ext uri="{9D8B030D-6E8A-4147-A177-3AD203B41FA5}">
                      <a16:colId xmlns:a16="http://schemas.microsoft.com/office/drawing/2014/main" val="902891219"/>
                    </a:ext>
                  </a:extLst>
                </a:gridCol>
                <a:gridCol w="7701364">
                  <a:extLst>
                    <a:ext uri="{9D8B030D-6E8A-4147-A177-3AD203B41FA5}">
                      <a16:colId xmlns:a16="http://schemas.microsoft.com/office/drawing/2014/main" val="11507733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7.</a:t>
                      </a:r>
                      <a:r>
                        <a:rPr lang="en-US" altLang="zh-TW" sz="1600" b="1" kern="1200" dirty="0">
                          <a:solidFill>
                            <a:schemeClr val="lt1"/>
                          </a:solidFill>
                          <a:effectLst/>
                          <a:latin typeface="+mn-lt"/>
                          <a:ea typeface="+mn-ea"/>
                          <a:cs typeface="+mn-cs"/>
                        </a:rPr>
                        <a:t> </a:t>
                      </a:r>
                      <a:r>
                        <a:rPr lang="zh-TW" altLang="zh-TW" sz="1600" b="1" kern="1200" dirty="0">
                          <a:solidFill>
                            <a:schemeClr val="lt1"/>
                          </a:solidFill>
                          <a:effectLst/>
                          <a:latin typeface="+mn-lt"/>
                          <a:ea typeface="+mn-ea"/>
                          <a:cs typeface="+mn-cs"/>
                        </a:rPr>
                        <a:t>關鍵活動</a:t>
                      </a:r>
                      <a:r>
                        <a:rPr lang="en-US" altLang="zh-TW" sz="1600" b="1" kern="1200" dirty="0">
                          <a:solidFill>
                            <a:schemeClr val="lt1"/>
                          </a:solidFill>
                          <a:effectLst/>
                          <a:latin typeface="+mn-lt"/>
                          <a:ea typeface="+mn-ea"/>
                          <a:cs typeface="+mn-cs"/>
                        </a:rPr>
                        <a:t> (Key Activities)</a:t>
                      </a:r>
                      <a:endParaRPr lang="zh-TW" altLang="zh-TW" sz="1600" b="1" kern="1200" dirty="0">
                        <a:solidFill>
                          <a:schemeClr val="lt1"/>
                        </a:solidFill>
                        <a:effectLst/>
                        <a:latin typeface="+mn-lt"/>
                        <a:ea typeface="+mn-ea"/>
                        <a:cs typeface="+mn-cs"/>
                      </a:endParaRPr>
                    </a:p>
                    <a:p>
                      <a:endParaRPr lang="zh-TW"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b="1" kern="1200" dirty="0">
                          <a:solidFill>
                            <a:schemeClr val="lt1"/>
                          </a:solidFill>
                          <a:effectLst/>
                          <a:latin typeface="+mn-lt"/>
                          <a:ea typeface="+mn-ea"/>
                          <a:cs typeface="+mn-cs"/>
                        </a:rPr>
                        <a:t>核心運作：開發與維護</a:t>
                      </a:r>
                      <a:r>
                        <a:rPr lang="en-US" altLang="zh-TW" sz="1600" b="1" kern="1200" dirty="0">
                          <a:solidFill>
                            <a:schemeClr val="lt1"/>
                          </a:solidFill>
                          <a:effectLst/>
                          <a:latin typeface="+mn-lt"/>
                          <a:ea typeface="+mn-ea"/>
                          <a:cs typeface="+mn-cs"/>
                        </a:rPr>
                        <a:t> App</a:t>
                      </a:r>
                      <a:r>
                        <a:rPr lang="zh-TW" altLang="zh-TW" sz="1600" b="1" kern="1200" dirty="0">
                          <a:solidFill>
                            <a:schemeClr val="lt1"/>
                          </a:solidFill>
                          <a:effectLst/>
                          <a:latin typeface="+mn-lt"/>
                          <a:ea typeface="+mn-ea"/>
                          <a:cs typeface="+mn-cs"/>
                        </a:rPr>
                        <a:t>、內容製作（拍攝教學影片）、教練排班與訓練、行銷推廣。</a:t>
                      </a:r>
                    </a:p>
                    <a:p>
                      <a:pPr lvl="0"/>
                      <a:endParaRPr lang="zh-TW" altLang="en-US" sz="1400" dirty="0"/>
                    </a:p>
                  </a:txBody>
                  <a:tcPr/>
                </a:tc>
                <a:extLst>
                  <a:ext uri="{0D108BD9-81ED-4DB2-BD59-A6C34878D82A}">
                    <a16:rowId xmlns:a16="http://schemas.microsoft.com/office/drawing/2014/main" val="359025921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8. </a:t>
                      </a:r>
                      <a:r>
                        <a:rPr lang="zh-TW" altLang="zh-TW" sz="1600" b="1" kern="1200" dirty="0">
                          <a:solidFill>
                            <a:schemeClr val="dk1"/>
                          </a:solidFill>
                          <a:effectLst/>
                          <a:latin typeface="+mn-lt"/>
                          <a:ea typeface="+mn-ea"/>
                          <a:cs typeface="+mn-cs"/>
                        </a:rPr>
                        <a:t>關鍵夥伴</a:t>
                      </a:r>
                      <a:r>
                        <a:rPr lang="en-US" altLang="zh-TW" sz="1600" b="1" kern="1200" dirty="0">
                          <a:solidFill>
                            <a:schemeClr val="dk1"/>
                          </a:solidFill>
                          <a:effectLst/>
                          <a:latin typeface="+mn-lt"/>
                          <a:ea typeface="+mn-ea"/>
                          <a:cs typeface="+mn-cs"/>
                        </a:rPr>
                        <a:t> (Key Partners)</a:t>
                      </a:r>
                      <a:endParaRPr lang="zh-TW" altLang="zh-TW" sz="1600" kern="1200" dirty="0">
                        <a:solidFill>
                          <a:schemeClr val="dk1"/>
                        </a:solidFill>
                        <a:effectLst/>
                        <a:latin typeface="+mn-lt"/>
                        <a:ea typeface="+mn-ea"/>
                        <a:cs typeface="+mn-cs"/>
                      </a:endParaRPr>
                    </a:p>
                    <a:p>
                      <a:endParaRPr lang="zh-TW"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b="1" kern="1200" dirty="0">
                          <a:solidFill>
                            <a:schemeClr val="dk1"/>
                          </a:solidFill>
                          <a:effectLst/>
                          <a:latin typeface="+mn-lt"/>
                          <a:ea typeface="+mn-ea"/>
                          <a:cs typeface="+mn-cs"/>
                        </a:rPr>
                        <a:t>外部合作</a:t>
                      </a:r>
                      <a:r>
                        <a:rPr lang="zh-TW" altLang="zh-TW" sz="1600" kern="1200" dirty="0">
                          <a:solidFill>
                            <a:schemeClr val="dk1"/>
                          </a:solidFill>
                          <a:effectLst/>
                          <a:latin typeface="+mn-lt"/>
                          <a:ea typeface="+mn-ea"/>
                          <a:cs typeface="+mn-cs"/>
                        </a:rPr>
                        <a:t>：健身器材品牌（可提供產品折扣給客戶）、營養師（提供專業飲食諮詢）、支付平台（處理訂閱金流）。</a:t>
                      </a:r>
                    </a:p>
                    <a:p>
                      <a:pPr lvl="0"/>
                      <a:endParaRPr lang="zh-TW" altLang="en-US" sz="1400" dirty="0"/>
                    </a:p>
                  </a:txBody>
                  <a:tcPr/>
                </a:tc>
                <a:extLst>
                  <a:ext uri="{0D108BD9-81ED-4DB2-BD59-A6C34878D82A}">
                    <a16:rowId xmlns:a16="http://schemas.microsoft.com/office/drawing/2014/main" val="32030608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9. </a:t>
                      </a:r>
                      <a:r>
                        <a:rPr lang="zh-TW" altLang="zh-TW" sz="1600" b="1" kern="1200" dirty="0">
                          <a:solidFill>
                            <a:schemeClr val="dk1"/>
                          </a:solidFill>
                          <a:effectLst/>
                          <a:latin typeface="+mn-lt"/>
                          <a:ea typeface="+mn-ea"/>
                          <a:cs typeface="+mn-cs"/>
                        </a:rPr>
                        <a:t>成本結構</a:t>
                      </a:r>
                      <a:r>
                        <a:rPr lang="en-US" altLang="zh-TW" sz="1600" b="1" kern="1200" dirty="0">
                          <a:solidFill>
                            <a:schemeClr val="dk1"/>
                          </a:solidFill>
                          <a:effectLst/>
                          <a:latin typeface="+mn-lt"/>
                          <a:ea typeface="+mn-ea"/>
                          <a:cs typeface="+mn-cs"/>
                        </a:rPr>
                        <a:t> (Cost Structure)</a:t>
                      </a:r>
                      <a:endParaRPr lang="zh-TW" altLang="zh-TW" sz="1600" kern="1200" dirty="0">
                        <a:solidFill>
                          <a:schemeClr val="dk1"/>
                        </a:solidFill>
                        <a:effectLst/>
                        <a:latin typeface="+mn-lt"/>
                        <a:ea typeface="+mn-ea"/>
                        <a:cs typeface="+mn-cs"/>
                      </a:endParaRPr>
                    </a:p>
                    <a:p>
                      <a:endParaRPr lang="zh-TW"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b="1" kern="1200" dirty="0">
                          <a:solidFill>
                            <a:schemeClr val="dk1"/>
                          </a:solidFill>
                          <a:effectLst/>
                          <a:latin typeface="+mn-lt"/>
                          <a:ea typeface="+mn-ea"/>
                          <a:cs typeface="+mn-cs"/>
                        </a:rPr>
                        <a:t>主要成本</a:t>
                      </a:r>
                      <a:r>
                        <a:rPr lang="zh-TW" altLang="zh-TW" sz="1600" kern="1200" dirty="0">
                          <a:solidFill>
                            <a:schemeClr val="dk1"/>
                          </a:solidFill>
                          <a:effectLst/>
                          <a:latin typeface="+mn-lt"/>
                          <a:ea typeface="+mn-ea"/>
                          <a:cs typeface="+mn-cs"/>
                        </a:rPr>
                        <a:t>：人事費用（教練、工程師）、</a:t>
                      </a:r>
                      <a:r>
                        <a:rPr lang="en-US" altLang="zh-TW" sz="1600" kern="1200" dirty="0">
                          <a:solidFill>
                            <a:schemeClr val="dk1"/>
                          </a:solidFill>
                          <a:effectLst/>
                          <a:latin typeface="+mn-lt"/>
                          <a:ea typeface="+mn-ea"/>
                          <a:cs typeface="+mn-cs"/>
                        </a:rPr>
                        <a:t>App </a:t>
                      </a:r>
                      <a:r>
                        <a:rPr lang="zh-TW" altLang="zh-TW" sz="1600" kern="1200" dirty="0">
                          <a:solidFill>
                            <a:schemeClr val="dk1"/>
                          </a:solidFill>
                          <a:effectLst/>
                          <a:latin typeface="+mn-lt"/>
                          <a:ea typeface="+mn-ea"/>
                          <a:cs typeface="+mn-cs"/>
                        </a:rPr>
                        <a:t>開發與維護成本、行銷與廣告費用、辦公室租金、設備費用。</a:t>
                      </a:r>
                    </a:p>
                    <a:p>
                      <a:pPr lvl="0"/>
                      <a:endParaRPr lang="zh-TW" altLang="en-US" sz="1400" b="1" dirty="0"/>
                    </a:p>
                  </a:txBody>
                  <a:tcPr/>
                </a:tc>
                <a:extLst>
                  <a:ext uri="{0D108BD9-81ED-4DB2-BD59-A6C34878D82A}">
                    <a16:rowId xmlns:a16="http://schemas.microsoft.com/office/drawing/2014/main" val="3512887602"/>
                  </a:ext>
                </a:extLst>
              </a:tr>
            </a:tbl>
          </a:graphicData>
        </a:graphic>
      </p:graphicFrame>
      <p:sp>
        <p:nvSpPr>
          <p:cNvPr id="3" name="文字方塊 2">
            <a:extLst>
              <a:ext uri="{FF2B5EF4-FFF2-40B4-BE49-F238E27FC236}">
                <a16:creationId xmlns:a16="http://schemas.microsoft.com/office/drawing/2014/main" id="{DAFAADCA-C251-C7E2-4ABD-1AEFE9117783}"/>
              </a:ext>
            </a:extLst>
          </p:cNvPr>
          <p:cNvSpPr txBox="1"/>
          <p:nvPr/>
        </p:nvSpPr>
        <p:spPr>
          <a:xfrm>
            <a:off x="560652" y="3859169"/>
            <a:ext cx="11151057" cy="2554545"/>
          </a:xfrm>
          <a:prstGeom prst="rect">
            <a:avLst/>
          </a:prstGeom>
          <a:noFill/>
        </p:spPr>
        <p:txBody>
          <a:bodyPr wrap="square" rtlCol="0">
            <a:spAutoFit/>
          </a:bodyPr>
          <a:lstStyle/>
          <a:p>
            <a:r>
              <a:rPr lang="zh-TW" altLang="en-US" sz="1600" dirty="0"/>
              <a:t>         </a:t>
            </a:r>
            <a:r>
              <a:rPr lang="zh-TW" altLang="zh-TW" sz="1600" dirty="0"/>
              <a:t>透過這張圖，我們能清晰地看到，這個</a:t>
            </a:r>
            <a:r>
              <a:rPr lang="zh-TW" altLang="zh-TW" sz="1600" b="1" dirty="0"/>
              <a:t>線上訂閱制健身教練服務</a:t>
            </a:r>
            <a:r>
              <a:rPr lang="zh-TW" altLang="zh-TW" sz="1600" dirty="0"/>
              <a:t>的</a:t>
            </a:r>
            <a:r>
              <a:rPr lang="zh-TW" altLang="zh-TW" sz="1600" dirty="0">
                <a:highlight>
                  <a:srgbClr val="FFFF00"/>
                </a:highlight>
              </a:rPr>
              <a:t>商業模式</a:t>
            </a:r>
            <a:r>
              <a:rPr lang="zh-TW" altLang="zh-TW" sz="1600" dirty="0"/>
              <a:t>是如何運作的：</a:t>
            </a:r>
            <a:endParaRPr lang="en-US" altLang="zh-TW" sz="1600" dirty="0"/>
          </a:p>
          <a:p>
            <a:endParaRPr lang="zh-TW" altLang="zh-TW" sz="1600" dirty="0"/>
          </a:p>
          <a:p>
            <a:pPr lvl="0"/>
            <a:r>
              <a:rPr lang="zh-TW" altLang="zh-TW" sz="1600" b="1" dirty="0">
                <a:highlight>
                  <a:srgbClr val="FFFF00"/>
                </a:highlight>
              </a:rPr>
              <a:t>目標客戶</a:t>
            </a:r>
            <a:r>
              <a:rPr lang="zh-TW" altLang="zh-TW" sz="1600" dirty="0">
                <a:highlight>
                  <a:srgbClr val="FFFF00"/>
                </a:highlight>
              </a:rPr>
              <a:t>是誰（</a:t>
            </a:r>
            <a:r>
              <a:rPr lang="zh-TW" altLang="zh-TW" sz="1600" dirty="0"/>
              <a:t>忙碌的上班族）。</a:t>
            </a:r>
          </a:p>
          <a:p>
            <a:pPr lvl="0"/>
            <a:r>
              <a:rPr lang="zh-TW" altLang="zh-TW" sz="1600" b="1" dirty="0">
                <a:highlight>
                  <a:srgbClr val="FFFF00"/>
                </a:highlight>
              </a:rPr>
              <a:t>提供什麼價值</a:t>
            </a:r>
            <a:r>
              <a:rPr lang="zh-TW" altLang="zh-TW" sz="1600" dirty="0">
                <a:highlight>
                  <a:srgbClr val="FFFF00"/>
                </a:highlight>
              </a:rPr>
              <a:t>（方便、個人化的線上指導）</a:t>
            </a:r>
            <a:r>
              <a:rPr lang="zh-TW" altLang="zh-TW" sz="1600" dirty="0"/>
              <a:t>。</a:t>
            </a:r>
          </a:p>
          <a:p>
            <a:pPr lvl="0"/>
            <a:r>
              <a:rPr lang="zh-TW" altLang="zh-TW" sz="1600" b="1" dirty="0"/>
              <a:t>透過什麼管道</a:t>
            </a:r>
            <a:r>
              <a:rPr lang="zh-TW" altLang="zh-TW" sz="1600" dirty="0"/>
              <a:t>（手機</a:t>
            </a:r>
            <a:r>
              <a:rPr lang="en-US" altLang="zh-TW" sz="1600" dirty="0"/>
              <a:t> App</a:t>
            </a:r>
            <a:r>
              <a:rPr lang="zh-TW" altLang="zh-TW" sz="1600" dirty="0"/>
              <a:t>）傳遞。</a:t>
            </a:r>
          </a:p>
          <a:p>
            <a:pPr lvl="0"/>
            <a:r>
              <a:rPr lang="zh-TW" altLang="zh-TW" sz="1600" b="1" dirty="0"/>
              <a:t>如何賺錢</a:t>
            </a:r>
            <a:r>
              <a:rPr lang="zh-TW" altLang="zh-TW" sz="1600" dirty="0"/>
              <a:t>（</a:t>
            </a:r>
            <a:r>
              <a:rPr lang="zh-TW" altLang="zh-TW" sz="1600" dirty="0">
                <a:highlight>
                  <a:srgbClr val="FFFF00"/>
                </a:highlight>
              </a:rPr>
              <a:t>訂閱費</a:t>
            </a:r>
            <a:r>
              <a:rPr lang="zh-TW" altLang="zh-TW" sz="1600" dirty="0"/>
              <a:t>）。</a:t>
            </a:r>
          </a:p>
          <a:p>
            <a:pPr lvl="0"/>
            <a:r>
              <a:rPr lang="zh-TW" altLang="zh-TW" sz="1600" b="1" dirty="0"/>
              <a:t>需要什麼資源</a:t>
            </a:r>
            <a:r>
              <a:rPr lang="zh-TW" altLang="zh-TW" sz="1600" dirty="0"/>
              <a:t>（教練、工程師、</a:t>
            </a:r>
            <a:r>
              <a:rPr lang="en-US" altLang="zh-TW" sz="1600" dirty="0"/>
              <a:t>App</a:t>
            </a:r>
            <a:r>
              <a:rPr lang="zh-TW" altLang="zh-TW" sz="1600" dirty="0"/>
              <a:t>）。</a:t>
            </a:r>
          </a:p>
          <a:p>
            <a:pPr lvl="0"/>
            <a:r>
              <a:rPr lang="zh-TW" altLang="zh-TW" sz="1600" b="1" dirty="0"/>
              <a:t>會產生什麼成本</a:t>
            </a:r>
            <a:r>
              <a:rPr lang="zh-TW" altLang="zh-TW" sz="1600" dirty="0"/>
              <a:t>（人事、行銷）。</a:t>
            </a:r>
            <a:endParaRPr lang="en-US" altLang="zh-TW" sz="1600" dirty="0"/>
          </a:p>
          <a:p>
            <a:pPr lvl="0"/>
            <a:endParaRPr lang="zh-TW" altLang="zh-TW" sz="1600" dirty="0"/>
          </a:p>
          <a:p>
            <a:r>
              <a:rPr lang="zh-TW" altLang="en-US" sz="1600" dirty="0"/>
              <a:t>        </a:t>
            </a:r>
            <a:r>
              <a:rPr lang="zh-TW" altLang="zh-TW" sz="1600" dirty="0"/>
              <a:t>這個範例讓我們能一目了然地理解，一個</a:t>
            </a:r>
            <a:r>
              <a:rPr lang="zh-TW" altLang="zh-TW" sz="1600" dirty="0">
                <a:highlight>
                  <a:srgbClr val="FFFF00"/>
                </a:highlight>
              </a:rPr>
              <a:t>看似簡單的服務背後，其實有著複雜且環環相扣的商業邏輯。</a:t>
            </a:r>
            <a:endParaRPr lang="zh-TW" altLang="en-US" dirty="0">
              <a:highlight>
                <a:srgbClr val="FFFF00"/>
              </a:highlight>
            </a:endParaRPr>
          </a:p>
        </p:txBody>
      </p:sp>
    </p:spTree>
    <p:extLst>
      <p:ext uri="{BB962C8B-B14F-4D97-AF65-F5344CB8AC3E}">
        <p14:creationId xmlns:p14="http://schemas.microsoft.com/office/powerpoint/2010/main" val="4165714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9C4C-448F-073D-6F39-C5FF295CAB7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FD3E287-9C75-5BA7-444F-C7DBA551F6AA}"/>
              </a:ext>
            </a:extLst>
          </p:cNvPr>
          <p:cNvSpPr>
            <a:spLocks noGrp="1"/>
          </p:cNvSpPr>
          <p:nvPr>
            <p:ph type="title"/>
          </p:nvPr>
        </p:nvSpPr>
        <p:spPr>
          <a:xfrm>
            <a:off x="1512948" y="55602"/>
            <a:ext cx="8665197" cy="673561"/>
          </a:xfrm>
        </p:spPr>
        <p:txBody>
          <a:bodyPr>
            <a:normAutofit/>
          </a:bodyPr>
          <a:lstStyle/>
          <a:p>
            <a:r>
              <a:rPr lang="zh-TW" altLang="zh-TW" sz="2400" dirty="0">
                <a:solidFill>
                  <a:srgbClr val="0070C0"/>
                </a:solidFill>
                <a:highlight>
                  <a:srgbClr val="FFFF00"/>
                </a:highlight>
              </a:rPr>
              <a:t>有</a:t>
            </a:r>
            <a:r>
              <a:rPr lang="zh-TW" altLang="zh-TW" sz="2000" dirty="0">
                <a:solidFill>
                  <a:srgbClr val="0070C0"/>
                </a:solidFill>
                <a:highlight>
                  <a:srgbClr val="FFFF00"/>
                </a:highlight>
              </a:rPr>
              <a:t>哪些缺乏商業模式的企業</a:t>
            </a:r>
            <a:r>
              <a:rPr lang="en-US" altLang="zh-TW" sz="2000" dirty="0">
                <a:solidFill>
                  <a:srgbClr val="0070C0"/>
                </a:solidFill>
                <a:highlight>
                  <a:srgbClr val="FFFF00"/>
                </a:highlight>
              </a:rPr>
              <a:t>  </a:t>
            </a:r>
            <a:r>
              <a:rPr lang="zh-TW" altLang="zh-TW" sz="2000" dirty="0">
                <a:solidFill>
                  <a:srgbClr val="0070C0"/>
                </a:solidFill>
                <a:highlight>
                  <a:srgbClr val="FFFF00"/>
                </a:highlight>
              </a:rPr>
              <a:t>因而退出電商務市場</a:t>
            </a:r>
            <a:r>
              <a:rPr lang="zh-TW" altLang="zh-TW" sz="2000" dirty="0">
                <a:solidFill>
                  <a:srgbClr val="0070C0"/>
                </a:solidFill>
              </a:rPr>
              <a:t>？</a:t>
            </a:r>
            <a:r>
              <a:rPr lang="zh-TW" altLang="en-US" sz="2400" dirty="0">
                <a:solidFill>
                  <a:srgbClr val="0070C0"/>
                </a:solidFill>
              </a:rPr>
              <a:t> </a:t>
            </a:r>
            <a:endParaRPr lang="zh-TW" altLang="en-US" sz="2800" dirty="0">
              <a:solidFill>
                <a:srgbClr val="0070C0"/>
              </a:solidFill>
            </a:endParaRPr>
          </a:p>
        </p:txBody>
      </p:sp>
      <p:sp>
        <p:nvSpPr>
          <p:cNvPr id="11" name="內容版面配置區 10">
            <a:extLst>
              <a:ext uri="{FF2B5EF4-FFF2-40B4-BE49-F238E27FC236}">
                <a16:creationId xmlns:a16="http://schemas.microsoft.com/office/drawing/2014/main" id="{C89A1756-58BE-9D5D-EFFE-80830DD77709}"/>
              </a:ext>
            </a:extLst>
          </p:cNvPr>
          <p:cNvSpPr>
            <a:spLocks noGrp="1"/>
          </p:cNvSpPr>
          <p:nvPr>
            <p:ph idx="1"/>
          </p:nvPr>
        </p:nvSpPr>
        <p:spPr>
          <a:xfrm>
            <a:off x="529389" y="1777499"/>
            <a:ext cx="10924674" cy="4351338"/>
          </a:xfrm>
        </p:spPr>
        <p:txBody>
          <a:bodyPr>
            <a:normAutofit/>
          </a:bodyPr>
          <a:lstStyle/>
          <a:p>
            <a:pPr marL="0" indent="0">
              <a:buNone/>
            </a:pPr>
            <a:r>
              <a:rPr lang="en-US" altLang="zh-TW" sz="2400" b="1" dirty="0">
                <a:solidFill>
                  <a:srgbClr val="0070C0"/>
                </a:solidFill>
              </a:rPr>
              <a:t> </a:t>
            </a:r>
            <a:endParaRPr lang="zh-TW" altLang="en-US" sz="2000" dirty="0">
              <a:solidFill>
                <a:srgbClr val="0070C0"/>
              </a:solidFill>
              <a:highlight>
                <a:srgbClr val="FFFF00"/>
              </a:highlight>
            </a:endParaRPr>
          </a:p>
        </p:txBody>
      </p:sp>
      <p:graphicFrame>
        <p:nvGraphicFramePr>
          <p:cNvPr id="3" name="表格 2">
            <a:extLst>
              <a:ext uri="{FF2B5EF4-FFF2-40B4-BE49-F238E27FC236}">
                <a16:creationId xmlns:a16="http://schemas.microsoft.com/office/drawing/2014/main" id="{A92FF84F-64EE-059D-4E8D-244AC8591E14}"/>
              </a:ext>
            </a:extLst>
          </p:cNvPr>
          <p:cNvGraphicFramePr>
            <a:graphicFrameLocks noGrp="1"/>
          </p:cNvGraphicFramePr>
          <p:nvPr>
            <p:extLst>
              <p:ext uri="{D42A27DB-BD31-4B8C-83A1-F6EECF244321}">
                <p14:modId xmlns:p14="http://schemas.microsoft.com/office/powerpoint/2010/main" val="62476621"/>
              </p:ext>
            </p:extLst>
          </p:nvPr>
        </p:nvGraphicFramePr>
        <p:xfrm>
          <a:off x="337931" y="652780"/>
          <a:ext cx="11509513" cy="5918200"/>
        </p:xfrm>
        <a:graphic>
          <a:graphicData uri="http://schemas.openxmlformats.org/drawingml/2006/table">
            <a:tbl>
              <a:tblPr firstRow="1" bandRow="1">
                <a:tableStyleId>{5C22544A-7EE6-4342-B048-85BDC9FD1C3A}</a:tableStyleId>
              </a:tblPr>
              <a:tblGrid>
                <a:gridCol w="1341608">
                  <a:extLst>
                    <a:ext uri="{9D8B030D-6E8A-4147-A177-3AD203B41FA5}">
                      <a16:colId xmlns:a16="http://schemas.microsoft.com/office/drawing/2014/main" val="565186291"/>
                    </a:ext>
                  </a:extLst>
                </a:gridCol>
                <a:gridCol w="3071755">
                  <a:extLst>
                    <a:ext uri="{9D8B030D-6E8A-4147-A177-3AD203B41FA5}">
                      <a16:colId xmlns:a16="http://schemas.microsoft.com/office/drawing/2014/main" val="17547371"/>
                    </a:ext>
                  </a:extLst>
                </a:gridCol>
                <a:gridCol w="4085192">
                  <a:extLst>
                    <a:ext uri="{9D8B030D-6E8A-4147-A177-3AD203B41FA5}">
                      <a16:colId xmlns:a16="http://schemas.microsoft.com/office/drawing/2014/main" val="923815582"/>
                    </a:ext>
                  </a:extLst>
                </a:gridCol>
                <a:gridCol w="3010958">
                  <a:extLst>
                    <a:ext uri="{9D8B030D-6E8A-4147-A177-3AD203B41FA5}">
                      <a16:colId xmlns:a16="http://schemas.microsoft.com/office/drawing/2014/main" val="2525074998"/>
                    </a:ext>
                  </a:extLst>
                </a:gridCol>
              </a:tblGrid>
              <a:tr h="370840">
                <a:tc>
                  <a:txBody>
                    <a:bodyPr/>
                    <a:lstStyle/>
                    <a:p>
                      <a:endParaRPr lang="zh-TW" altLang="en-US"/>
                    </a:p>
                  </a:txBody>
                  <a:tcPr/>
                </a:tc>
                <a:tc>
                  <a:txBody>
                    <a:bodyPr/>
                    <a:lstStyle/>
                    <a:p>
                      <a:r>
                        <a:rPr lang="zh-TW" altLang="zh-TW" sz="1800" b="1" kern="1200" dirty="0">
                          <a:solidFill>
                            <a:schemeClr val="lt1"/>
                          </a:solidFill>
                          <a:effectLst/>
                          <a:latin typeface="+mn-lt"/>
                          <a:ea typeface="+mn-ea"/>
                          <a:cs typeface="+mn-cs"/>
                        </a:rPr>
                        <a:t>背景</a:t>
                      </a:r>
                      <a:endParaRPr lang="zh-TW" altLang="en-US" dirty="0"/>
                    </a:p>
                  </a:txBody>
                  <a:tcPr/>
                </a:tc>
                <a:tc>
                  <a:txBody>
                    <a:bodyPr/>
                    <a:lstStyle/>
                    <a:p>
                      <a:r>
                        <a:rPr lang="zh-TW" altLang="zh-TW" sz="1800" b="1" kern="1200" dirty="0">
                          <a:solidFill>
                            <a:schemeClr val="lt1"/>
                          </a:solidFill>
                          <a:effectLst/>
                          <a:latin typeface="+mn-lt"/>
                          <a:ea typeface="+mn-ea"/>
                          <a:cs typeface="+mn-cs"/>
                        </a:rPr>
                        <a:t>原因</a:t>
                      </a:r>
                      <a:endParaRPr lang="zh-TW" altLang="en-US" dirty="0"/>
                    </a:p>
                  </a:txBody>
                  <a:tcPr/>
                </a:tc>
                <a:tc>
                  <a:txBody>
                    <a:bodyPr/>
                    <a:lstStyle/>
                    <a:p>
                      <a:r>
                        <a:rPr lang="zh-TW" altLang="zh-TW" sz="1800" b="1" kern="1200" dirty="0">
                          <a:solidFill>
                            <a:schemeClr val="lt1"/>
                          </a:solidFill>
                          <a:effectLst/>
                          <a:latin typeface="+mn-lt"/>
                          <a:ea typeface="+mn-ea"/>
                          <a:cs typeface="+mn-cs"/>
                        </a:rPr>
                        <a:t>結果</a:t>
                      </a:r>
                      <a:endParaRPr lang="zh-TW" altLang="en-US" dirty="0"/>
                    </a:p>
                  </a:txBody>
                  <a:tcPr/>
                </a:tc>
                <a:extLst>
                  <a:ext uri="{0D108BD9-81ED-4DB2-BD59-A6C34878D82A}">
                    <a16:rowId xmlns:a16="http://schemas.microsoft.com/office/drawing/2014/main" val="33659292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400" b="1" kern="1200" dirty="0">
                          <a:solidFill>
                            <a:schemeClr val="dk1"/>
                          </a:solidFill>
                          <a:effectLst/>
                          <a:latin typeface="+mn-lt"/>
                          <a:ea typeface="+mn-ea"/>
                          <a:cs typeface="+mn-cs"/>
                        </a:rPr>
                        <a:t> </a:t>
                      </a:r>
                      <a:r>
                        <a:rPr lang="en-US" altLang="zh-TW" sz="1400" b="1" kern="1200" dirty="0">
                          <a:solidFill>
                            <a:schemeClr val="dk1"/>
                          </a:solidFill>
                          <a:effectLst/>
                          <a:latin typeface="+mn-lt"/>
                          <a:ea typeface="+mn-ea"/>
                          <a:cs typeface="+mn-cs"/>
                        </a:rPr>
                        <a:t>1.Nasty Gal</a:t>
                      </a:r>
                      <a:endParaRPr lang="zh-TW" altLang="zh-TW" sz="1400" kern="1200" dirty="0">
                        <a:solidFill>
                          <a:schemeClr val="dk1"/>
                        </a:solidFill>
                        <a:effectLst/>
                        <a:latin typeface="+mn-lt"/>
                        <a:ea typeface="+mn-ea"/>
                        <a:cs typeface="+mn-cs"/>
                      </a:endParaRPr>
                    </a:p>
                    <a:p>
                      <a:endParaRPr lang="zh-TW" altLang="en-US" sz="1400" dirty="0"/>
                    </a:p>
                  </a:txBody>
                  <a:tcPr/>
                </a:tc>
                <a:tc>
                  <a:txBody>
                    <a:bodyPr/>
                    <a:lstStyle/>
                    <a:p>
                      <a:r>
                        <a:rPr lang="zh-TW" altLang="en-US" sz="1600" dirty="0">
                          <a:solidFill>
                            <a:srgbClr val="7030A0"/>
                          </a:solidFill>
                          <a:effectLst/>
                        </a:rPr>
                        <a:t>最早於 </a:t>
                      </a:r>
                      <a:r>
                        <a:rPr lang="en-US" altLang="zh-TW" sz="1600" dirty="0">
                          <a:solidFill>
                            <a:srgbClr val="7030A0"/>
                          </a:solidFill>
                          <a:effectLst/>
                        </a:rPr>
                        <a:t>eBay </a:t>
                      </a:r>
                      <a:r>
                        <a:rPr lang="zh-TW" altLang="en-US" sz="1600" dirty="0">
                          <a:solidFill>
                            <a:srgbClr val="7030A0"/>
                          </a:solidFill>
                          <a:effectLst/>
                        </a:rPr>
                        <a:t>上以「</a:t>
                      </a:r>
                      <a:r>
                        <a:rPr lang="en-US" altLang="zh-TW" sz="1600" dirty="0">
                          <a:solidFill>
                            <a:srgbClr val="7030A0"/>
                          </a:solidFill>
                          <a:effectLst/>
                          <a:highlight>
                            <a:srgbClr val="FFFF00"/>
                          </a:highlight>
                        </a:rPr>
                        <a:t>Nasty Gal Vintage</a:t>
                      </a:r>
                      <a:r>
                        <a:rPr lang="zh-TW" altLang="en-US" sz="1600" dirty="0">
                          <a:solidFill>
                            <a:srgbClr val="7030A0"/>
                          </a:solidFill>
                          <a:effectLst/>
                        </a:rPr>
                        <a:t>」的名稱販售從</a:t>
                      </a:r>
                      <a:r>
                        <a:rPr lang="zh-TW" altLang="en-US" sz="1600" b="1" dirty="0">
                          <a:solidFill>
                            <a:srgbClr val="7030A0"/>
                          </a:solidFill>
                          <a:effectLst/>
                        </a:rPr>
                        <a:t>慈善商店與</a:t>
                      </a:r>
                      <a:r>
                        <a:rPr lang="zh-TW" altLang="en-US" sz="1600" b="1" dirty="0">
                          <a:solidFill>
                            <a:srgbClr val="7030A0"/>
                          </a:solidFill>
                          <a:effectLst/>
                          <a:highlight>
                            <a:srgbClr val="FFFF00"/>
                          </a:highlight>
                        </a:rPr>
                        <a:t>二手市場收集的復古服</a:t>
                      </a:r>
                      <a:r>
                        <a:rPr lang="zh-TW" altLang="en-US" sz="1600" dirty="0">
                          <a:solidFill>
                            <a:srgbClr val="7030A0"/>
                          </a:solidFill>
                          <a:effectLst/>
                          <a:highlight>
                            <a:srgbClr val="FFFF00"/>
                          </a:highlight>
                        </a:rPr>
                        <a:t>飾 </a:t>
                      </a:r>
                      <a:r>
                        <a:rPr lang="en-US" altLang="zh-TW" sz="1600" dirty="0">
                          <a:solidFill>
                            <a:srgbClr val="7030A0"/>
                          </a:solidFill>
                          <a:effectLst/>
                        </a:rPr>
                        <a:t>; </a:t>
                      </a:r>
                      <a:r>
                        <a:rPr lang="zh-TW" altLang="en-US" sz="1600" dirty="0">
                          <a:solidFill>
                            <a:srgbClr val="7030A0"/>
                          </a:solidFill>
                          <a:effectLst/>
                        </a:rPr>
                        <a:t>品牌透過 </a:t>
                      </a:r>
                      <a:r>
                        <a:rPr lang="en-US" altLang="zh-TW" sz="1600" dirty="0" err="1">
                          <a:solidFill>
                            <a:srgbClr val="7030A0"/>
                          </a:solidFill>
                          <a:effectLst/>
                        </a:rPr>
                        <a:t>MySpace</a:t>
                      </a:r>
                      <a:r>
                        <a:rPr lang="en-US" altLang="zh-TW" sz="1600" dirty="0">
                          <a:solidFill>
                            <a:srgbClr val="7030A0"/>
                          </a:solidFill>
                          <a:effectLst/>
                        </a:rPr>
                        <a:t> </a:t>
                      </a:r>
                      <a:r>
                        <a:rPr lang="zh-TW" altLang="en-US" sz="1600" dirty="0">
                          <a:solidFill>
                            <a:srgbClr val="7030A0"/>
                          </a:solidFill>
                          <a:effectLst/>
                        </a:rPr>
                        <a:t>等社群媒體快速累積粉絲，早期就擁有 </a:t>
                      </a:r>
                      <a:r>
                        <a:rPr lang="en-US" altLang="zh-TW" sz="1600" dirty="0">
                          <a:solidFill>
                            <a:srgbClr val="7030A0"/>
                          </a:solidFill>
                          <a:effectLst/>
                        </a:rPr>
                        <a:t>6 </a:t>
                      </a:r>
                      <a:r>
                        <a:rPr lang="zh-TW" altLang="en-US" sz="1600" dirty="0">
                          <a:solidFill>
                            <a:srgbClr val="7030A0"/>
                          </a:solidFill>
                          <a:effectLst/>
                        </a:rPr>
                        <a:t>萬人關注</a:t>
                      </a:r>
                      <a:endParaRPr lang="zh-TW" altLang="en-US" sz="1600" b="1" dirty="0">
                        <a:solidFill>
                          <a:srgbClr val="7030A0"/>
                        </a:solidFill>
                      </a:endParaRPr>
                    </a:p>
                  </a:txBody>
                  <a:tcPr/>
                </a:tc>
                <a:tc>
                  <a:txBody>
                    <a:bodyPr/>
                    <a:lstStyle/>
                    <a:p>
                      <a:pPr marL="0" lvl="1">
                        <a:lnSpc>
                          <a:spcPts val="1680"/>
                        </a:lnSpc>
                      </a:pPr>
                      <a:r>
                        <a:rPr lang="zh-TW" altLang="zh-TW" sz="1600" kern="1200" dirty="0">
                          <a:solidFill>
                            <a:schemeClr val="dk1"/>
                          </a:solidFill>
                          <a:effectLst/>
                          <a:latin typeface="+mn-lt"/>
                          <a:ea typeface="+mn-ea"/>
                          <a:cs typeface="+mn-cs"/>
                        </a:rPr>
                        <a:t>過度依賴品牌個性，而忽略了業務的可持續性和零售行業的快速變化。</a:t>
                      </a:r>
                      <a:endParaRPr lang="en-US" altLang="zh-TW" sz="1600" kern="1200" dirty="0">
                        <a:solidFill>
                          <a:schemeClr val="dk1"/>
                        </a:solidFill>
                        <a:effectLst/>
                        <a:latin typeface="+mn-lt"/>
                        <a:ea typeface="+mn-ea"/>
                        <a:cs typeface="+mn-cs"/>
                      </a:endParaRPr>
                    </a:p>
                    <a:p>
                      <a:pPr marL="0" lvl="1">
                        <a:lnSpc>
                          <a:spcPts val="1680"/>
                        </a:lnSpc>
                      </a:pPr>
                      <a:endParaRPr lang="zh-TW" altLang="zh-TW" sz="1600" kern="1200" dirty="0">
                        <a:solidFill>
                          <a:schemeClr val="dk1"/>
                        </a:solidFill>
                        <a:effectLst/>
                        <a:latin typeface="+mn-lt"/>
                        <a:ea typeface="+mn-ea"/>
                        <a:cs typeface="+mn-cs"/>
                      </a:endParaRPr>
                    </a:p>
                    <a:p>
                      <a:pPr>
                        <a:lnSpc>
                          <a:spcPts val="1680"/>
                        </a:lnSpc>
                      </a:pPr>
                      <a:r>
                        <a:rPr lang="zh-TW" altLang="zh-TW" sz="1600" kern="1200" dirty="0">
                          <a:solidFill>
                            <a:schemeClr val="dk1"/>
                          </a:solidFill>
                          <a:effectLst/>
                          <a:latin typeface="+mn-lt"/>
                          <a:ea typeface="+mn-ea"/>
                          <a:cs typeface="+mn-cs"/>
                        </a:rPr>
                        <a:t>遇到物流、法律訴訟、以及市場競爭的挑戰，資金周轉困難。</a:t>
                      </a:r>
                      <a:endParaRPr lang="zh-TW" altLang="en-US" sz="1600" b="1" dirty="0"/>
                    </a:p>
                  </a:txBody>
                  <a:tcPr/>
                </a:tc>
                <a:tc>
                  <a:txBody>
                    <a:bodyPr/>
                    <a:lstStyle/>
                    <a:p>
                      <a:r>
                        <a:rPr lang="zh-TW" altLang="zh-TW" sz="1600" kern="1200" dirty="0">
                          <a:solidFill>
                            <a:schemeClr val="dk1"/>
                          </a:solidFill>
                          <a:effectLst/>
                          <a:latin typeface="+mn-lt"/>
                          <a:ea typeface="+mn-ea"/>
                          <a:cs typeface="+mn-cs"/>
                        </a:rPr>
                        <a:t>在 </a:t>
                      </a:r>
                      <a:r>
                        <a:rPr lang="en-US" altLang="zh-TW" sz="1600" kern="1200" dirty="0">
                          <a:solidFill>
                            <a:schemeClr val="dk1"/>
                          </a:solidFill>
                          <a:effectLst/>
                          <a:latin typeface="+mn-lt"/>
                          <a:ea typeface="+mn-ea"/>
                          <a:cs typeface="+mn-cs"/>
                        </a:rPr>
                        <a:t>2016 </a:t>
                      </a:r>
                      <a:r>
                        <a:rPr lang="zh-TW" altLang="zh-TW" sz="1600" kern="1200" dirty="0">
                          <a:solidFill>
                            <a:schemeClr val="dk1"/>
                          </a:solidFill>
                          <a:effectLst/>
                          <a:latin typeface="+mn-lt"/>
                          <a:ea typeface="+mn-ea"/>
                          <a:cs typeface="+mn-cs"/>
                        </a:rPr>
                        <a:t>年聲請破產，後來被</a:t>
                      </a:r>
                      <a:r>
                        <a:rPr lang="en-US" altLang="zh-TW" sz="1600" kern="1200" dirty="0">
                          <a:solidFill>
                            <a:schemeClr val="dk1"/>
                          </a:solidFill>
                          <a:effectLst/>
                          <a:latin typeface="+mn-lt"/>
                          <a:ea typeface="+mn-ea"/>
                          <a:cs typeface="+mn-cs"/>
                        </a:rPr>
                        <a:t> Boohoo </a:t>
                      </a:r>
                      <a:r>
                        <a:rPr lang="zh-TW" altLang="zh-TW" sz="1600" kern="1200" dirty="0">
                          <a:solidFill>
                            <a:schemeClr val="dk1"/>
                          </a:solidFill>
                          <a:effectLst/>
                          <a:latin typeface="+mn-lt"/>
                          <a:ea typeface="+mn-ea"/>
                          <a:cs typeface="+mn-cs"/>
                        </a:rPr>
                        <a:t>集團收購。</a:t>
                      </a:r>
                      <a:endParaRPr lang="zh-TW" altLang="en-US" sz="1600" b="1" dirty="0"/>
                    </a:p>
                  </a:txBody>
                  <a:tcPr/>
                </a:tc>
                <a:extLst>
                  <a:ext uri="{0D108BD9-81ED-4DB2-BD59-A6C34878D82A}">
                    <a16:rowId xmlns:a16="http://schemas.microsoft.com/office/drawing/2014/main" val="3282422454"/>
                  </a:ext>
                </a:extLst>
              </a:tr>
              <a:tr h="1731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2.</a:t>
                      </a:r>
                      <a:r>
                        <a:rPr lang="en-US" altLang="zh-TW" sz="1400" b="1" kern="1200" dirty="0">
                          <a:solidFill>
                            <a:schemeClr val="dk1"/>
                          </a:solidFill>
                          <a:effectLst/>
                          <a:latin typeface="+mn-lt"/>
                          <a:ea typeface="+mn-ea"/>
                          <a:cs typeface="+mn-cs"/>
                        </a:rPr>
                        <a:t> Shoes.com</a:t>
                      </a:r>
                      <a:endParaRPr lang="zh-TW" altLang="zh-TW" sz="14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kern="1200" dirty="0">
                          <a:solidFill>
                            <a:schemeClr val="dk1"/>
                          </a:solidFill>
                          <a:effectLst/>
                          <a:latin typeface="+mn-lt"/>
                          <a:ea typeface="+mn-ea"/>
                          <a:cs typeface="+mn-cs"/>
                        </a:rPr>
                        <a:t>專注於</a:t>
                      </a:r>
                      <a:r>
                        <a:rPr lang="zh-TW" altLang="zh-TW" sz="1600" b="1" kern="1200" dirty="0">
                          <a:solidFill>
                            <a:schemeClr val="dk1"/>
                          </a:solidFill>
                          <a:effectLst/>
                          <a:latin typeface="+mn-lt"/>
                          <a:ea typeface="+mn-ea"/>
                          <a:cs typeface="+mn-cs"/>
                        </a:rPr>
                        <a:t>鞋類產品的電商平台，</a:t>
                      </a:r>
                      <a:r>
                        <a:rPr lang="zh-TW" altLang="zh-TW" sz="1600" kern="1200" dirty="0">
                          <a:solidFill>
                            <a:schemeClr val="dk1"/>
                          </a:solidFill>
                          <a:effectLst/>
                          <a:latin typeface="+mn-lt"/>
                          <a:ea typeface="+mn-ea"/>
                          <a:cs typeface="+mn-cs"/>
                        </a:rPr>
                        <a:t>提供各類品牌和款式。</a:t>
                      </a:r>
                    </a:p>
                    <a:p>
                      <a:endParaRPr lang="zh-TW" altLang="en-US" sz="1400" dirty="0"/>
                    </a:p>
                  </a:txBody>
                  <a:tcPr/>
                </a:tc>
                <a:tc>
                  <a:txBody>
                    <a:bodyPr/>
                    <a:lstStyle/>
                    <a:p>
                      <a:pPr marL="0" lvl="1"/>
                      <a:r>
                        <a:rPr lang="zh-TW" altLang="zh-TW" sz="1600" kern="1200" dirty="0">
                          <a:solidFill>
                            <a:schemeClr val="dk1"/>
                          </a:solidFill>
                          <a:effectLst/>
                          <a:latin typeface="+mn-lt"/>
                          <a:ea typeface="+mn-ea"/>
                          <a:cs typeface="+mn-cs"/>
                        </a:rPr>
                        <a:t>價格競爭激烈：無法與亞馬遜和</a:t>
                      </a:r>
                      <a:r>
                        <a:rPr lang="en-US" altLang="zh-TW" sz="1600" kern="1200" dirty="0">
                          <a:solidFill>
                            <a:schemeClr val="dk1"/>
                          </a:solidFill>
                          <a:effectLst/>
                          <a:latin typeface="+mn-lt"/>
                          <a:ea typeface="+mn-ea"/>
                          <a:cs typeface="+mn-cs"/>
                        </a:rPr>
                        <a:t> Zappos </a:t>
                      </a:r>
                      <a:r>
                        <a:rPr lang="zh-TW" altLang="zh-TW" sz="1600" kern="1200" dirty="0">
                          <a:solidFill>
                            <a:schemeClr val="dk1"/>
                          </a:solidFill>
                          <a:effectLst/>
                          <a:latin typeface="+mn-lt"/>
                          <a:ea typeface="+mn-ea"/>
                          <a:cs typeface="+mn-cs"/>
                        </a:rPr>
                        <a:t>等巨頭競爭。</a:t>
                      </a:r>
                      <a:endParaRPr lang="en-US" altLang="zh-TW" sz="1600" kern="1200" dirty="0">
                        <a:solidFill>
                          <a:schemeClr val="dk1"/>
                        </a:solidFill>
                        <a:effectLst/>
                        <a:latin typeface="+mn-lt"/>
                        <a:ea typeface="+mn-ea"/>
                        <a:cs typeface="+mn-cs"/>
                      </a:endParaRPr>
                    </a:p>
                    <a:p>
                      <a:pPr marL="0" lvl="1"/>
                      <a:r>
                        <a:rPr lang="zh-TW" altLang="zh-TW" sz="1600" kern="1200" dirty="0">
                          <a:solidFill>
                            <a:schemeClr val="dk1"/>
                          </a:solidFill>
                          <a:effectLst/>
                          <a:latin typeface="+mn-lt"/>
                          <a:ea typeface="+mn-ea"/>
                          <a:cs typeface="+mn-cs"/>
                        </a:rPr>
                        <a:t>客戶忠誠度低：缺乏明確的品牌差異化和吸引消費者的獨特價值。</a:t>
                      </a:r>
                      <a:endParaRPr lang="zh-TW" altLang="en-US" sz="1400" dirty="0"/>
                    </a:p>
                  </a:txBody>
                  <a:tcPr/>
                </a:tc>
                <a:tc>
                  <a:txBody>
                    <a:bodyPr/>
                    <a:lstStyle/>
                    <a:p>
                      <a:r>
                        <a:rPr lang="zh-TW" altLang="zh-TW" sz="1600" kern="1200" dirty="0">
                          <a:solidFill>
                            <a:schemeClr val="dk1"/>
                          </a:solidFill>
                          <a:effectLst/>
                          <a:latin typeface="+mn-lt"/>
                          <a:ea typeface="+mn-ea"/>
                          <a:cs typeface="+mn-cs"/>
                        </a:rPr>
                        <a:t>在</a:t>
                      </a:r>
                      <a:r>
                        <a:rPr lang="en-US" altLang="zh-TW" sz="1600" kern="1200" dirty="0">
                          <a:solidFill>
                            <a:schemeClr val="dk1"/>
                          </a:solidFill>
                          <a:effectLst/>
                          <a:latin typeface="+mn-lt"/>
                          <a:ea typeface="+mn-ea"/>
                          <a:cs typeface="+mn-cs"/>
                        </a:rPr>
                        <a:t> 2017 </a:t>
                      </a:r>
                      <a:r>
                        <a:rPr lang="zh-TW" altLang="zh-TW" sz="1600" kern="1200" dirty="0">
                          <a:solidFill>
                            <a:schemeClr val="dk1"/>
                          </a:solidFill>
                          <a:effectLst/>
                          <a:latin typeface="+mn-lt"/>
                          <a:ea typeface="+mn-ea"/>
                          <a:cs typeface="+mn-cs"/>
                        </a:rPr>
                        <a:t>年宣布關閉。</a:t>
                      </a:r>
                      <a:endParaRPr lang="zh-TW" altLang="en-US" sz="1600" b="1" dirty="0"/>
                    </a:p>
                  </a:txBody>
                  <a:tcPr/>
                </a:tc>
                <a:extLst>
                  <a:ext uri="{0D108BD9-81ED-4DB2-BD59-A6C34878D82A}">
                    <a16:rowId xmlns:a16="http://schemas.microsoft.com/office/drawing/2014/main" val="7875061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400" b="1" kern="1200" dirty="0">
                          <a:solidFill>
                            <a:schemeClr val="dk1"/>
                          </a:solidFill>
                          <a:effectLst/>
                          <a:latin typeface="+mn-lt"/>
                          <a:ea typeface="+mn-ea"/>
                          <a:cs typeface="+mn-cs"/>
                        </a:rPr>
                        <a:t> </a:t>
                      </a:r>
                      <a:r>
                        <a:rPr lang="en-US" altLang="zh-TW" sz="1400" b="1" kern="1200" dirty="0">
                          <a:solidFill>
                            <a:schemeClr val="dk1"/>
                          </a:solidFill>
                          <a:effectLst/>
                          <a:latin typeface="+mn-lt"/>
                          <a:ea typeface="+mn-ea"/>
                          <a:cs typeface="+mn-cs"/>
                        </a:rPr>
                        <a:t>Pets.com</a:t>
                      </a:r>
                      <a:endParaRPr lang="zh-TW" altLang="zh-TW" sz="1400" kern="1200" dirty="0">
                        <a:solidFill>
                          <a:schemeClr val="dk1"/>
                        </a:solidFill>
                        <a:effectLst/>
                        <a:latin typeface="+mn-lt"/>
                        <a:ea typeface="+mn-ea"/>
                        <a:cs typeface="+mn-cs"/>
                      </a:endParaRPr>
                    </a:p>
                    <a:p>
                      <a:endParaRPr lang="zh-TW"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effectLst/>
                          <a:latin typeface="+mn-lt"/>
                          <a:ea typeface="+mn-ea"/>
                          <a:cs typeface="+mn-cs"/>
                        </a:rPr>
                        <a:t>1990 </a:t>
                      </a:r>
                      <a:r>
                        <a:rPr lang="zh-TW" altLang="zh-TW" sz="1600" kern="1200" dirty="0">
                          <a:solidFill>
                            <a:schemeClr val="dk1"/>
                          </a:solidFill>
                          <a:effectLst/>
                          <a:latin typeface="+mn-lt"/>
                          <a:ea typeface="+mn-ea"/>
                          <a:cs typeface="+mn-cs"/>
                        </a:rPr>
                        <a:t>年代的</a:t>
                      </a:r>
                      <a:r>
                        <a:rPr lang="zh-TW" altLang="zh-TW" sz="1600" b="1" kern="1200" dirty="0">
                          <a:solidFill>
                            <a:schemeClr val="dk1"/>
                          </a:solidFill>
                          <a:effectLst/>
                          <a:latin typeface="+mn-lt"/>
                          <a:ea typeface="+mn-ea"/>
                          <a:cs typeface="+mn-cs"/>
                        </a:rPr>
                        <a:t>寵物用品電商，被視為「網路泡沫」</a:t>
                      </a:r>
                      <a:r>
                        <a:rPr lang="zh-TW" altLang="zh-TW" sz="1600" kern="1200" dirty="0">
                          <a:solidFill>
                            <a:schemeClr val="dk1"/>
                          </a:solidFill>
                          <a:effectLst/>
                          <a:latin typeface="+mn-lt"/>
                          <a:ea typeface="+mn-ea"/>
                          <a:cs typeface="+mn-cs"/>
                        </a:rPr>
                        <a:t>的典型案例。</a:t>
                      </a:r>
                    </a:p>
                    <a:p>
                      <a:endParaRPr lang="zh-TW" altLang="en-US" sz="1400" dirty="0"/>
                    </a:p>
                  </a:txBody>
                  <a:tcPr/>
                </a:tc>
                <a:tc>
                  <a:txBody>
                    <a:bodyPr/>
                    <a:lstStyle/>
                    <a:p>
                      <a:pPr marL="0" lvl="1"/>
                      <a:r>
                        <a:rPr lang="zh-TW" altLang="zh-TW" sz="1600" kern="1200" dirty="0">
                          <a:solidFill>
                            <a:srgbClr val="7030A0"/>
                          </a:solidFill>
                          <a:effectLst/>
                          <a:latin typeface="+mn-lt"/>
                          <a:ea typeface="+mn-ea"/>
                          <a:cs typeface="+mn-cs"/>
                        </a:rPr>
                        <a:t>成本結構不合理：高昂的運輸費用（例如為了吸引客戶提供免費配送）導致虧損。</a:t>
                      </a:r>
                      <a:endParaRPr lang="en-US" altLang="zh-TW" sz="1600" kern="1200" dirty="0">
                        <a:solidFill>
                          <a:srgbClr val="7030A0"/>
                        </a:solidFill>
                        <a:effectLst/>
                        <a:latin typeface="+mn-lt"/>
                        <a:ea typeface="+mn-ea"/>
                        <a:cs typeface="+mn-cs"/>
                      </a:endParaRPr>
                    </a:p>
                    <a:p>
                      <a:pPr marL="0" lvl="1"/>
                      <a:endParaRPr lang="zh-TW" altLang="zh-TW" sz="1600" kern="1200" dirty="0">
                        <a:solidFill>
                          <a:srgbClr val="7030A0"/>
                        </a:solidFill>
                        <a:effectLst/>
                        <a:latin typeface="+mn-lt"/>
                        <a:ea typeface="+mn-ea"/>
                        <a:cs typeface="+mn-cs"/>
                      </a:endParaRPr>
                    </a:p>
                    <a:p>
                      <a:pPr marL="0" lvl="1"/>
                      <a:r>
                        <a:rPr lang="zh-TW" altLang="zh-TW" sz="1600" kern="1200" dirty="0">
                          <a:solidFill>
                            <a:srgbClr val="7030A0"/>
                          </a:solidFill>
                          <a:effectLst/>
                          <a:latin typeface="+mn-lt"/>
                          <a:ea typeface="+mn-ea"/>
                          <a:cs typeface="+mn-cs"/>
                        </a:rPr>
                        <a:t>過度依賴廣告：在沒有穩定客戶基礎時花費大量資金進行廣告推廣。</a:t>
                      </a:r>
                      <a:endParaRPr lang="zh-TW" alt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kern="1200" dirty="0">
                          <a:solidFill>
                            <a:schemeClr val="dk1"/>
                          </a:solidFill>
                          <a:effectLst/>
                          <a:latin typeface="+mn-lt"/>
                          <a:ea typeface="+mn-ea"/>
                          <a:cs typeface="+mn-cs"/>
                        </a:rPr>
                        <a:t>僅存活兩年（</a:t>
                      </a:r>
                      <a:r>
                        <a:rPr lang="en-US" altLang="zh-TW" sz="1600" kern="1200" dirty="0">
                          <a:solidFill>
                            <a:schemeClr val="dk1"/>
                          </a:solidFill>
                          <a:effectLst/>
                          <a:latin typeface="+mn-lt"/>
                          <a:ea typeface="+mn-ea"/>
                          <a:cs typeface="+mn-cs"/>
                        </a:rPr>
                        <a:t>1998-2000 </a:t>
                      </a:r>
                      <a:r>
                        <a:rPr lang="zh-TW" altLang="zh-TW" sz="1600" kern="1200" dirty="0">
                          <a:solidFill>
                            <a:schemeClr val="dk1"/>
                          </a:solidFill>
                          <a:effectLst/>
                          <a:latin typeface="+mn-lt"/>
                          <a:ea typeface="+mn-ea"/>
                          <a:cs typeface="+mn-cs"/>
                        </a:rPr>
                        <a:t>年），在網路泡沫破滅時倒閉。</a:t>
                      </a:r>
                    </a:p>
                    <a:p>
                      <a:endParaRPr lang="zh-TW" altLang="en-US" sz="1400" dirty="0"/>
                    </a:p>
                  </a:txBody>
                  <a:tcPr/>
                </a:tc>
                <a:extLst>
                  <a:ext uri="{0D108BD9-81ED-4DB2-BD59-A6C34878D82A}">
                    <a16:rowId xmlns:a16="http://schemas.microsoft.com/office/drawing/2014/main" val="912831827"/>
                  </a:ext>
                </a:extLst>
              </a:tr>
              <a:tr h="370840">
                <a:tc gridSpan="4">
                  <a:txBody>
                    <a:bodyPr/>
                    <a:lstStyle/>
                    <a:p>
                      <a:r>
                        <a:rPr lang="zh-TW" altLang="zh-TW" sz="1800" b="1" kern="1200" dirty="0">
                          <a:solidFill>
                            <a:schemeClr val="dk1"/>
                          </a:solidFill>
                          <a:effectLst/>
                          <a:latin typeface="+mn-lt"/>
                          <a:ea typeface="+mn-ea"/>
                          <a:cs typeface="+mn-cs"/>
                        </a:rPr>
                        <a:t>失敗的共同原因：</a:t>
                      </a:r>
                      <a:endParaRPr lang="en-US" altLang="zh-TW" sz="1800" b="1" kern="1200" dirty="0">
                        <a:solidFill>
                          <a:schemeClr val="dk1"/>
                        </a:solidFill>
                        <a:effectLst/>
                        <a:latin typeface="+mn-lt"/>
                        <a:ea typeface="+mn-ea"/>
                        <a:cs typeface="+mn-cs"/>
                      </a:endParaRPr>
                    </a:p>
                    <a:p>
                      <a:endParaRPr lang="zh-TW" altLang="zh-TW" sz="1800" kern="1200" dirty="0">
                        <a:solidFill>
                          <a:schemeClr val="dk1"/>
                        </a:solidFill>
                        <a:effectLst/>
                        <a:latin typeface="+mn-lt"/>
                        <a:ea typeface="+mn-ea"/>
                        <a:cs typeface="+mn-cs"/>
                      </a:endParaRPr>
                    </a:p>
                    <a:p>
                      <a:pPr lvl="0"/>
                      <a:r>
                        <a:rPr lang="zh-TW" altLang="zh-TW" sz="1600" b="1" kern="1200" dirty="0">
                          <a:solidFill>
                            <a:srgbClr val="7030A0"/>
                          </a:solidFill>
                          <a:effectLst/>
                          <a:latin typeface="+mn-lt"/>
                          <a:ea typeface="+mn-ea"/>
                          <a:cs typeface="+mn-cs"/>
                        </a:rPr>
                        <a:t>過於依賴融資</a:t>
                      </a:r>
                      <a:r>
                        <a:rPr lang="zh-TW" altLang="zh-TW" sz="1600" kern="1200" dirty="0">
                          <a:solidFill>
                            <a:srgbClr val="7030A0"/>
                          </a:solidFill>
                          <a:effectLst/>
                          <a:latin typeface="+mn-lt"/>
                          <a:ea typeface="+mn-ea"/>
                          <a:cs typeface="+mn-cs"/>
                        </a:rPr>
                        <a:t>：許多企業依靠燒錢模式吸引流量，但未能及時轉為盈利。</a:t>
                      </a:r>
                    </a:p>
                    <a:p>
                      <a:pPr lvl="0"/>
                      <a:r>
                        <a:rPr lang="zh-TW" altLang="zh-TW" sz="1600" b="1" kern="1200" dirty="0">
                          <a:solidFill>
                            <a:srgbClr val="7030A0"/>
                          </a:solidFill>
                          <a:effectLst/>
                          <a:latin typeface="+mn-lt"/>
                          <a:ea typeface="+mn-ea"/>
                          <a:cs typeface="+mn-cs"/>
                        </a:rPr>
                        <a:t>缺乏</a:t>
                      </a:r>
                      <a:r>
                        <a:rPr lang="zh-TW" altLang="zh-TW" sz="1600" b="1" kern="1200" dirty="0">
                          <a:solidFill>
                            <a:srgbClr val="7030A0"/>
                          </a:solidFill>
                          <a:effectLst/>
                          <a:highlight>
                            <a:srgbClr val="FFFF00"/>
                          </a:highlight>
                          <a:latin typeface="+mn-lt"/>
                          <a:ea typeface="+mn-ea"/>
                          <a:cs typeface="+mn-cs"/>
                        </a:rPr>
                        <a:t>核心差異化</a:t>
                      </a:r>
                      <a:r>
                        <a:rPr lang="zh-TW" altLang="zh-TW" sz="1600" kern="1200" dirty="0">
                          <a:solidFill>
                            <a:srgbClr val="7030A0"/>
                          </a:solidFill>
                          <a:effectLst/>
                          <a:highlight>
                            <a:srgbClr val="FFFF00"/>
                          </a:highlight>
                          <a:latin typeface="+mn-lt"/>
                          <a:ea typeface="+mn-ea"/>
                          <a:cs typeface="+mn-cs"/>
                        </a:rPr>
                        <a:t>：未能提供其他競爭者無法匹敵的價值</a:t>
                      </a:r>
                      <a:r>
                        <a:rPr lang="zh-TW" altLang="zh-TW" sz="1600" kern="1200" dirty="0">
                          <a:solidFill>
                            <a:srgbClr val="7030A0"/>
                          </a:solidFill>
                          <a:effectLst/>
                          <a:latin typeface="+mn-lt"/>
                          <a:ea typeface="+mn-ea"/>
                          <a:cs typeface="+mn-cs"/>
                        </a:rPr>
                        <a:t>，導致客戶流失。</a:t>
                      </a:r>
                    </a:p>
                    <a:p>
                      <a:pPr lvl="0"/>
                      <a:r>
                        <a:rPr lang="zh-TW" altLang="zh-TW" sz="1600" b="1" kern="1200" dirty="0">
                          <a:solidFill>
                            <a:srgbClr val="7030A0"/>
                          </a:solidFill>
                          <a:effectLst/>
                          <a:latin typeface="+mn-lt"/>
                          <a:ea typeface="+mn-ea"/>
                          <a:cs typeface="+mn-cs"/>
                        </a:rPr>
                        <a:t>過快擴張</a:t>
                      </a:r>
                      <a:r>
                        <a:rPr lang="zh-TW" altLang="zh-TW" sz="1600" kern="1200" dirty="0">
                          <a:solidFill>
                            <a:srgbClr val="7030A0"/>
                          </a:solidFill>
                          <a:effectLst/>
                          <a:latin typeface="+mn-lt"/>
                          <a:ea typeface="+mn-ea"/>
                          <a:cs typeface="+mn-cs"/>
                        </a:rPr>
                        <a:t>：在</a:t>
                      </a:r>
                      <a:r>
                        <a:rPr lang="zh-TW" altLang="zh-TW" sz="1600" kern="1200" dirty="0">
                          <a:solidFill>
                            <a:srgbClr val="7030A0"/>
                          </a:solidFill>
                          <a:effectLst/>
                          <a:highlight>
                            <a:srgbClr val="FFFF00"/>
                          </a:highlight>
                          <a:latin typeface="+mn-lt"/>
                          <a:ea typeface="+mn-ea"/>
                          <a:cs typeface="+mn-cs"/>
                        </a:rPr>
                        <a:t>基礎業務尚未穩定時進行盲目擴張</a:t>
                      </a:r>
                      <a:r>
                        <a:rPr lang="zh-TW" altLang="zh-TW" sz="1600" kern="1200" dirty="0">
                          <a:solidFill>
                            <a:srgbClr val="7030A0"/>
                          </a:solidFill>
                          <a:effectLst/>
                          <a:latin typeface="+mn-lt"/>
                          <a:ea typeface="+mn-ea"/>
                          <a:cs typeface="+mn-cs"/>
                        </a:rPr>
                        <a:t>，資金和資源難以支撐。</a:t>
                      </a:r>
                    </a:p>
                    <a:p>
                      <a:pPr lvl="0"/>
                      <a:r>
                        <a:rPr lang="zh-TW" altLang="zh-TW" sz="1600" b="1" kern="1200" dirty="0">
                          <a:solidFill>
                            <a:srgbClr val="7030A0"/>
                          </a:solidFill>
                          <a:effectLst/>
                          <a:latin typeface="+mn-lt"/>
                          <a:ea typeface="+mn-ea"/>
                          <a:cs typeface="+mn-cs"/>
                        </a:rPr>
                        <a:t>對市場變化反應遲緩</a:t>
                      </a:r>
                      <a:r>
                        <a:rPr lang="zh-TW" altLang="zh-TW" sz="1600" kern="1200" dirty="0">
                          <a:solidFill>
                            <a:srgbClr val="7030A0"/>
                          </a:solidFill>
                          <a:effectLst/>
                          <a:latin typeface="+mn-lt"/>
                          <a:ea typeface="+mn-ea"/>
                          <a:cs typeface="+mn-cs"/>
                        </a:rPr>
                        <a:t>：無法適應新的消費者需求和零售模式（例如移動端購物或快時尚）。</a:t>
                      </a:r>
                      <a:endParaRPr lang="zh-TW" altLang="en-US" sz="1100" dirty="0"/>
                    </a:p>
                  </a:txBody>
                  <a:tcPr/>
                </a:tc>
                <a:tc hMerge="1">
                  <a:txBody>
                    <a:bodyPr/>
                    <a:lstStyle/>
                    <a:p>
                      <a:endParaRPr lang="zh-TW" altLang="en-US" sz="1200" dirty="0"/>
                    </a:p>
                  </a:txBody>
                  <a:tcPr/>
                </a:tc>
                <a:tc hMerge="1">
                  <a:txBody>
                    <a:bodyPr/>
                    <a:lstStyle/>
                    <a:p>
                      <a:endParaRPr lang="zh-TW" altLang="en-US" sz="1200" b="1" dirty="0"/>
                    </a:p>
                  </a:txBody>
                  <a:tcPr/>
                </a:tc>
                <a:tc hMerge="1">
                  <a:txBody>
                    <a:bodyPr/>
                    <a:lstStyle/>
                    <a:p>
                      <a:endParaRPr lang="zh-TW" altLang="en-US" sz="1200" dirty="0"/>
                    </a:p>
                  </a:txBody>
                  <a:tcPr/>
                </a:tc>
                <a:extLst>
                  <a:ext uri="{0D108BD9-81ED-4DB2-BD59-A6C34878D82A}">
                    <a16:rowId xmlns:a16="http://schemas.microsoft.com/office/drawing/2014/main" val="4008900466"/>
                  </a:ext>
                </a:extLst>
              </a:tr>
            </a:tbl>
          </a:graphicData>
        </a:graphic>
      </p:graphicFrame>
    </p:spTree>
    <p:extLst>
      <p:ext uri="{BB962C8B-B14F-4D97-AF65-F5344CB8AC3E}">
        <p14:creationId xmlns:p14="http://schemas.microsoft.com/office/powerpoint/2010/main" val="25245372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Content Placeholder 2">
            <a:extLst>
              <a:ext uri="{FF2B5EF4-FFF2-40B4-BE49-F238E27FC236}">
                <a16:creationId xmlns:a16="http://schemas.microsoft.com/office/drawing/2014/main" id="{B079F618-4BAA-2DAB-6EB6-646146396C4E}"/>
              </a:ext>
            </a:extLst>
          </p:cNvPr>
          <p:cNvSpPr>
            <a:spLocks noGrp="1"/>
          </p:cNvSpPr>
          <p:nvPr>
            <p:ph idx="1"/>
          </p:nvPr>
        </p:nvSpPr>
        <p:spPr>
          <a:xfrm>
            <a:off x="284086" y="595176"/>
            <a:ext cx="11603114" cy="6339023"/>
          </a:xfrm>
        </p:spPr>
        <p:txBody>
          <a:bodyPr>
            <a:normAutofit fontScale="85000" lnSpcReduction="20000"/>
          </a:bodyPr>
          <a:lstStyle/>
          <a:p>
            <a:pPr>
              <a:buClr>
                <a:srgbClr val="EF6527"/>
              </a:buClr>
              <a:defRPr/>
            </a:pPr>
            <a:r>
              <a:rPr lang="en-US" altLang="zh-TW" sz="2200" dirty="0">
                <a:solidFill>
                  <a:srgbClr val="FF0000"/>
                </a:solidFill>
                <a:highlight>
                  <a:srgbClr val="FFFF00"/>
                </a:highlight>
                <a:ea typeface="新細明體" panose="02020500000000000000" pitchFamily="18" charset="-120"/>
              </a:rPr>
              <a:t>1995–2000: Invention</a:t>
            </a:r>
            <a:r>
              <a:rPr lang="en-US" altLang="zh-TW" sz="1700" b="1" dirty="0">
                <a:solidFill>
                  <a:srgbClr val="FF0000"/>
                </a:solidFill>
                <a:highlight>
                  <a:srgbClr val="FFFF00"/>
                </a:highlight>
                <a:ea typeface="新細明體" panose="02020500000000000000" pitchFamily="18" charset="-120"/>
              </a:rPr>
              <a:t>(</a:t>
            </a:r>
            <a:r>
              <a:rPr lang="zh-TW" altLang="en-US" sz="1700" b="1" dirty="0">
                <a:solidFill>
                  <a:srgbClr val="FF0000"/>
                </a:solidFill>
                <a:highlight>
                  <a:srgbClr val="FFFF00"/>
                </a:highlight>
                <a:ea typeface="新細明體" panose="02020500000000000000" pitchFamily="18" charset="-120"/>
              </a:rPr>
              <a:t>發明</a:t>
            </a:r>
            <a:r>
              <a:rPr lang="en-US" altLang="zh-TW" sz="1700" b="1" dirty="0">
                <a:solidFill>
                  <a:srgbClr val="FF0000"/>
                </a:solidFill>
                <a:highlight>
                  <a:srgbClr val="FFFF00"/>
                </a:highlight>
                <a:ea typeface="新細明體" panose="02020500000000000000" pitchFamily="18" charset="-120"/>
              </a:rPr>
              <a:t>/</a:t>
            </a:r>
            <a:r>
              <a:rPr lang="zh-TW" altLang="en-US" sz="1700" b="1" dirty="0">
                <a:solidFill>
                  <a:srgbClr val="FF0000"/>
                </a:solidFill>
                <a:highlight>
                  <a:srgbClr val="FFFF00"/>
                </a:highlight>
                <a:ea typeface="新細明體" panose="02020500000000000000" pitchFamily="18" charset="-120"/>
              </a:rPr>
              <a:t>創造</a:t>
            </a:r>
            <a:r>
              <a:rPr lang="en-US" altLang="zh-TW" sz="1700" b="1" dirty="0">
                <a:solidFill>
                  <a:srgbClr val="FF0000"/>
                </a:solidFill>
                <a:highlight>
                  <a:srgbClr val="FFFF00"/>
                </a:highlight>
                <a:ea typeface="新細明體" panose="02020500000000000000" pitchFamily="18" charset="-120"/>
              </a:rPr>
              <a:t>)</a:t>
            </a:r>
          </a:p>
          <a:p>
            <a:pPr lvl="1">
              <a:defRPr/>
            </a:pPr>
            <a:r>
              <a:rPr lang="en-US" altLang="zh-TW" dirty="0">
                <a:solidFill>
                  <a:srgbClr val="0C0C0C"/>
                </a:solidFill>
                <a:ea typeface="新細明體" panose="02020500000000000000" pitchFamily="18" charset="-120"/>
              </a:rPr>
              <a:t>Key concepts developed</a:t>
            </a:r>
          </a:p>
          <a:p>
            <a:pPr lvl="1">
              <a:defRPr/>
            </a:pPr>
            <a:r>
              <a:rPr lang="en-US" altLang="zh-TW" dirty="0">
                <a:solidFill>
                  <a:srgbClr val="0C0C0C"/>
                </a:solidFill>
                <a:highlight>
                  <a:srgbClr val="FFFF00"/>
                </a:highlight>
                <a:ea typeface="新細明體" panose="02020500000000000000" pitchFamily="18" charset="-120"/>
              </a:rPr>
              <a:t>Limited</a:t>
            </a:r>
            <a:r>
              <a:rPr lang="en-US" altLang="zh-TW" dirty="0">
                <a:solidFill>
                  <a:srgbClr val="0C0C0C"/>
                </a:solidFill>
                <a:ea typeface="新細明體" panose="02020500000000000000" pitchFamily="18" charset="-120"/>
              </a:rPr>
              <a:t> bandwidth and media </a:t>
            </a:r>
            <a:r>
              <a:rPr lang="en-US" altLang="zh-TW" sz="1800" b="1" dirty="0">
                <a:solidFill>
                  <a:srgbClr val="C00000"/>
                </a:solidFill>
                <a:ea typeface="新細明體" panose="02020500000000000000" pitchFamily="18" charset="-120"/>
              </a:rPr>
              <a:t>(</a:t>
            </a:r>
            <a:r>
              <a:rPr lang="zh-TW" altLang="en-US" sz="1800" b="1" dirty="0">
                <a:solidFill>
                  <a:srgbClr val="C00000"/>
                </a:solidFill>
                <a:highlight>
                  <a:srgbClr val="FFFF00"/>
                </a:highlight>
                <a:ea typeface="新細明體" panose="02020500000000000000" pitchFamily="18" charset="-120"/>
              </a:rPr>
              <a:t>有限的</a:t>
            </a:r>
            <a:r>
              <a:rPr lang="zh-TW" altLang="en-US" sz="1800" b="1" dirty="0">
                <a:solidFill>
                  <a:srgbClr val="C00000"/>
                </a:solidFill>
                <a:ea typeface="新細明體" panose="02020500000000000000" pitchFamily="18" charset="-120"/>
              </a:rPr>
              <a:t>頻寬</a:t>
            </a:r>
            <a:r>
              <a:rPr lang="en-US" altLang="zh-TW" sz="1800" b="1" dirty="0">
                <a:solidFill>
                  <a:srgbClr val="C00000"/>
                </a:solidFill>
                <a:ea typeface="新細明體" panose="02020500000000000000" pitchFamily="18" charset="-120"/>
              </a:rPr>
              <a:t>/</a:t>
            </a:r>
            <a:r>
              <a:rPr lang="zh-TW" altLang="en-US" sz="1800" b="1" dirty="0">
                <a:solidFill>
                  <a:srgbClr val="C00000"/>
                </a:solidFill>
                <a:ea typeface="新細明體" panose="02020500000000000000" pitchFamily="18" charset="-120"/>
              </a:rPr>
              <a:t>帶寬和媒體</a:t>
            </a:r>
            <a:r>
              <a:rPr lang="en-US" altLang="zh-TW" sz="1800" b="1" dirty="0">
                <a:solidFill>
                  <a:srgbClr val="C00000"/>
                </a:solidFill>
                <a:ea typeface="新細明體" panose="02020500000000000000" pitchFamily="18" charset="-120"/>
              </a:rPr>
              <a:t>) :</a:t>
            </a:r>
            <a:r>
              <a:rPr lang="en-US" altLang="zh-TW" sz="1800" dirty="0">
                <a:solidFill>
                  <a:srgbClr val="0C0C0C"/>
                </a:solidFill>
                <a:ea typeface="新細明體" panose="02020500000000000000" pitchFamily="18" charset="-120"/>
              </a:rPr>
              <a:t>   </a:t>
            </a:r>
            <a:r>
              <a:rPr lang="en-US" altLang="zh-TW" sz="1800" dirty="0">
                <a:solidFill>
                  <a:srgbClr val="0C0C0C"/>
                </a:solidFill>
                <a:highlight>
                  <a:srgbClr val="FFFF00"/>
                </a:highlight>
                <a:ea typeface="新細明體" panose="02020500000000000000" pitchFamily="18" charset="-120"/>
              </a:rPr>
              <a:t>2G </a:t>
            </a:r>
            <a:r>
              <a:rPr lang="zh-TW" altLang="en-US" sz="1800" dirty="0">
                <a:solidFill>
                  <a:srgbClr val="0C0C0C"/>
                </a:solidFill>
                <a:highlight>
                  <a:srgbClr val="FFFF00"/>
                </a:highlight>
                <a:ea typeface="新細明體" panose="02020500000000000000" pitchFamily="18" charset="-120"/>
              </a:rPr>
              <a:t>速度為</a:t>
            </a:r>
            <a:r>
              <a:rPr lang="en-US" altLang="zh-TW" sz="1800" dirty="0">
                <a:solidFill>
                  <a:srgbClr val="0C0C0C"/>
                </a:solidFill>
                <a:highlight>
                  <a:srgbClr val="FFFF00"/>
                </a:highlight>
                <a:ea typeface="新細明體" panose="02020500000000000000" pitchFamily="18" charset="-120"/>
              </a:rPr>
              <a:t> 10 kbps ; 4G LTE  </a:t>
            </a:r>
            <a:r>
              <a:rPr lang="zh-TW" altLang="en-US" sz="1800" dirty="0">
                <a:solidFill>
                  <a:srgbClr val="0C0C0C"/>
                </a:solidFill>
                <a:highlight>
                  <a:srgbClr val="FFFF00"/>
                </a:highlight>
                <a:ea typeface="新細明體" panose="02020500000000000000" pitchFamily="18" charset="-120"/>
              </a:rPr>
              <a:t>已達 </a:t>
            </a:r>
            <a:r>
              <a:rPr lang="en-US" altLang="zh-TW" sz="1800" dirty="0">
                <a:solidFill>
                  <a:srgbClr val="0C0C0C"/>
                </a:solidFill>
                <a:highlight>
                  <a:srgbClr val="FFFF00"/>
                </a:highlight>
                <a:ea typeface="新細明體" panose="02020500000000000000" pitchFamily="18" charset="-120"/>
              </a:rPr>
              <a:t>100 Mbps  vs. </a:t>
            </a:r>
            <a:r>
              <a:rPr lang="zh-TW" altLang="en-US" sz="1800" dirty="0">
                <a:solidFill>
                  <a:srgbClr val="0C0C0C"/>
                </a:solidFill>
                <a:highlight>
                  <a:srgbClr val="FFFF00"/>
                </a:highlight>
                <a:ea typeface="新細明體" panose="02020500000000000000" pitchFamily="18" charset="-120"/>
              </a:rPr>
              <a:t>史前數據機撥開始。以每</a:t>
            </a:r>
            <a:r>
              <a:rPr lang="en-US" altLang="zh-TW" sz="1800" dirty="0">
                <a:solidFill>
                  <a:srgbClr val="0C0C0C"/>
                </a:solidFill>
                <a:highlight>
                  <a:srgbClr val="FFFF00"/>
                </a:highlight>
                <a:ea typeface="新細明體" panose="02020500000000000000" pitchFamily="18" charset="-120"/>
              </a:rPr>
              <a:t>3</a:t>
            </a:r>
            <a:r>
              <a:rPr lang="zh-TW" altLang="en-US" sz="1800" dirty="0">
                <a:solidFill>
                  <a:srgbClr val="0C0C0C"/>
                </a:solidFill>
                <a:highlight>
                  <a:srgbClr val="FFFF00"/>
                </a:highlight>
                <a:ea typeface="新細明體" panose="02020500000000000000" pitchFamily="18" charset="-120"/>
              </a:rPr>
              <a:t>分鐘</a:t>
            </a:r>
            <a:r>
              <a:rPr lang="en-US" altLang="zh-TW" sz="1800" dirty="0">
                <a:solidFill>
                  <a:srgbClr val="0C0C0C"/>
                </a:solidFill>
                <a:highlight>
                  <a:srgbClr val="FFFF00"/>
                </a:highlight>
                <a:ea typeface="新細明體" panose="02020500000000000000" pitchFamily="18" charset="-120"/>
              </a:rPr>
              <a:t>3</a:t>
            </a:r>
            <a:r>
              <a:rPr lang="zh-TW" altLang="en-US" sz="1800" dirty="0">
                <a:solidFill>
                  <a:srgbClr val="0C0C0C"/>
                </a:solidFill>
                <a:highlight>
                  <a:srgbClr val="FFFF00"/>
                </a:highlight>
                <a:ea typeface="新細明體" panose="02020500000000000000" pitchFamily="18" charset="-120"/>
              </a:rPr>
              <a:t>到</a:t>
            </a:r>
            <a:r>
              <a:rPr lang="en-US" altLang="zh-TW" sz="1800" dirty="0">
                <a:solidFill>
                  <a:srgbClr val="0C0C0C"/>
                </a:solidFill>
                <a:highlight>
                  <a:srgbClr val="FFFF00"/>
                </a:highlight>
                <a:ea typeface="新細明體" panose="02020500000000000000" pitchFamily="18" charset="-120"/>
              </a:rPr>
              <a:t>5</a:t>
            </a:r>
            <a:r>
              <a:rPr lang="zh-TW" altLang="en-US" sz="1800" dirty="0">
                <a:solidFill>
                  <a:srgbClr val="0C0C0C"/>
                </a:solidFill>
                <a:highlight>
                  <a:srgbClr val="FFFF00"/>
                </a:highlight>
                <a:ea typeface="新細明體" panose="02020500000000000000" pitchFamily="18" charset="-120"/>
              </a:rPr>
              <a:t>元的費用計價開始 </a:t>
            </a:r>
            <a:r>
              <a:rPr lang="en-US" altLang="zh-TW" sz="1800" dirty="0">
                <a:solidFill>
                  <a:srgbClr val="0C0C0C"/>
                </a:solidFill>
                <a:highlight>
                  <a:srgbClr val="FFFF00"/>
                </a:highlight>
                <a:ea typeface="新細明體" panose="02020500000000000000" pitchFamily="18" charset="-120"/>
              </a:rPr>
              <a:t>,</a:t>
            </a:r>
            <a:r>
              <a:rPr lang="zh-TW" altLang="en-US" sz="1800" dirty="0">
                <a:solidFill>
                  <a:srgbClr val="0C0C0C"/>
                </a:solidFill>
                <a:highlight>
                  <a:srgbClr val="FFFF00"/>
                </a:highlight>
                <a:ea typeface="新細明體" panose="02020500000000000000" pitchFamily="18" charset="-120"/>
              </a:rPr>
              <a:t>一開始網路速度</a:t>
            </a:r>
            <a:r>
              <a:rPr lang="en-US" altLang="zh-TW" sz="1800" dirty="0">
                <a:solidFill>
                  <a:srgbClr val="0C0C0C"/>
                </a:solidFill>
                <a:highlight>
                  <a:srgbClr val="FFFF00"/>
                </a:highlight>
                <a:ea typeface="新細明體" panose="02020500000000000000" pitchFamily="18" charset="-120"/>
              </a:rPr>
              <a:t>1.2 kbps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en-US" altLang="zh-TW" sz="1800" dirty="0">
              <a:solidFill>
                <a:srgbClr val="0C0C0C"/>
              </a:solidFill>
              <a:highlight>
                <a:srgbClr val="FFFF00"/>
              </a:highlight>
              <a:ea typeface="新細明體" panose="02020500000000000000" pitchFamily="18" charset="-120"/>
            </a:endParaRPr>
          </a:p>
          <a:p>
            <a:pPr marL="457200" lvl="1" indent="0">
              <a:buNone/>
              <a:defRPr/>
            </a:pPr>
            <a:endParaRPr lang="en-US" altLang="zh-TW" sz="1800" b="1" dirty="0">
              <a:solidFill>
                <a:srgbClr val="C00000"/>
              </a:solidFill>
              <a:highlight>
                <a:srgbClr val="FFFF00"/>
              </a:highlight>
              <a:ea typeface="新細明體" panose="02020500000000000000" pitchFamily="18" charset="-120"/>
            </a:endParaRPr>
          </a:p>
          <a:p>
            <a:pPr lvl="1">
              <a:defRPr/>
            </a:pPr>
            <a:r>
              <a:rPr lang="en-US" altLang="zh-TW" sz="2000" dirty="0">
                <a:solidFill>
                  <a:srgbClr val="C00000"/>
                </a:solidFill>
                <a:highlight>
                  <a:srgbClr val="FFFF00"/>
                </a:highlight>
                <a:ea typeface="新細明體" panose="02020500000000000000" pitchFamily="18" charset="-120"/>
              </a:rPr>
              <a:t>Euphoric visions </a:t>
            </a:r>
            <a:r>
              <a:rPr lang="en-US" altLang="zh-TW" sz="2000" dirty="0">
                <a:solidFill>
                  <a:srgbClr val="0C0C0C"/>
                </a:solidFill>
                <a:highlight>
                  <a:srgbClr val="FFFF00"/>
                </a:highlight>
                <a:ea typeface="新細明體" panose="02020500000000000000" pitchFamily="18" charset="-120"/>
              </a:rPr>
              <a:t>of</a:t>
            </a:r>
            <a:r>
              <a:rPr lang="en-US" altLang="zh-TW" sz="2000" dirty="0">
                <a:solidFill>
                  <a:srgbClr val="0C0C0C"/>
                </a:solidFill>
                <a:ea typeface="新細明體" panose="02020500000000000000" pitchFamily="18" charset="-120"/>
              </a:rPr>
              <a:t> </a:t>
            </a:r>
            <a:r>
              <a:rPr lang="en-US" altLang="zh-TW" sz="1600" b="1" dirty="0">
                <a:solidFill>
                  <a:srgbClr val="0C0C0C"/>
                </a:solidFill>
                <a:ea typeface="新細明體" panose="02020500000000000000" pitchFamily="18" charset="-120"/>
              </a:rPr>
              <a:t>(</a:t>
            </a:r>
            <a:r>
              <a:rPr lang="zh-TW" altLang="en-US" sz="1600" b="1" dirty="0">
                <a:solidFill>
                  <a:srgbClr val="0C0C0C"/>
                </a:solidFill>
                <a:ea typeface="新細明體" panose="02020500000000000000" pitchFamily="18" charset="-120"/>
              </a:rPr>
              <a:t>狂喜的的願景</a:t>
            </a:r>
            <a:r>
              <a:rPr lang="en-US" altLang="zh-TW" sz="1600" b="1" dirty="0">
                <a:solidFill>
                  <a:srgbClr val="0C0C0C"/>
                </a:solidFill>
                <a:ea typeface="新細明體" panose="02020500000000000000" pitchFamily="18" charset="-120"/>
              </a:rPr>
              <a:t>)</a:t>
            </a:r>
            <a:endParaRPr lang="en-US" altLang="zh-TW" b="1" dirty="0">
              <a:solidFill>
                <a:srgbClr val="0C0C0C"/>
              </a:solidFill>
              <a:ea typeface="新細明體" panose="02020500000000000000" pitchFamily="18" charset="-120"/>
            </a:endParaRPr>
          </a:p>
          <a:p>
            <a:pPr lvl="2">
              <a:defRPr/>
            </a:pPr>
            <a:r>
              <a:rPr lang="en-US" altLang="zh-TW" dirty="0">
                <a:solidFill>
                  <a:srgbClr val="C00000"/>
                </a:solidFill>
                <a:highlight>
                  <a:srgbClr val="00FF00"/>
                </a:highlight>
                <a:ea typeface="新細明體" panose="02020500000000000000" pitchFamily="18" charset="-120"/>
              </a:rPr>
              <a:t>Friction-free</a:t>
            </a:r>
            <a:r>
              <a:rPr lang="en-US" altLang="zh-TW" dirty="0">
                <a:solidFill>
                  <a:srgbClr val="C00000"/>
                </a:solidFill>
                <a:ea typeface="新細明體" panose="02020500000000000000" pitchFamily="18" charset="-120"/>
              </a:rPr>
              <a:t> commerce </a:t>
            </a:r>
            <a:r>
              <a:rPr lang="en-US" altLang="zh-TW" sz="1800" dirty="0">
                <a:solidFill>
                  <a:srgbClr val="C00000"/>
                </a:solidFill>
                <a:ea typeface="新細明體" panose="02020500000000000000" pitchFamily="18" charset="-120"/>
              </a:rPr>
              <a:t>(</a:t>
            </a:r>
            <a:r>
              <a:rPr lang="zh-TW" altLang="en-US" sz="1800" b="1" dirty="0">
                <a:solidFill>
                  <a:srgbClr val="C00000"/>
                </a:solidFill>
                <a:highlight>
                  <a:srgbClr val="FFFF00"/>
                </a:highlight>
                <a:ea typeface="新細明體" panose="02020500000000000000" pitchFamily="18" charset="-120"/>
              </a:rPr>
              <a:t>無阻力</a:t>
            </a:r>
            <a:r>
              <a:rPr lang="zh-TW" altLang="en-US" sz="1800" b="1" dirty="0">
                <a:solidFill>
                  <a:srgbClr val="C00000"/>
                </a:solidFill>
                <a:ea typeface="新細明體" panose="02020500000000000000" pitchFamily="18" charset="-120"/>
              </a:rPr>
              <a:t>商務</a:t>
            </a:r>
            <a:r>
              <a:rPr lang="en-US" altLang="zh-TW" sz="1800" dirty="0">
                <a:solidFill>
                  <a:srgbClr val="C00000"/>
                </a:solidFill>
                <a:ea typeface="新細明體" panose="02020500000000000000" pitchFamily="18" charset="-120"/>
              </a:rPr>
              <a:t>)</a:t>
            </a:r>
          </a:p>
          <a:p>
            <a:pPr lvl="2">
              <a:buFont typeface="Wingdings" panose="05000000000000000000" pitchFamily="2" charset="2"/>
              <a:buNone/>
              <a:defRPr/>
            </a:pPr>
            <a:r>
              <a:rPr lang="zh-TW" altLang="en-US" sz="1700" dirty="0"/>
              <a:t>              一種設計理念，旨在</a:t>
            </a:r>
            <a:r>
              <a:rPr lang="zh-TW" altLang="en-US" sz="1700" dirty="0">
                <a:highlight>
                  <a:srgbClr val="FFFF00"/>
                </a:highlight>
              </a:rPr>
              <a:t>消除消費者購物過程中的所有障礙和摩擦</a:t>
            </a:r>
            <a:r>
              <a:rPr lang="zh-TW" altLang="en-US" sz="1700" dirty="0"/>
              <a:t>，</a:t>
            </a:r>
            <a:r>
              <a:rPr lang="zh-TW" altLang="en-US" sz="1700" dirty="0">
                <a:highlight>
                  <a:srgbClr val="FFFF00"/>
                </a:highlight>
              </a:rPr>
              <a:t>讓整個交易過程變得更加順暢和快速。這通常涉及使用技術來簡化支付、縮短等待時間</a:t>
            </a:r>
            <a:r>
              <a:rPr lang="zh-TW" altLang="en-US" sz="1700" dirty="0"/>
              <a:t>，並提供個性化的用戶體驗。</a:t>
            </a:r>
            <a:endParaRPr lang="en-US" altLang="zh-TW" sz="1700" dirty="0"/>
          </a:p>
          <a:p>
            <a:pPr lvl="2">
              <a:buFont typeface="Wingdings" panose="05000000000000000000" pitchFamily="2" charset="2"/>
              <a:buNone/>
              <a:defRPr/>
            </a:pPr>
            <a:r>
              <a:rPr lang="zh-TW" altLang="en-US" sz="1700" dirty="0"/>
              <a:t>  </a:t>
            </a:r>
            <a:endParaRPr lang="en-US" altLang="zh-TW" sz="1700" dirty="0"/>
          </a:p>
          <a:p>
            <a:pPr lvl="2">
              <a:buFont typeface="Wingdings" panose="05000000000000000000" pitchFamily="2" charset="2"/>
              <a:buNone/>
              <a:defRPr/>
            </a:pPr>
            <a:r>
              <a:rPr lang="zh-TW" altLang="en-US" sz="1700" dirty="0"/>
              <a:t>             </a:t>
            </a:r>
            <a:r>
              <a:rPr lang="en-US" altLang="zh-TW" sz="1700" dirty="0">
                <a:highlight>
                  <a:srgbClr val="FFFF00"/>
                </a:highlight>
              </a:rPr>
              <a:t>Amazon Go </a:t>
            </a:r>
            <a:r>
              <a:rPr lang="zh-TW" altLang="en-US" sz="1700" dirty="0">
                <a:highlight>
                  <a:srgbClr val="FFFF00"/>
                </a:highlight>
              </a:rPr>
              <a:t>無人商店就是</a:t>
            </a:r>
            <a:r>
              <a:rPr lang="zh-TW" altLang="en-US" sz="1700" dirty="0"/>
              <a:t>一種</a:t>
            </a:r>
            <a:r>
              <a:rPr lang="zh-TW" altLang="en-US" sz="1700" dirty="0">
                <a:highlight>
                  <a:srgbClr val="FFFF00"/>
                </a:highlight>
              </a:rPr>
              <a:t>無阻力商務的應用</a:t>
            </a:r>
            <a:r>
              <a:rPr lang="zh-TW" altLang="en-US" sz="1700" dirty="0"/>
              <a:t>，</a:t>
            </a:r>
            <a:r>
              <a:rPr lang="zh-TW" altLang="en-US" sz="1700" dirty="0">
                <a:highlight>
                  <a:srgbClr val="FFFF00"/>
                </a:highlight>
              </a:rPr>
              <a:t>顧客可以「拿了就走」，不需要排隊結賬，</a:t>
            </a:r>
            <a:r>
              <a:rPr lang="zh-TW" altLang="en-US" sz="1700" dirty="0"/>
              <a:t>系統自動完成付款流程。這提升 了消費者的購物便利性與體驗。</a:t>
            </a:r>
            <a:endParaRPr lang="en-US" altLang="zh-TW" sz="1700" dirty="0">
              <a:solidFill>
                <a:srgbClr val="C00000"/>
              </a:solidFill>
              <a:ea typeface="新細明體" panose="02020500000000000000" pitchFamily="18" charset="-120"/>
            </a:endParaRPr>
          </a:p>
          <a:p>
            <a:pPr lvl="3">
              <a:defRPr/>
            </a:pPr>
            <a:r>
              <a:rPr lang="en-US" altLang="zh-TW" dirty="0">
                <a:solidFill>
                  <a:srgbClr val="0C0C0C"/>
                </a:solidFill>
                <a:ea typeface="新細明體" panose="02020500000000000000" pitchFamily="18" charset="-120"/>
              </a:rPr>
              <a:t>Lowered search costs, </a:t>
            </a:r>
            <a:r>
              <a:rPr lang="en-US" altLang="zh-TW" dirty="0">
                <a:solidFill>
                  <a:srgbClr val="C00000"/>
                </a:solidFill>
                <a:ea typeface="新細明體" panose="02020500000000000000" pitchFamily="18" charset="-120"/>
              </a:rPr>
              <a:t>dis</a:t>
            </a:r>
            <a:r>
              <a:rPr lang="en-US" altLang="zh-TW" dirty="0">
                <a:solidFill>
                  <a:srgbClr val="0C0C0C"/>
                </a:solidFill>
                <a:ea typeface="新細明體" panose="02020500000000000000" pitchFamily="18" charset="-120"/>
              </a:rPr>
              <a:t>intermediation, price transparency, elimination of unfair competitive advantage </a:t>
            </a:r>
            <a:r>
              <a:rPr lang="en-US" altLang="zh-TW" b="1" dirty="0">
                <a:solidFill>
                  <a:srgbClr val="C00000"/>
                </a:solidFill>
                <a:ea typeface="新細明體" panose="02020500000000000000" pitchFamily="18" charset="-120"/>
              </a:rPr>
              <a:t>(</a:t>
            </a:r>
            <a:r>
              <a:rPr lang="zh-TW" altLang="en-US" b="1" dirty="0">
                <a:solidFill>
                  <a:srgbClr val="FF0000"/>
                </a:solidFill>
                <a:ea typeface="新細明體" panose="02020500000000000000" pitchFamily="18" charset="-120"/>
              </a:rPr>
              <a:t>降低搜尋成本，去中介化、價格透明化、 消除不公平的競爭優勢</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b="1" dirty="0">
                <a:solidFill>
                  <a:srgbClr val="FF0000"/>
                </a:solidFill>
                <a:ea typeface="新細明體" panose="02020500000000000000" pitchFamily="18" charset="-120"/>
              </a:rPr>
              <a:t>)</a:t>
            </a:r>
          </a:p>
          <a:p>
            <a:pPr marL="1371600" lvl="3" indent="0">
              <a:buNone/>
              <a:defRPr/>
            </a:pPr>
            <a:endParaRPr lang="en-US" altLang="zh-TW" b="1" dirty="0">
              <a:solidFill>
                <a:srgbClr val="FF0000"/>
              </a:solidFill>
              <a:ea typeface="新細明體" panose="02020500000000000000" pitchFamily="18" charset="-120"/>
            </a:endParaRPr>
          </a:p>
          <a:p>
            <a:pPr marL="914400" lvl="2" indent="0">
              <a:buNone/>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雖然</a:t>
            </a:r>
            <a:r>
              <a:rPr lang="zh-TW" altLang="zh-TW" sz="1800" b="1" kern="100" dirty="0">
                <a:solidFill>
                  <a:srgbClr val="FF000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去中介化</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在電子商務的早期階段是許多公司的目標，但實際上，這個趨勢並沒有完全實現，反而在一些情況下形</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p>
          <a:p>
            <a:pPr marL="914400" lvl="2" indent="0">
              <a:buNone/>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成了</a:t>
            </a:r>
            <a:r>
              <a:rPr lang="zh-TW" altLang="zh-TW" sz="1800" b="1" kern="100" dirty="0">
                <a:solidFill>
                  <a:srgbClr val="FF000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再中介化</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en-US"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Reintermediation</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在</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去中介化</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的理論中，企業可以</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通過互聯網直接向消費者銷售產品，</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但隨著電子商務的</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None/>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發展，許多</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平台和服務</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充當了新的中介角色。</a:t>
            </a:r>
            <a:r>
              <a:rPr lang="zh-TW" altLang="en-US" sz="1800" dirty="0"/>
              <a:t>如</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數位支付服務</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（如</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PayPal</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、支</a:t>
            </a:r>
            <a:r>
              <a:rPr lang="zh-TW" altLang="zh-TW" sz="1700" b="1" kern="100" dirty="0">
                <a:effectLst/>
                <a:latin typeface="Calibri" panose="020F0502020204030204" pitchFamily="34" charset="0"/>
                <a:ea typeface="新細明體" panose="02020500000000000000" pitchFamily="18" charset="-120"/>
                <a:cs typeface="Times New Roman" panose="02020603050405020304" pitchFamily="18" charset="0"/>
              </a:rPr>
              <a:t>付寶、</a:t>
            </a:r>
            <a:r>
              <a:rPr lang="en-US" altLang="zh-TW" sz="1700" b="1" kern="100" dirty="0">
                <a:effectLst/>
                <a:latin typeface="Calibri" panose="020F0502020204030204" pitchFamily="34" charset="0"/>
                <a:ea typeface="新細明體" panose="02020500000000000000" pitchFamily="18" charset="-120"/>
                <a:cs typeface="Times New Roman" panose="02020603050405020304" pitchFamily="18" charset="0"/>
              </a:rPr>
              <a:t>Apple Pay</a:t>
            </a:r>
            <a:r>
              <a:rPr lang="zh-TW" altLang="zh-TW" sz="1700" b="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700" kern="100" dirty="0">
                <a:effectLst/>
                <a:latin typeface="Calibri" panose="020F0502020204030204" pitchFamily="34" charset="0"/>
                <a:ea typeface="新細明體" panose="02020500000000000000" pitchFamily="18" charset="-120"/>
                <a:cs typeface="Times New Roman" panose="02020603050405020304" pitchFamily="18" charset="0"/>
              </a:rPr>
              <a:t>：這些支付處理器在交易過程中</a:t>
            </a:r>
            <a:endParaRPr lang="en-US" altLang="zh-TW" sz="17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None/>
              <a:defRPr/>
            </a:pPr>
            <a:r>
              <a:rPr lang="zh-TW" altLang="zh-TW" sz="1700" kern="100" dirty="0">
                <a:effectLst/>
                <a:latin typeface="Calibri" panose="020F0502020204030204" pitchFamily="34" charset="0"/>
                <a:ea typeface="新細明體" panose="02020500000000000000" pitchFamily="18" charset="-120"/>
                <a:cs typeface="Times New Roman" panose="02020603050405020304" pitchFamily="18" charset="0"/>
              </a:rPr>
              <a:t>充當了</a:t>
            </a:r>
            <a:r>
              <a:rPr lang="zh-TW" altLang="zh-TW" sz="17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新的中介</a:t>
            </a:r>
            <a:r>
              <a:rPr lang="zh-TW" altLang="zh-TW" sz="1700" kern="100" dirty="0">
                <a:effectLst/>
                <a:latin typeface="Calibri" panose="020F0502020204030204" pitchFamily="34" charset="0"/>
                <a:ea typeface="新細明體" panose="02020500000000000000" pitchFamily="18" charset="-120"/>
                <a:cs typeface="Times New Roman" panose="02020603050405020304" pitchFamily="18" charset="0"/>
              </a:rPr>
              <a:t>，為買賣雙方提供安全的支付方式。</a:t>
            </a:r>
          </a:p>
          <a:p>
            <a:pPr marL="914400" lvl="2" indent="0">
              <a:buNone/>
              <a:defRPr/>
            </a:pPr>
            <a:endParaRPr lang="en-US" altLang="zh-TW" dirty="0">
              <a:solidFill>
                <a:srgbClr val="C00000"/>
              </a:solidFill>
              <a:highlight>
                <a:srgbClr val="00FF00"/>
              </a:highlight>
              <a:ea typeface="新細明體" panose="02020500000000000000" pitchFamily="18" charset="-120"/>
            </a:endParaRPr>
          </a:p>
          <a:p>
            <a:pPr lvl="2">
              <a:defRPr/>
            </a:pPr>
            <a:r>
              <a:rPr lang="en-US" altLang="zh-TW" dirty="0">
                <a:solidFill>
                  <a:srgbClr val="C00000"/>
                </a:solidFill>
                <a:highlight>
                  <a:srgbClr val="00FF00"/>
                </a:highlight>
                <a:ea typeface="新細明體" panose="02020500000000000000" pitchFamily="18" charset="-120"/>
              </a:rPr>
              <a:t>First-mover advantages </a:t>
            </a:r>
            <a:r>
              <a:rPr lang="en-US" altLang="zh-TW" sz="1800" b="1" dirty="0">
                <a:solidFill>
                  <a:srgbClr val="C00000"/>
                </a:solidFill>
                <a:ea typeface="新細明體" panose="02020500000000000000" pitchFamily="18" charset="-120"/>
              </a:rPr>
              <a:t>(</a:t>
            </a:r>
            <a:r>
              <a:rPr lang="zh-TW" altLang="en-US" sz="1800" b="1" dirty="0">
                <a:solidFill>
                  <a:srgbClr val="C00000"/>
                </a:solidFill>
                <a:ea typeface="新細明體" panose="02020500000000000000" pitchFamily="18" charset="-120"/>
              </a:rPr>
              <a:t>先發優勢</a:t>
            </a:r>
            <a:r>
              <a:rPr lang="en-US" altLang="zh-TW" sz="1800" b="1" dirty="0">
                <a:solidFill>
                  <a:srgbClr val="C00000"/>
                </a:solidFill>
                <a:ea typeface="新細明體" panose="02020500000000000000" pitchFamily="18" charset="-120"/>
              </a:rPr>
              <a:t>):</a:t>
            </a:r>
            <a:r>
              <a:rPr lang="zh-TW" altLang="en-US" sz="1800" b="1" dirty="0">
                <a:solidFill>
                  <a:srgbClr val="C00000"/>
                </a:solidFill>
                <a:ea typeface="新細明體" panose="02020500000000000000" pitchFamily="18" charset="-12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指的是一家公司或平台</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率先進入某個新市場、推出新技術或建立新的商業模式，從而</a:t>
            </a:r>
            <a:endParaRPr lang="en-US"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None/>
              <a:defRPr/>
            </a:pPr>
            <a:r>
              <a:rPr lang="en-US" altLang="zh-TW" sz="1600" dirty="0"/>
              <a:t>     </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獲得的戰略優勢</a:t>
            </a:r>
            <a:r>
              <a:rPr lang="zh-TW" altLang="en-US" sz="1800" dirty="0"/>
              <a:t>。如</a:t>
            </a:r>
            <a:r>
              <a:rPr lang="en-US" altLang="zh-TW" sz="1800" dirty="0"/>
              <a:t>Amazon </a:t>
            </a:r>
            <a:r>
              <a:rPr lang="zh-TW" altLang="en-US" sz="1600" dirty="0">
                <a:effectLst/>
              </a:rPr>
              <a:t>作為最早的在線書籍銷售商，通過不斷擴大產品範圍，成為全球最大的</a:t>
            </a:r>
            <a:r>
              <a:rPr lang="zh-TW" altLang="en-US" sz="1700" dirty="0">
                <a:effectLst/>
              </a:rPr>
              <a:t>電子商務平台。其先發優勢</a:t>
            </a:r>
            <a:endParaRPr lang="en-US" altLang="zh-TW" sz="1700" dirty="0">
              <a:effectLst/>
            </a:endParaRPr>
          </a:p>
          <a:p>
            <a:pPr marL="914400" lvl="2" indent="0">
              <a:buNone/>
              <a:defRPr/>
            </a:pPr>
            <a:r>
              <a:rPr lang="zh-TW" altLang="en-US" sz="1700" dirty="0">
                <a:effectLst/>
              </a:rPr>
              <a:t>     使</a:t>
            </a:r>
            <a:r>
              <a:rPr lang="en-US" altLang="zh-TW" sz="1700" dirty="0"/>
              <a:t>Amazon </a:t>
            </a:r>
            <a:r>
              <a:rPr lang="zh-TW" altLang="en-US" sz="1700" dirty="0">
                <a:effectLst/>
              </a:rPr>
              <a:t>成為了電子商務的代名詞。</a:t>
            </a:r>
            <a:endParaRPr lang="en-US" altLang="zh-TW" sz="1700" dirty="0">
              <a:effectLst/>
            </a:endParaRPr>
          </a:p>
          <a:p>
            <a:pPr lvl="2">
              <a:defRPr/>
            </a:pPr>
            <a:endParaRPr lang="en-US" altLang="zh-TW" sz="1900" b="1" dirty="0">
              <a:solidFill>
                <a:srgbClr val="C00000"/>
              </a:solidFill>
              <a:ea typeface="新細明體" panose="02020500000000000000" pitchFamily="18" charset="-120"/>
            </a:endParaRPr>
          </a:p>
          <a:p>
            <a:pPr lvl="3">
              <a:defRPr/>
            </a:pPr>
            <a:r>
              <a:rPr lang="en-US" altLang="zh-TW" sz="1900" dirty="0">
                <a:solidFill>
                  <a:srgbClr val="0C0C0C"/>
                </a:solidFill>
                <a:ea typeface="新細明體" panose="02020500000000000000" pitchFamily="18" charset="-120"/>
              </a:rPr>
              <a:t>Network profits</a:t>
            </a:r>
          </a:p>
          <a:p>
            <a:pPr lvl="1">
              <a:defRPr/>
            </a:pPr>
            <a:r>
              <a:rPr lang="en-US" altLang="zh-TW" sz="2000" dirty="0">
                <a:solidFill>
                  <a:srgbClr val="0C0C0C"/>
                </a:solidFill>
                <a:highlight>
                  <a:srgbClr val="FFFF00"/>
                </a:highlight>
                <a:ea typeface="新細明體" panose="02020500000000000000" pitchFamily="18" charset="-120"/>
              </a:rPr>
              <a:t>Dot-com crash of 2000</a:t>
            </a:r>
            <a:r>
              <a:rPr lang="zh-TW" altLang="en-US" sz="2000" dirty="0">
                <a:solidFill>
                  <a:srgbClr val="0C0C0C"/>
                </a:solidFill>
                <a:highlight>
                  <a:srgbClr val="FFFF00"/>
                </a:highlight>
                <a:ea typeface="新細明體" panose="02020500000000000000" pitchFamily="18" charset="-120"/>
              </a:rPr>
              <a:t> </a:t>
            </a:r>
            <a:r>
              <a:rPr lang="en-US" altLang="zh-TW" sz="1800" b="1" dirty="0">
                <a:solidFill>
                  <a:srgbClr val="C00000"/>
                </a:solidFill>
                <a:highlight>
                  <a:srgbClr val="FFFF00"/>
                </a:highlight>
                <a:ea typeface="新細明體" panose="02020500000000000000" pitchFamily="18" charset="-120"/>
              </a:rPr>
              <a:t>(2000</a:t>
            </a:r>
            <a:r>
              <a:rPr lang="zh-TW" altLang="en-US" sz="1800" b="1" dirty="0">
                <a:solidFill>
                  <a:srgbClr val="C00000"/>
                </a:solidFill>
                <a:highlight>
                  <a:srgbClr val="FFFF00"/>
                </a:highlight>
                <a:ea typeface="新細明體" panose="02020500000000000000" pitchFamily="18" charset="-120"/>
              </a:rPr>
              <a:t>年網路泡沫破滅</a:t>
            </a:r>
            <a:r>
              <a:rPr lang="en-US" altLang="zh-TW" sz="1800" b="1" dirty="0">
                <a:solidFill>
                  <a:srgbClr val="C00000"/>
                </a:solidFill>
                <a:highlight>
                  <a:srgbClr val="FFFF00"/>
                </a:highlight>
                <a:ea typeface="新細明體" panose="02020500000000000000" pitchFamily="18" charset="-120"/>
              </a:rPr>
              <a:t>)</a:t>
            </a:r>
          </a:p>
        </p:txBody>
      </p:sp>
      <p:sp>
        <p:nvSpPr>
          <p:cNvPr id="6" name="Rectangle 2">
            <a:extLst>
              <a:ext uri="{FF2B5EF4-FFF2-40B4-BE49-F238E27FC236}">
                <a16:creationId xmlns:a16="http://schemas.microsoft.com/office/drawing/2014/main" id="{F819EE54-076D-9E3B-143A-8317D5E1B5FA}"/>
              </a:ext>
            </a:extLst>
          </p:cNvPr>
          <p:cNvSpPr txBox="1">
            <a:spLocks noChangeArrowheads="1"/>
          </p:cNvSpPr>
          <p:nvPr/>
        </p:nvSpPr>
        <p:spPr bwMode="auto">
          <a:xfrm>
            <a:off x="676182" y="48479"/>
            <a:ext cx="10394271"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89092" name="文字方塊 6">
            <a:extLst>
              <a:ext uri="{FF2B5EF4-FFF2-40B4-BE49-F238E27FC236}">
                <a16:creationId xmlns:a16="http://schemas.microsoft.com/office/drawing/2014/main" id="{F8B4A53E-2C4F-1880-14CD-4A0B6C08576C}"/>
              </a:ext>
            </a:extLst>
          </p:cNvPr>
          <p:cNvSpPr txBox="1">
            <a:spLocks noChangeArrowheads="1"/>
          </p:cNvSpPr>
          <p:nvPr/>
        </p:nvSpPr>
        <p:spPr bwMode="auto">
          <a:xfrm>
            <a:off x="1349406" y="79899"/>
            <a:ext cx="9042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400" b="1" dirty="0">
                <a:solidFill>
                  <a:schemeClr val="bg1"/>
                </a:solidFill>
                <a:latin typeface="Tahoma" panose="020B0604030504040204" pitchFamily="34" charset="0"/>
              </a:rPr>
              <a:t>電子商務簡史  </a:t>
            </a:r>
            <a:r>
              <a:rPr lang="en-US" altLang="zh-TW" sz="2400" b="1" dirty="0">
                <a:solidFill>
                  <a:schemeClr val="bg1"/>
                </a:solidFill>
                <a:latin typeface="Tahoma" panose="020B0604030504040204" pitchFamily="34" charset="0"/>
                <a:ea typeface="新細明體" panose="02020500000000000000" pitchFamily="18" charset="-120"/>
              </a:rPr>
              <a:t>Perspective 1:</a:t>
            </a: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E-commerce: A Brief History</a:t>
            </a:r>
            <a:r>
              <a:rPr lang="zh-TW" altLang="en-US" sz="2400" b="1" dirty="0">
                <a:solidFill>
                  <a:schemeClr val="bg1"/>
                </a:solidFill>
                <a:latin typeface="Tahoma" panose="020B0604030504040204" pitchFamily="34" charset="0"/>
                <a:ea typeface="新細明體" panose="02020500000000000000" pitchFamily="18" charset="-120"/>
              </a:rPr>
              <a:t> </a:t>
            </a:r>
            <a:endParaRPr lang="zh-TW" altLang="en-US" sz="4400" b="1" dirty="0">
              <a:solidFill>
                <a:schemeClr val="bg1"/>
              </a:solidFill>
              <a:latin typeface="Tahoma" panose="020B0604030504040204" pitchFamily="34" charset="0"/>
              <a:ea typeface="新細明體" panose="02020500000000000000" pitchFamily="18" charset="-12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Content Placeholder 2">
            <a:extLst>
              <a:ext uri="{FF2B5EF4-FFF2-40B4-BE49-F238E27FC236}">
                <a16:creationId xmlns:a16="http://schemas.microsoft.com/office/drawing/2014/main" id="{47CC4E60-4685-8B5D-BC40-C4F0654118E2}"/>
              </a:ext>
            </a:extLst>
          </p:cNvPr>
          <p:cNvSpPr>
            <a:spLocks noGrp="1"/>
          </p:cNvSpPr>
          <p:nvPr>
            <p:ph idx="1"/>
          </p:nvPr>
        </p:nvSpPr>
        <p:spPr>
          <a:xfrm>
            <a:off x="597065" y="903303"/>
            <a:ext cx="10721964" cy="5586274"/>
          </a:xfrm>
        </p:spPr>
        <p:txBody>
          <a:bodyPr>
            <a:normAutofit fontScale="85000" lnSpcReduction="20000"/>
          </a:bodyPr>
          <a:lstStyle/>
          <a:p>
            <a:pPr>
              <a:buClr>
                <a:srgbClr val="EF6527"/>
              </a:buClr>
              <a:defRPr/>
            </a:pPr>
            <a:r>
              <a:rPr lang="en-US" altLang="zh-TW" dirty="0">
                <a:solidFill>
                  <a:srgbClr val="0C0C0C"/>
                </a:solidFill>
                <a:highlight>
                  <a:srgbClr val="FFFF00"/>
                </a:highlight>
                <a:ea typeface="新細明體" panose="02020500000000000000" pitchFamily="18" charset="-120"/>
              </a:rPr>
              <a:t>2001–2006</a:t>
            </a:r>
            <a:r>
              <a:rPr lang="en-US" altLang="zh-TW" dirty="0">
                <a:solidFill>
                  <a:srgbClr val="0C0C0C"/>
                </a:solidFill>
                <a:ea typeface="新細明體" panose="02020500000000000000" pitchFamily="18" charset="-120"/>
              </a:rPr>
              <a:t>: </a:t>
            </a:r>
            <a:r>
              <a:rPr lang="en-US" altLang="zh-TW" sz="2400" dirty="0">
                <a:solidFill>
                  <a:srgbClr val="0C0C0C"/>
                </a:solidFill>
                <a:highlight>
                  <a:srgbClr val="FFFF00"/>
                </a:highlight>
                <a:ea typeface="新細明體" panose="02020500000000000000" pitchFamily="18" charset="-120"/>
              </a:rPr>
              <a:t>Consolidation</a:t>
            </a:r>
            <a:r>
              <a:rPr lang="zh-TW" altLang="en-US" sz="2400" dirty="0">
                <a:solidFill>
                  <a:srgbClr val="0C0C0C"/>
                </a:solidFill>
                <a:highlight>
                  <a:srgbClr val="FFFF00"/>
                </a:highlight>
                <a:ea typeface="新細明體" panose="02020500000000000000" pitchFamily="18" charset="-120"/>
              </a:rPr>
              <a:t>  </a:t>
            </a:r>
            <a:r>
              <a:rPr lang="zh-TW" altLang="en-US" sz="2000" b="1" dirty="0">
                <a:solidFill>
                  <a:srgbClr val="C00000"/>
                </a:solidFill>
                <a:highlight>
                  <a:srgbClr val="FFFF00"/>
                </a:highlight>
                <a:ea typeface="新細明體" panose="02020500000000000000" pitchFamily="18" charset="-120"/>
              </a:rPr>
              <a:t>強</a:t>
            </a:r>
            <a:r>
              <a:rPr lang="zh-TW" altLang="en-US" sz="1800" b="1" dirty="0">
                <a:solidFill>
                  <a:srgbClr val="C00000"/>
                </a:solidFill>
                <a:highlight>
                  <a:srgbClr val="FFFF00"/>
                </a:highlight>
                <a:ea typeface="新細明體" panose="02020500000000000000" pitchFamily="18" charset="-120"/>
              </a:rPr>
              <a:t>化，合併 </a:t>
            </a:r>
            <a:endParaRPr lang="en-US" altLang="zh-TW" sz="1800" b="1" dirty="0">
              <a:solidFill>
                <a:srgbClr val="C00000"/>
              </a:solidFill>
              <a:highlight>
                <a:srgbClr val="FFFF00"/>
              </a:highlight>
              <a:ea typeface="新細明體" panose="02020500000000000000" pitchFamily="18" charset="-120"/>
            </a:endParaRPr>
          </a:p>
          <a:p>
            <a:pPr>
              <a:buClr>
                <a:srgbClr val="EF6527"/>
              </a:buClr>
              <a:defRPr/>
            </a:pPr>
            <a:endParaRPr lang="en-US" altLang="zh-TW" sz="2400" dirty="0">
              <a:solidFill>
                <a:srgbClr val="0C0C0C"/>
              </a:solidFill>
              <a:ea typeface="新細明體" panose="02020500000000000000" pitchFamily="18" charset="-120"/>
            </a:endParaRPr>
          </a:p>
          <a:p>
            <a:pPr lvl="1">
              <a:defRPr/>
            </a:pPr>
            <a:r>
              <a:rPr lang="en-US" altLang="zh-TW" dirty="0">
                <a:solidFill>
                  <a:srgbClr val="0C0C0C"/>
                </a:solidFill>
                <a:highlight>
                  <a:srgbClr val="FFFF00"/>
                </a:highlight>
                <a:ea typeface="新細明體" panose="02020500000000000000" pitchFamily="18" charset="-120"/>
              </a:rPr>
              <a:t>Emphasis on business-driven </a:t>
            </a:r>
            <a:r>
              <a:rPr lang="en-US" altLang="zh-TW" dirty="0">
                <a:solidFill>
                  <a:srgbClr val="0C0C0C"/>
                </a:solidFill>
                <a:ea typeface="新細明體" panose="02020500000000000000" pitchFamily="18" charset="-120"/>
              </a:rPr>
              <a:t>approach</a:t>
            </a:r>
            <a:r>
              <a:rPr lang="en-US" altLang="zh-TW" sz="1400" b="1" dirty="0">
                <a:solidFill>
                  <a:srgbClr val="0C0C0C"/>
                </a:solidFill>
                <a:ea typeface="新細明體" panose="02020500000000000000" pitchFamily="18" charset="-120"/>
              </a:rPr>
              <a:t> </a:t>
            </a:r>
          </a:p>
          <a:p>
            <a:pPr marL="457200" lvl="1" indent="0">
              <a:buNone/>
              <a:defRPr/>
            </a:pPr>
            <a:r>
              <a:rPr lang="zh-TW" altLang="en-US" sz="1400" b="1" dirty="0">
                <a:solidFill>
                  <a:srgbClr val="0C0C0C"/>
                </a:solidFill>
                <a:ea typeface="新細明體" panose="02020500000000000000" pitchFamily="18" charset="-120"/>
              </a:rPr>
              <a:t>     </a:t>
            </a:r>
            <a:r>
              <a:rPr lang="zh-TW" altLang="en-US" sz="1800" b="1" dirty="0">
                <a:solidFill>
                  <a:srgbClr val="C00000"/>
                </a:solidFill>
                <a:ea typeface="新細明體" panose="02020500000000000000" pitchFamily="18" charset="-120"/>
              </a:rPr>
              <a:t>強調業務驅動的方法</a:t>
            </a:r>
            <a:endParaRPr lang="en-US" altLang="zh-TW" sz="1800" b="1" dirty="0">
              <a:solidFill>
                <a:srgbClr val="C00000"/>
              </a:solidFill>
              <a:ea typeface="新細明體" panose="02020500000000000000" pitchFamily="18" charset="-120"/>
            </a:endParaRPr>
          </a:p>
          <a:p>
            <a:pPr marL="457200" lvl="1" indent="0">
              <a:buNone/>
              <a:defRPr/>
            </a:pPr>
            <a:endParaRPr lang="en-US" altLang="zh-TW" sz="1800" b="1" dirty="0">
              <a:solidFill>
                <a:srgbClr val="C00000"/>
              </a:solidFill>
              <a:ea typeface="新細明體" panose="02020500000000000000" pitchFamily="18" charset="-120"/>
            </a:endParaRPr>
          </a:p>
          <a:p>
            <a:pPr lvl="1">
              <a:defRPr/>
            </a:pPr>
            <a:r>
              <a:rPr lang="en-US" altLang="zh-TW" dirty="0">
                <a:solidFill>
                  <a:srgbClr val="0C0C0C"/>
                </a:solidFill>
                <a:ea typeface="新細明體" panose="02020500000000000000" pitchFamily="18" charset="-120"/>
              </a:rPr>
              <a:t>Traditional large firms expand presence</a:t>
            </a:r>
          </a:p>
          <a:p>
            <a:pPr marL="457200" lvl="1" indent="0">
              <a:buNone/>
              <a:defRPr/>
            </a:pPr>
            <a:r>
              <a:rPr lang="zh-TW" altLang="en-US" dirty="0">
                <a:solidFill>
                  <a:srgbClr val="0C0C0C"/>
                </a:solidFill>
                <a:ea typeface="新細明體" panose="02020500000000000000" pitchFamily="18" charset="-120"/>
              </a:rPr>
              <a:t>   </a:t>
            </a:r>
            <a:r>
              <a:rPr lang="zh-TW" altLang="en-US" sz="1800" b="1" dirty="0">
                <a:solidFill>
                  <a:srgbClr val="C00000"/>
                </a:solidFill>
                <a:highlight>
                  <a:srgbClr val="FFFF00"/>
                </a:highlight>
                <a:ea typeface="新細明體" panose="02020500000000000000" pitchFamily="18" charset="-120"/>
              </a:rPr>
              <a:t>傳統的大企業擴大存在場合</a:t>
            </a:r>
            <a:endParaRPr lang="en-US" altLang="zh-TW" sz="1800" b="1" dirty="0">
              <a:solidFill>
                <a:srgbClr val="C00000"/>
              </a:solidFill>
              <a:highlight>
                <a:srgbClr val="FFFF00"/>
              </a:highlight>
              <a:ea typeface="新細明體" panose="02020500000000000000" pitchFamily="18" charset="-120"/>
            </a:endParaRPr>
          </a:p>
          <a:p>
            <a:pPr marL="457200" lvl="1" indent="0">
              <a:buNone/>
              <a:defRPr/>
            </a:pPr>
            <a:r>
              <a:rPr lang="zh-TW" altLang="en-US" sz="1800" b="1" dirty="0">
                <a:solidFill>
                  <a:srgbClr val="C00000"/>
                </a:solidFill>
                <a:ea typeface="新細明體" panose="02020500000000000000" pitchFamily="18" charset="-120"/>
              </a:rPr>
              <a:t> </a:t>
            </a:r>
            <a:endParaRPr lang="en-US" altLang="zh-TW" sz="1800" b="1" dirty="0">
              <a:solidFill>
                <a:srgbClr val="C00000"/>
              </a:solidFill>
              <a:ea typeface="新細明體" panose="02020500000000000000" pitchFamily="18" charset="-120"/>
            </a:endParaRPr>
          </a:p>
          <a:p>
            <a:pPr lvl="1">
              <a:defRPr/>
            </a:pPr>
            <a:r>
              <a:rPr lang="en-US" altLang="zh-TW" dirty="0">
                <a:solidFill>
                  <a:srgbClr val="0C0C0C"/>
                </a:solidFill>
                <a:ea typeface="新細明體" panose="02020500000000000000" pitchFamily="18" charset="-120"/>
              </a:rPr>
              <a:t>Start-up financing shrinks up</a:t>
            </a:r>
            <a:r>
              <a:rPr lang="zh-TW" altLang="en-US" dirty="0">
                <a:solidFill>
                  <a:srgbClr val="0C0C0C"/>
                </a:solidFill>
                <a:ea typeface="新細明體" panose="02020500000000000000" pitchFamily="18" charset="-120"/>
              </a:rPr>
              <a:t> </a:t>
            </a:r>
            <a:endParaRPr lang="en-US" altLang="zh-TW" dirty="0">
              <a:solidFill>
                <a:srgbClr val="0C0C0C"/>
              </a:solidFill>
              <a:ea typeface="新細明體" panose="02020500000000000000" pitchFamily="18" charset="-120"/>
            </a:endParaRPr>
          </a:p>
          <a:p>
            <a:pPr marL="457200" lvl="1" indent="0">
              <a:buNone/>
              <a:defRPr/>
            </a:pPr>
            <a:r>
              <a:rPr lang="zh-TW" altLang="en-US" sz="1400" b="1" dirty="0">
                <a:solidFill>
                  <a:srgbClr val="0C0C0C"/>
                </a:solidFill>
                <a:ea typeface="新細明體" panose="02020500000000000000" pitchFamily="18" charset="-120"/>
              </a:rPr>
              <a:t>      </a:t>
            </a:r>
            <a:r>
              <a:rPr lang="zh-TW" altLang="en-US" sz="1800" b="1" dirty="0">
                <a:solidFill>
                  <a:srgbClr val="C00000"/>
                </a:solidFill>
                <a:highlight>
                  <a:srgbClr val="FFFF00"/>
                </a:highlight>
                <a:ea typeface="新細明體" panose="02020500000000000000" pitchFamily="18" charset="-120"/>
              </a:rPr>
              <a:t>創業融資收縮了</a:t>
            </a:r>
            <a:endParaRPr lang="en-US" altLang="zh-TW" sz="1800" b="1" dirty="0">
              <a:solidFill>
                <a:srgbClr val="C00000"/>
              </a:solidFill>
              <a:highlight>
                <a:srgbClr val="FFFF00"/>
              </a:highlight>
              <a:ea typeface="新細明體" panose="02020500000000000000" pitchFamily="18" charset="-120"/>
            </a:endParaRPr>
          </a:p>
          <a:p>
            <a:pPr marL="457200" lvl="1" indent="0">
              <a:buNone/>
              <a:defRPr/>
            </a:pPr>
            <a:r>
              <a:rPr lang="zh-TW" altLang="en-US" sz="1800" b="1" dirty="0">
                <a:solidFill>
                  <a:srgbClr val="C00000"/>
                </a:solidFill>
                <a:ea typeface="新細明體" panose="02020500000000000000" pitchFamily="18" charset="-120"/>
              </a:rPr>
              <a:t> </a:t>
            </a:r>
            <a:endParaRPr lang="en-US" altLang="zh-TW" sz="1800" b="1" dirty="0">
              <a:solidFill>
                <a:srgbClr val="C00000"/>
              </a:solidFill>
              <a:ea typeface="新細明體" panose="02020500000000000000" pitchFamily="18" charset="-120"/>
            </a:endParaRPr>
          </a:p>
          <a:p>
            <a:pPr lvl="1">
              <a:defRPr/>
            </a:pPr>
            <a:r>
              <a:rPr lang="en-US" altLang="zh-TW" dirty="0">
                <a:solidFill>
                  <a:srgbClr val="0C0C0C"/>
                </a:solidFill>
                <a:ea typeface="新細明體" panose="02020500000000000000" pitchFamily="18" charset="-120"/>
              </a:rPr>
              <a:t>More complex products and services sold</a:t>
            </a:r>
          </a:p>
          <a:p>
            <a:pPr marL="457200" lvl="1" indent="0">
              <a:buNone/>
              <a:defRPr/>
            </a:pPr>
            <a:r>
              <a:rPr lang="zh-TW" altLang="en-US" sz="1800" b="1" dirty="0">
                <a:solidFill>
                  <a:srgbClr val="C00000"/>
                </a:solidFill>
                <a:ea typeface="新細明體" panose="02020500000000000000" pitchFamily="18" charset="-120"/>
              </a:rPr>
              <a:t>     出售</a:t>
            </a:r>
            <a:r>
              <a:rPr lang="zh-TW" altLang="en-US" sz="1800" b="1" dirty="0">
                <a:solidFill>
                  <a:srgbClr val="C00000"/>
                </a:solidFill>
                <a:highlight>
                  <a:srgbClr val="FFFF00"/>
                </a:highlight>
                <a:ea typeface="新細明體" panose="02020500000000000000" pitchFamily="18" charset="-120"/>
              </a:rPr>
              <a:t>更複雜的產品和服務</a:t>
            </a:r>
            <a:endParaRPr lang="en-US" altLang="zh-TW" sz="1800" b="1" dirty="0">
              <a:solidFill>
                <a:srgbClr val="C00000"/>
              </a:solidFill>
              <a:highlight>
                <a:srgbClr val="FFFF00"/>
              </a:highlight>
              <a:ea typeface="新細明體" panose="02020500000000000000" pitchFamily="18" charset="-120"/>
            </a:endParaRPr>
          </a:p>
          <a:p>
            <a:pPr marL="457200" lvl="1" indent="0">
              <a:buNone/>
              <a:defRPr/>
            </a:pPr>
            <a:r>
              <a:rPr lang="zh-TW" altLang="en-US" sz="1800" b="1" dirty="0">
                <a:solidFill>
                  <a:srgbClr val="C00000"/>
                </a:solidFill>
                <a:ea typeface="新細明體" panose="02020500000000000000" pitchFamily="18" charset="-120"/>
              </a:rPr>
              <a:t> </a:t>
            </a:r>
            <a:endParaRPr lang="en-US" altLang="zh-TW" sz="1800" b="1" dirty="0">
              <a:solidFill>
                <a:srgbClr val="C00000"/>
              </a:solidFill>
              <a:ea typeface="新細明體" panose="02020500000000000000" pitchFamily="18" charset="-120"/>
            </a:endParaRPr>
          </a:p>
          <a:p>
            <a:pPr lvl="1">
              <a:defRPr/>
            </a:pPr>
            <a:r>
              <a:rPr lang="en-US" altLang="zh-TW" dirty="0">
                <a:solidFill>
                  <a:srgbClr val="0C0C0C"/>
                </a:solidFill>
                <a:highlight>
                  <a:srgbClr val="FFFF00"/>
                </a:highlight>
                <a:ea typeface="新細明體" panose="02020500000000000000" pitchFamily="18" charset="-120"/>
              </a:rPr>
              <a:t>Growth of search engine advertising</a:t>
            </a:r>
            <a:r>
              <a:rPr lang="zh-TW" altLang="en-US" dirty="0">
                <a:solidFill>
                  <a:srgbClr val="0C0C0C"/>
                </a:solidFill>
                <a:highlight>
                  <a:srgbClr val="FFFF00"/>
                </a:highlight>
                <a:ea typeface="新細明體" panose="02020500000000000000" pitchFamily="18" charset="-120"/>
              </a:rPr>
              <a:t> </a:t>
            </a:r>
            <a:endParaRPr lang="en-US" altLang="zh-TW" dirty="0">
              <a:solidFill>
                <a:srgbClr val="0C0C0C"/>
              </a:solidFill>
              <a:highlight>
                <a:srgbClr val="FFFF00"/>
              </a:highlight>
              <a:ea typeface="新細明體" panose="02020500000000000000" pitchFamily="18" charset="-120"/>
            </a:endParaRPr>
          </a:p>
          <a:p>
            <a:pPr marL="457200" lvl="1" indent="0">
              <a:buNone/>
              <a:defRPr/>
            </a:pPr>
            <a:r>
              <a:rPr lang="zh-TW" altLang="en-US" dirty="0">
                <a:solidFill>
                  <a:srgbClr val="0C0C0C"/>
                </a:solidFill>
                <a:ea typeface="新細明體" panose="02020500000000000000" pitchFamily="18" charset="-120"/>
              </a:rPr>
              <a:t>    </a:t>
            </a:r>
            <a:r>
              <a:rPr lang="en-US" altLang="zh-TW" dirty="0">
                <a:solidFill>
                  <a:srgbClr val="0C0C0C"/>
                </a:solidFill>
                <a:ea typeface="新細明體" panose="02020500000000000000" pitchFamily="18" charset="-120"/>
              </a:rPr>
              <a:t> </a:t>
            </a:r>
            <a:r>
              <a:rPr lang="zh-TW" altLang="en-US" sz="1800" b="1" dirty="0">
                <a:solidFill>
                  <a:srgbClr val="C00000"/>
                </a:solidFill>
                <a:ea typeface="新細明體" panose="02020500000000000000" pitchFamily="18" charset="-120"/>
              </a:rPr>
              <a:t>搜索引擎廣告的增長 </a:t>
            </a:r>
            <a:endParaRPr lang="en-US" altLang="zh-TW" sz="1800" b="1" dirty="0">
              <a:solidFill>
                <a:srgbClr val="C00000"/>
              </a:solidFill>
              <a:ea typeface="新細明體" panose="02020500000000000000" pitchFamily="18" charset="-120"/>
            </a:endParaRPr>
          </a:p>
          <a:p>
            <a:pPr marL="457200" lvl="1" indent="0">
              <a:buNone/>
              <a:defRPr/>
            </a:pPr>
            <a:endParaRPr lang="en-US" altLang="zh-TW" sz="1800" b="1" dirty="0">
              <a:solidFill>
                <a:srgbClr val="C00000"/>
              </a:solidFill>
              <a:ea typeface="新細明體" panose="02020500000000000000" pitchFamily="18" charset="-120"/>
            </a:endParaRPr>
          </a:p>
          <a:p>
            <a:pPr lvl="1">
              <a:defRPr/>
            </a:pPr>
            <a:r>
              <a:rPr lang="en-US" altLang="zh-TW" dirty="0">
                <a:solidFill>
                  <a:srgbClr val="0C0C0C"/>
                </a:solidFill>
                <a:highlight>
                  <a:srgbClr val="FFFF00"/>
                </a:highlight>
                <a:ea typeface="新細明體" panose="02020500000000000000" pitchFamily="18" charset="-120"/>
              </a:rPr>
              <a:t>Business Web presences </a:t>
            </a:r>
            <a:r>
              <a:rPr lang="en-US" altLang="zh-TW" dirty="0">
                <a:solidFill>
                  <a:srgbClr val="0C0C0C"/>
                </a:solidFill>
                <a:ea typeface="新細明體" panose="02020500000000000000" pitchFamily="18" charset="-120"/>
              </a:rPr>
              <a:t>expand to include e-mail, display and search advertising, and limited community feedback features</a:t>
            </a:r>
            <a:r>
              <a:rPr lang="zh-TW" altLang="en-US" dirty="0">
                <a:solidFill>
                  <a:srgbClr val="0C0C0C"/>
                </a:solidFill>
                <a:ea typeface="新細明體" panose="02020500000000000000" pitchFamily="18" charset="-120"/>
              </a:rPr>
              <a:t> </a:t>
            </a:r>
            <a:endParaRPr lang="en-US" altLang="zh-TW" dirty="0">
              <a:solidFill>
                <a:srgbClr val="0C0C0C"/>
              </a:solidFill>
              <a:ea typeface="新細明體" panose="02020500000000000000" pitchFamily="18" charset="-120"/>
            </a:endParaRPr>
          </a:p>
          <a:p>
            <a:pPr marL="457200" lvl="1" indent="0">
              <a:buNone/>
              <a:defRPr/>
            </a:pPr>
            <a:r>
              <a:rPr lang="zh-TW" altLang="en-US" sz="1400" b="1" dirty="0">
                <a:solidFill>
                  <a:srgbClr val="0C0C0C"/>
                </a:solidFill>
                <a:ea typeface="新細明體" panose="02020500000000000000" pitchFamily="18" charset="-120"/>
              </a:rPr>
              <a:t>     </a:t>
            </a:r>
            <a:r>
              <a:rPr lang="zh-TW" altLang="en-US" sz="1800" b="1" dirty="0">
                <a:solidFill>
                  <a:srgbClr val="C00000"/>
                </a:solidFill>
                <a:ea typeface="新細明體" panose="02020500000000000000" pitchFamily="18" charset="-120"/>
              </a:rPr>
              <a:t>商業網站出現擴大到包括電子郵件，顯示及搜索廣告，以及有限的社群的反饋功能。</a:t>
            </a:r>
            <a:endParaRPr lang="en-US" altLang="zh-TW" sz="1800" b="1" dirty="0">
              <a:solidFill>
                <a:srgbClr val="C00000"/>
              </a:solidFill>
              <a:ea typeface="新細明體" panose="02020500000000000000" pitchFamily="18" charset="-120"/>
            </a:endParaRPr>
          </a:p>
        </p:txBody>
      </p:sp>
      <p:sp>
        <p:nvSpPr>
          <p:cNvPr id="6" name="Rectangle 2">
            <a:extLst>
              <a:ext uri="{FF2B5EF4-FFF2-40B4-BE49-F238E27FC236}">
                <a16:creationId xmlns:a16="http://schemas.microsoft.com/office/drawing/2014/main" id="{B97A1D79-6756-0097-14EB-A8D0897E834C}"/>
              </a:ext>
            </a:extLst>
          </p:cNvPr>
          <p:cNvSpPr txBox="1">
            <a:spLocks noChangeArrowheads="1"/>
          </p:cNvSpPr>
          <p:nvPr/>
        </p:nvSpPr>
        <p:spPr bwMode="auto">
          <a:xfrm>
            <a:off x="56226" y="300320"/>
            <a:ext cx="12013856" cy="502566"/>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91140" name="文字方塊 6">
            <a:extLst>
              <a:ext uri="{FF2B5EF4-FFF2-40B4-BE49-F238E27FC236}">
                <a16:creationId xmlns:a16="http://schemas.microsoft.com/office/drawing/2014/main" id="{C0DDF2D6-BABC-5757-83D4-49E77ABB00D9}"/>
              </a:ext>
            </a:extLst>
          </p:cNvPr>
          <p:cNvSpPr txBox="1">
            <a:spLocks noChangeArrowheads="1"/>
          </p:cNvSpPr>
          <p:nvPr/>
        </p:nvSpPr>
        <p:spPr bwMode="auto">
          <a:xfrm>
            <a:off x="383459" y="279666"/>
            <a:ext cx="116866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rPr>
              <a:t>電子商務簡史  </a:t>
            </a:r>
            <a:r>
              <a:rPr lang="en-US" altLang="zh-TW" sz="2000" b="1" dirty="0">
                <a:solidFill>
                  <a:schemeClr val="bg1"/>
                </a:solidFill>
                <a:latin typeface="Tahoma" panose="020B0604030504040204" pitchFamily="34" charset="0"/>
                <a:ea typeface="新細明體" panose="02020500000000000000" pitchFamily="18" charset="-120"/>
              </a:rPr>
              <a:t>Perspective 1: E-commerce: A Brief History (cont.)</a:t>
            </a:r>
            <a:endParaRPr lang="zh-TW" altLang="en-US" sz="4800" b="1" dirty="0">
              <a:solidFill>
                <a:schemeClr val="bg1"/>
              </a:solidFill>
              <a:latin typeface="Tahoma" panose="020B0604030504040204" pitchFamily="34" charset="0"/>
              <a:ea typeface="新細明體" panose="02020500000000000000" pitchFamily="18" charset="-12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Content Placeholder 2">
            <a:extLst>
              <a:ext uri="{FF2B5EF4-FFF2-40B4-BE49-F238E27FC236}">
                <a16:creationId xmlns:a16="http://schemas.microsoft.com/office/drawing/2014/main" id="{81D2F415-4637-273D-04BF-9576F8697BF7}"/>
              </a:ext>
            </a:extLst>
          </p:cNvPr>
          <p:cNvSpPr>
            <a:spLocks noGrp="1"/>
          </p:cNvSpPr>
          <p:nvPr>
            <p:ph idx="1"/>
          </p:nvPr>
        </p:nvSpPr>
        <p:spPr>
          <a:xfrm>
            <a:off x="514350" y="809625"/>
            <a:ext cx="11229975" cy="5934075"/>
          </a:xfrm>
        </p:spPr>
        <p:txBody>
          <a:bodyPr>
            <a:normAutofit fontScale="92500" lnSpcReduction="20000"/>
          </a:bodyPr>
          <a:lstStyle/>
          <a:p>
            <a:pPr>
              <a:buClr>
                <a:srgbClr val="EF6527"/>
              </a:buClr>
              <a:defRPr/>
            </a:pPr>
            <a:r>
              <a:rPr lang="en-US" altLang="zh-TW" sz="2400" dirty="0">
                <a:solidFill>
                  <a:srgbClr val="0C0C0C"/>
                </a:solidFill>
                <a:ea typeface="新細明體" panose="02020500000000000000" pitchFamily="18" charset="-120"/>
              </a:rPr>
              <a:t>2007–Present: </a:t>
            </a:r>
            <a:r>
              <a:rPr lang="en-US" altLang="zh-TW" sz="2000" dirty="0">
                <a:solidFill>
                  <a:srgbClr val="C00000"/>
                </a:solidFill>
                <a:highlight>
                  <a:srgbClr val="00FF00"/>
                </a:highlight>
                <a:ea typeface="新細明體" panose="02020500000000000000" pitchFamily="18" charset="-120"/>
              </a:rPr>
              <a:t>Reinvention</a:t>
            </a:r>
            <a:r>
              <a:rPr lang="en-US" altLang="zh-TW" sz="2000" dirty="0">
                <a:solidFill>
                  <a:srgbClr val="0C0C0C"/>
                </a:solidFill>
                <a:highlight>
                  <a:srgbClr val="00FF00"/>
                </a:highlight>
                <a:ea typeface="新細明體" panose="02020500000000000000" pitchFamily="18" charset="-120"/>
              </a:rPr>
              <a:t>(</a:t>
            </a:r>
            <a:r>
              <a:rPr lang="zh-TW" altLang="en-US" sz="2000" dirty="0">
                <a:solidFill>
                  <a:srgbClr val="0C0C0C"/>
                </a:solidFill>
                <a:highlight>
                  <a:srgbClr val="00FF00"/>
                </a:highlight>
                <a:ea typeface="新細明體" panose="02020500000000000000" pitchFamily="18" charset="-120"/>
              </a:rPr>
              <a:t>再創造</a:t>
            </a:r>
            <a:r>
              <a:rPr lang="en-US" altLang="zh-TW" sz="2000" dirty="0">
                <a:solidFill>
                  <a:srgbClr val="0C0C0C"/>
                </a:solidFill>
                <a:highlight>
                  <a:srgbClr val="00FF00"/>
                </a:highlight>
                <a:ea typeface="新細明體" panose="02020500000000000000" pitchFamily="18" charset="-120"/>
              </a:rPr>
              <a:t>)</a:t>
            </a:r>
            <a:endParaRPr lang="zh-TW" altLang="en-US" sz="2400" dirty="0">
              <a:solidFill>
                <a:srgbClr val="0C0C0C"/>
              </a:solidFill>
              <a:highlight>
                <a:srgbClr val="00FF00"/>
              </a:highlight>
              <a:ea typeface="新細明體" panose="02020500000000000000" pitchFamily="18" charset="-120"/>
            </a:endParaRPr>
          </a:p>
          <a:p>
            <a:pPr lvl="1">
              <a:defRPr/>
            </a:pPr>
            <a:r>
              <a:rPr lang="en-US" altLang="zh-TW" dirty="0">
                <a:solidFill>
                  <a:srgbClr val="0C0C0C"/>
                </a:solidFill>
                <a:ea typeface="新細明體" panose="02020500000000000000" pitchFamily="18" charset="-120"/>
              </a:rPr>
              <a:t>Rapid growth of</a:t>
            </a:r>
            <a:r>
              <a:rPr lang="zh-TW" altLang="en-US" dirty="0">
                <a:solidFill>
                  <a:srgbClr val="0C0C0C"/>
                </a:solidFill>
                <a:ea typeface="新細明體" panose="02020500000000000000" pitchFamily="18" charset="-120"/>
              </a:rPr>
              <a:t> </a:t>
            </a:r>
            <a:r>
              <a:rPr lang="en-US" altLang="zh-TW" sz="2000" b="1" dirty="0">
                <a:solidFill>
                  <a:srgbClr val="C00000"/>
                </a:solidFill>
                <a:ea typeface="新細明體" panose="02020500000000000000" pitchFamily="18" charset="-120"/>
              </a:rPr>
              <a:t>(</a:t>
            </a:r>
            <a:r>
              <a:rPr lang="zh-TW" altLang="en-US" sz="2000" b="1" dirty="0">
                <a:solidFill>
                  <a:srgbClr val="C00000"/>
                </a:solidFill>
                <a:ea typeface="新細明體" panose="02020500000000000000" pitchFamily="18" charset="-120"/>
              </a:rPr>
              <a:t>快速增長</a:t>
            </a:r>
            <a:r>
              <a:rPr lang="en-US" altLang="zh-TW" sz="2000" b="1" dirty="0">
                <a:solidFill>
                  <a:srgbClr val="C00000"/>
                </a:solidFill>
                <a:ea typeface="新細明體" panose="02020500000000000000" pitchFamily="18" charset="-120"/>
              </a:rPr>
              <a:t>): </a:t>
            </a:r>
          </a:p>
          <a:p>
            <a:pPr lvl="2">
              <a:defRPr/>
            </a:pPr>
            <a:r>
              <a:rPr lang="en-US" altLang="zh-TW" dirty="0">
                <a:solidFill>
                  <a:srgbClr val="0C0C0C"/>
                </a:solidFill>
                <a:highlight>
                  <a:srgbClr val="FFFF00"/>
                </a:highlight>
                <a:ea typeface="新細明體" panose="02020500000000000000" pitchFamily="18" charset="-120"/>
              </a:rPr>
              <a:t>Online social </a:t>
            </a:r>
            <a:r>
              <a:rPr lang="en-US" altLang="zh-TW" dirty="0">
                <a:solidFill>
                  <a:srgbClr val="0C0C0C"/>
                </a:solidFill>
                <a:ea typeface="新細明體" panose="02020500000000000000" pitchFamily="18" charset="-120"/>
              </a:rPr>
              <a:t>networks</a:t>
            </a:r>
            <a:r>
              <a:rPr lang="zh-TW" altLang="en-US" dirty="0">
                <a:solidFill>
                  <a:srgbClr val="0C0C0C"/>
                </a:solidFill>
                <a:ea typeface="新細明體" panose="02020500000000000000" pitchFamily="18" charset="-120"/>
              </a:rPr>
              <a:t>  線上社交網路</a:t>
            </a:r>
            <a:endParaRPr lang="en-US" altLang="zh-TW" dirty="0">
              <a:solidFill>
                <a:srgbClr val="0C0C0C"/>
              </a:solidFill>
              <a:ea typeface="新細明體" panose="02020500000000000000" pitchFamily="18" charset="-120"/>
            </a:endParaRPr>
          </a:p>
          <a:p>
            <a:pPr lvl="2">
              <a:defRPr/>
            </a:pPr>
            <a:r>
              <a:rPr lang="en-US" altLang="zh-TW" dirty="0">
                <a:solidFill>
                  <a:srgbClr val="0C0C0C"/>
                </a:solidFill>
                <a:ea typeface="新細明體" panose="02020500000000000000" pitchFamily="18" charset="-120"/>
              </a:rPr>
              <a:t>Mobile platform</a:t>
            </a:r>
            <a:r>
              <a:rPr lang="zh-TW" altLang="en-US" dirty="0">
                <a:solidFill>
                  <a:srgbClr val="0C0C0C"/>
                </a:solidFill>
                <a:ea typeface="新細明體" panose="02020500000000000000" pitchFamily="18" charset="-120"/>
              </a:rPr>
              <a:t>   行動平台</a:t>
            </a:r>
            <a:endParaRPr lang="en-US" altLang="zh-TW" dirty="0">
              <a:solidFill>
                <a:srgbClr val="0C0C0C"/>
              </a:solidFill>
              <a:ea typeface="新細明體" panose="02020500000000000000" pitchFamily="18" charset="-120"/>
            </a:endParaRPr>
          </a:p>
          <a:p>
            <a:pPr lvl="2">
              <a:spcAft>
                <a:spcPts val="600"/>
              </a:spcAft>
              <a:defRPr/>
            </a:pPr>
            <a:r>
              <a:rPr lang="en-US" altLang="zh-TW" dirty="0">
                <a:solidFill>
                  <a:srgbClr val="0C0C0C"/>
                </a:solidFill>
                <a:ea typeface="新細明體" panose="02020500000000000000" pitchFamily="18" charset="-120"/>
              </a:rPr>
              <a:t>Local commerce</a:t>
            </a:r>
            <a:r>
              <a:rPr lang="zh-TW" altLang="en-US" dirty="0">
                <a:solidFill>
                  <a:srgbClr val="0C0C0C"/>
                </a:solidFill>
                <a:ea typeface="新細明體" panose="02020500000000000000" pitchFamily="18" charset="-120"/>
              </a:rPr>
              <a:t>本地商務</a:t>
            </a:r>
            <a:endParaRPr lang="en-US" altLang="zh-TW" dirty="0">
              <a:solidFill>
                <a:srgbClr val="0C0C0C"/>
              </a:solidFill>
              <a:ea typeface="新細明體" panose="02020500000000000000" pitchFamily="18" charset="-120"/>
            </a:endParaRPr>
          </a:p>
          <a:p>
            <a:pPr marL="914400" lvl="2" indent="0">
              <a:spcAft>
                <a:spcPts val="600"/>
              </a:spcAft>
              <a:buNone/>
              <a:defRPr/>
            </a:pPr>
            <a:endParaRPr lang="en-US" altLang="zh-TW" dirty="0">
              <a:solidFill>
                <a:srgbClr val="0C0C0C"/>
              </a:solidFill>
              <a:ea typeface="新細明體" panose="02020500000000000000" pitchFamily="18" charset="-120"/>
            </a:endParaRPr>
          </a:p>
          <a:p>
            <a:pPr lvl="1">
              <a:spcAft>
                <a:spcPts val="600"/>
              </a:spcAft>
              <a:defRPr/>
            </a:pPr>
            <a:r>
              <a:rPr lang="en-US" altLang="zh-TW" sz="2000" dirty="0">
                <a:solidFill>
                  <a:srgbClr val="0C0C0C"/>
                </a:solidFill>
                <a:highlight>
                  <a:srgbClr val="FFFF00"/>
                </a:highlight>
                <a:ea typeface="新細明體" panose="02020500000000000000" pitchFamily="18" charset="-120"/>
              </a:rPr>
              <a:t>Entertainment content develops </a:t>
            </a:r>
            <a:r>
              <a:rPr lang="en-US" altLang="zh-TW" sz="2000" dirty="0">
                <a:solidFill>
                  <a:srgbClr val="0C0C0C"/>
                </a:solidFill>
                <a:ea typeface="新細明體" panose="02020500000000000000" pitchFamily="18" charset="-120"/>
              </a:rPr>
              <a:t>as source of revenues</a:t>
            </a:r>
            <a:r>
              <a:rPr lang="zh-TW" altLang="en-US" sz="2000" dirty="0">
                <a:solidFill>
                  <a:srgbClr val="0C0C0C"/>
                </a:solidFill>
                <a:ea typeface="新細明體" panose="02020500000000000000" pitchFamily="18" charset="-120"/>
              </a:rPr>
              <a:t> </a:t>
            </a:r>
            <a:r>
              <a:rPr lang="en-US" altLang="zh-TW" sz="1800" b="1" dirty="0">
                <a:solidFill>
                  <a:srgbClr val="C00000"/>
                </a:solidFill>
                <a:ea typeface="新細明體" panose="02020500000000000000" pitchFamily="18" charset="-120"/>
              </a:rPr>
              <a:t>(</a:t>
            </a:r>
            <a:r>
              <a:rPr lang="zh-TW" altLang="en-US" sz="1800" b="1" dirty="0">
                <a:solidFill>
                  <a:srgbClr val="C00000"/>
                </a:solidFill>
                <a:highlight>
                  <a:srgbClr val="FFFF00"/>
                </a:highlight>
                <a:ea typeface="新細明體" panose="02020500000000000000" pitchFamily="18" charset="-120"/>
              </a:rPr>
              <a:t>娛樂內容</a:t>
            </a:r>
            <a:r>
              <a:rPr lang="zh-TW" altLang="en-US" sz="1800" b="1" dirty="0">
                <a:solidFill>
                  <a:srgbClr val="C00000"/>
                </a:solidFill>
                <a:ea typeface="新細明體" panose="02020500000000000000" pitchFamily="18" charset="-120"/>
              </a:rPr>
              <a:t>發展為</a:t>
            </a:r>
            <a:r>
              <a:rPr lang="zh-TW" altLang="en-US" sz="1800" b="1" dirty="0">
                <a:solidFill>
                  <a:srgbClr val="C00000"/>
                </a:solidFill>
                <a:highlight>
                  <a:srgbClr val="FFFF00"/>
                </a:highlight>
                <a:ea typeface="新細明體" panose="02020500000000000000" pitchFamily="18" charset="-120"/>
              </a:rPr>
              <a:t>收入來源</a:t>
            </a:r>
            <a:r>
              <a:rPr lang="en-US" altLang="zh-TW" sz="1800" b="1" dirty="0">
                <a:solidFill>
                  <a:srgbClr val="C00000"/>
                </a:solidFill>
                <a:ea typeface="新細明體" panose="02020500000000000000" pitchFamily="18" charset="-120"/>
              </a:rPr>
              <a:t>)</a:t>
            </a:r>
            <a:endParaRPr lang="en-US" altLang="zh-TW" sz="2000" b="1" dirty="0">
              <a:solidFill>
                <a:srgbClr val="C00000"/>
              </a:solidFill>
              <a:ea typeface="新細明體" panose="02020500000000000000" pitchFamily="18" charset="-120"/>
            </a:endParaRPr>
          </a:p>
          <a:p>
            <a:pPr marL="0" indent="0">
              <a:lnSpc>
                <a:spcPts val="2280"/>
              </a:lnSpc>
              <a:spcBef>
                <a:spcPts val="0"/>
              </a:spcBef>
              <a:buNone/>
            </a:pPr>
            <a:r>
              <a:rPr lang="en-US" altLang="zh-TW" sz="2000" dirty="0">
                <a:solidFill>
                  <a:srgbClr val="0C0C0C"/>
                </a:solidFill>
                <a:ea typeface="新細明體" panose="02020500000000000000" pitchFamily="18" charset="-120"/>
              </a:rPr>
              <a:t>             </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並且這一趨勢隨著數位技術和互聯網的普及持續增長。</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以下是一些證明這一發展的</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關鍵趨勢</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和現象：</a:t>
            </a:r>
            <a:r>
              <a:rPr lang="en-US" altLang="zh-TW" sz="2000" dirty="0">
                <a:solidFill>
                  <a:srgbClr val="0C0C0C"/>
                </a:solidFill>
                <a:ea typeface="新細明體" panose="02020500000000000000" pitchFamily="18" charset="-120"/>
              </a:rPr>
              <a:t>            </a:t>
            </a:r>
            <a:r>
              <a:rPr lang="zh-TW" altLang="en-US" sz="2000" dirty="0">
                <a:solidFill>
                  <a:srgbClr val="0C0C0C"/>
                </a:solidFill>
                <a:ea typeface="新細明體" panose="02020500000000000000" pitchFamily="18" charset="-120"/>
              </a:rPr>
              <a:t>            </a:t>
            </a:r>
            <a:endParaRPr lang="en-US" altLang="zh-TW" sz="2000" dirty="0">
              <a:solidFill>
                <a:srgbClr val="0C0C0C"/>
              </a:solidFill>
              <a:ea typeface="新細明體" panose="02020500000000000000" pitchFamily="18" charset="-120"/>
            </a:endParaRPr>
          </a:p>
          <a:p>
            <a:pPr marL="0" indent="0">
              <a:lnSpc>
                <a:spcPts val="2280"/>
              </a:lnSpc>
              <a:spcBef>
                <a:spcPts val="0"/>
              </a:spcBef>
              <a:buNone/>
            </a:pPr>
            <a:r>
              <a:rPr lang="zh-TW" altLang="en-US" sz="1800" b="1" dirty="0">
                <a:latin typeface="Calibri" panose="020F0502020204030204" pitchFamily="34" charset="0"/>
                <a:ea typeface="新細明體" panose="02020500000000000000" pitchFamily="18" charset="-120"/>
                <a:cs typeface="Times New Roman" panose="02020603050405020304" pitchFamily="18" charset="0"/>
              </a:rPr>
              <a:t>               </a:t>
            </a:r>
            <a:r>
              <a:rPr lang="zh-TW" altLang="en-US" sz="18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譬如</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串流媒體的興起</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視訊串流平台：像</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Netflix</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YouTube</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Disney+</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等平台已成為主流，提供</a:t>
            </a:r>
            <a:r>
              <a:rPr lang="zh-TW"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訂閱服務，讓用戶</a:t>
            </a:r>
            <a:endParaRPr lang="en-US"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pPr marL="0" indent="0">
              <a:lnSpc>
                <a:spcPts val="2280"/>
              </a:lnSpc>
              <a:spcBef>
                <a:spcPts val="0"/>
              </a:spcBef>
              <a:buNone/>
            </a:pPr>
            <a:r>
              <a:rPr lang="zh-TW" altLang="en-US" sz="1800" b="1"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dirty="0">
                <a:latin typeface="Calibri" panose="020F0502020204030204" pitchFamily="34" charset="0"/>
                <a:ea typeface="新細明體" panose="02020500000000000000" pitchFamily="18" charset="-120"/>
                <a:cs typeface="Times New Roman" panose="02020603050405020304" pitchFamily="18" charset="0"/>
              </a:rPr>
              <a:t>能夠</a:t>
            </a:r>
            <a:r>
              <a:rPr lang="zh-TW" altLang="zh-TW" sz="1800"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隨時隨地</a:t>
            </a:r>
            <a:r>
              <a:rPr lang="zh-TW" altLang="zh-TW" sz="1800" b="1" dirty="0">
                <a:latin typeface="Calibri" panose="020F0502020204030204" pitchFamily="34" charset="0"/>
                <a:ea typeface="新細明體" panose="02020500000000000000" pitchFamily="18" charset="-120"/>
                <a:cs typeface="Times New Roman" panose="02020603050405020304" pitchFamily="18" charset="0"/>
              </a:rPr>
              <a:t>觀看電影、電視劇和其他娛樂內容。</a:t>
            </a:r>
            <a:r>
              <a:rPr lang="zh-TW" altLang="en-US" sz="1800" dirty="0"/>
              <a:t>接近於「</a:t>
            </a:r>
            <a:r>
              <a:rPr lang="zh-TW" altLang="en-US" sz="1800" b="1" dirty="0"/>
              <a:t>訂閱經濟（</a:t>
            </a:r>
            <a:r>
              <a:rPr lang="en-US" altLang="zh-TW" sz="1800" b="1" dirty="0"/>
              <a:t>Subscription Economy</a:t>
            </a:r>
            <a:r>
              <a:rPr lang="zh-TW" altLang="en-US" sz="1800" b="1" dirty="0"/>
              <a:t>）</a:t>
            </a:r>
            <a:r>
              <a:rPr lang="zh-TW" altLang="en-US" sz="1800" dirty="0"/>
              <a:t>」</a:t>
            </a:r>
            <a:r>
              <a:rPr lang="en-US" altLang="zh-TW" sz="1800" dirty="0"/>
              <a:t>;</a:t>
            </a:r>
            <a:r>
              <a:rPr lang="zh-TW" altLang="en-US" sz="1800" b="1" dirty="0">
                <a:latin typeface="Calibri" panose="020F0502020204030204" pitchFamily="34" charset="0"/>
                <a:ea typeface="新細明體" panose="02020500000000000000" pitchFamily="18" charset="-120"/>
                <a:cs typeface="Times New Roman" panose="02020603050405020304" pitchFamily="18" charset="0"/>
              </a:rPr>
              <a:t>又如</a:t>
            </a:r>
            <a:r>
              <a:rPr lang="zh-TW"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數位遊戲和遊戲內購買</a:t>
            </a:r>
            <a:r>
              <a:rPr lang="zh-TW" altLang="zh-TW" sz="1800" b="1" dirty="0">
                <a:latin typeface="Calibri" panose="020F0502020204030204" pitchFamily="34" charset="0"/>
                <a:ea typeface="新細明體" panose="02020500000000000000" pitchFamily="18" charset="-120"/>
                <a:cs typeface="Times New Roman" panose="02020603050405020304" pitchFamily="18" charset="0"/>
              </a:rPr>
              <a:t>。</a:t>
            </a:r>
          </a:p>
          <a:p>
            <a:pPr lvl="1">
              <a:defRPr/>
            </a:pPr>
            <a:endParaRPr lang="en-US" altLang="zh-TW" sz="2000" dirty="0">
              <a:solidFill>
                <a:srgbClr val="0C0C0C"/>
              </a:solidFill>
              <a:highlight>
                <a:srgbClr val="FFFF00"/>
              </a:highlight>
              <a:ea typeface="新細明體" panose="02020500000000000000" pitchFamily="18" charset="-120"/>
            </a:endParaRPr>
          </a:p>
          <a:p>
            <a:pPr lvl="1">
              <a:defRPr/>
            </a:pPr>
            <a:r>
              <a:rPr lang="en-US" altLang="zh-TW" sz="2000" dirty="0">
                <a:solidFill>
                  <a:srgbClr val="0C0C0C"/>
                </a:solidFill>
                <a:highlight>
                  <a:srgbClr val="FFFF00"/>
                </a:highlight>
                <a:ea typeface="新細明體" panose="02020500000000000000" pitchFamily="18" charset="-120"/>
              </a:rPr>
              <a:t>Transformation of marketing</a:t>
            </a:r>
            <a:r>
              <a:rPr lang="zh-TW" altLang="en-US" sz="2000" dirty="0">
                <a:solidFill>
                  <a:srgbClr val="0C0C0C"/>
                </a:solidFill>
                <a:highlight>
                  <a:srgbClr val="FFFF00"/>
                </a:highlight>
                <a:ea typeface="新細明體" panose="02020500000000000000" pitchFamily="18" charset="-120"/>
              </a:rPr>
              <a:t> </a:t>
            </a:r>
            <a:r>
              <a:rPr lang="en-US" altLang="zh-TW" sz="1800" b="1" dirty="0">
                <a:solidFill>
                  <a:srgbClr val="C00000"/>
                </a:solidFill>
                <a:ea typeface="新細明體" panose="02020500000000000000" pitchFamily="18" charset="-120"/>
              </a:rPr>
              <a:t>(</a:t>
            </a:r>
            <a:r>
              <a:rPr lang="zh-TW" altLang="en-US" sz="1800" b="1" dirty="0">
                <a:solidFill>
                  <a:srgbClr val="C00000"/>
                </a:solidFill>
                <a:ea typeface="新細明體" panose="02020500000000000000" pitchFamily="18" charset="-120"/>
              </a:rPr>
              <a:t>行銷轉型</a:t>
            </a:r>
            <a:r>
              <a:rPr lang="en-US" altLang="zh-TW" sz="1800" b="1" dirty="0">
                <a:solidFill>
                  <a:srgbClr val="C00000"/>
                </a:solidFill>
                <a:ea typeface="新細明體" panose="02020500000000000000" pitchFamily="18" charset="-120"/>
              </a:rPr>
              <a:t>)</a:t>
            </a:r>
          </a:p>
          <a:p>
            <a:pPr lvl="1">
              <a:defRPr/>
            </a:pPr>
            <a:endParaRPr lang="en-US" altLang="zh-TW" sz="1800" b="1" dirty="0">
              <a:solidFill>
                <a:srgbClr val="C00000"/>
              </a:solidFill>
              <a:ea typeface="新細明體" panose="02020500000000000000" pitchFamily="18" charset="-120"/>
            </a:endParaRPr>
          </a:p>
          <a:p>
            <a:pPr lvl="2">
              <a:defRPr/>
            </a:pPr>
            <a:r>
              <a:rPr lang="en-US" altLang="zh-TW" sz="1800" dirty="0">
                <a:solidFill>
                  <a:srgbClr val="0C0C0C"/>
                </a:solidFill>
                <a:ea typeface="新細明體" panose="02020500000000000000" pitchFamily="18" charset="-120"/>
              </a:rPr>
              <a:t>Coordinated marketing on social</a:t>
            </a:r>
            <a:r>
              <a:rPr lang="en-US" altLang="zh-TW" sz="1800" dirty="0">
                <a:solidFill>
                  <a:srgbClr val="0C0C0C"/>
                </a:solidFill>
                <a:highlight>
                  <a:srgbClr val="FFFF00"/>
                </a:highlight>
                <a:ea typeface="新細明體" panose="02020500000000000000" pitchFamily="18" charset="-120"/>
              </a:rPr>
              <a:t>, mobile</a:t>
            </a:r>
            <a:r>
              <a:rPr lang="en-US" altLang="zh-TW" sz="1800" dirty="0">
                <a:solidFill>
                  <a:srgbClr val="0C0C0C"/>
                </a:solidFill>
                <a:ea typeface="新細明體" panose="02020500000000000000" pitchFamily="18" charset="-120"/>
              </a:rPr>
              <a:t>, local platforms</a:t>
            </a:r>
          </a:p>
          <a:p>
            <a:pPr marL="914400" lvl="2" indent="0">
              <a:buNone/>
              <a:defRPr/>
            </a:pPr>
            <a:r>
              <a:rPr lang="zh-TW" altLang="en-US" sz="1800" dirty="0">
                <a:solidFill>
                  <a:srgbClr val="0C0C0C"/>
                </a:solidFill>
                <a:ea typeface="新細明體" panose="02020500000000000000" pitchFamily="18" charset="-120"/>
              </a:rPr>
              <a:t>    </a:t>
            </a:r>
            <a:r>
              <a:rPr lang="zh-TW" altLang="en-US" sz="1800" b="1" dirty="0">
                <a:solidFill>
                  <a:srgbClr val="C00000"/>
                </a:solidFill>
                <a:ea typeface="新細明體" panose="02020500000000000000" pitchFamily="18" charset="-120"/>
              </a:rPr>
              <a:t>社交、行動、 </a:t>
            </a:r>
            <a:r>
              <a:rPr lang="zh-TW" altLang="en-US" sz="1800" b="1" dirty="0">
                <a:solidFill>
                  <a:srgbClr val="C00000"/>
                </a:solidFill>
                <a:highlight>
                  <a:srgbClr val="FFFF00"/>
                </a:highlight>
                <a:ea typeface="新細明體" panose="02020500000000000000" pitchFamily="18" charset="-120"/>
              </a:rPr>
              <a:t>地方平台協同行銷</a:t>
            </a:r>
            <a:endParaRPr lang="en-US" altLang="zh-TW" sz="1800" b="1" dirty="0">
              <a:solidFill>
                <a:srgbClr val="C00000"/>
              </a:solidFill>
              <a:highlight>
                <a:srgbClr val="FFFF00"/>
              </a:highlight>
              <a:ea typeface="新細明體" panose="02020500000000000000" pitchFamily="18" charset="-120"/>
            </a:endParaRPr>
          </a:p>
          <a:p>
            <a:pPr marL="914400" lvl="2" indent="0">
              <a:buNone/>
              <a:defRPr/>
            </a:pPr>
            <a:endParaRPr lang="en-US" altLang="zh-TW" sz="1800" b="1" dirty="0">
              <a:solidFill>
                <a:srgbClr val="C00000"/>
              </a:solidFill>
              <a:ea typeface="新細明體" panose="02020500000000000000" pitchFamily="18" charset="-120"/>
            </a:endParaRPr>
          </a:p>
          <a:p>
            <a:pPr lvl="2">
              <a:defRPr/>
            </a:pPr>
            <a:r>
              <a:rPr lang="en-US" altLang="zh-TW" sz="1800" dirty="0">
                <a:solidFill>
                  <a:srgbClr val="0C0C0C"/>
                </a:solidFill>
                <a:highlight>
                  <a:srgbClr val="FFFF00"/>
                </a:highlight>
                <a:ea typeface="新細明體" panose="02020500000000000000" pitchFamily="18" charset="-120"/>
              </a:rPr>
              <a:t>Analytic</a:t>
            </a:r>
            <a:r>
              <a:rPr lang="en-US" altLang="zh-TW" sz="1800" dirty="0">
                <a:solidFill>
                  <a:srgbClr val="0C0C0C"/>
                </a:solidFill>
                <a:ea typeface="新細明體" panose="02020500000000000000" pitchFamily="18" charset="-120"/>
              </a:rPr>
              <a:t> technologies(</a:t>
            </a:r>
            <a:r>
              <a:rPr lang="zh-TW" altLang="en-US" sz="1600" b="1" dirty="0">
                <a:solidFill>
                  <a:srgbClr val="C00000"/>
                </a:solidFill>
                <a:ea typeface="新細明體" panose="02020500000000000000" pitchFamily="18" charset="-120"/>
              </a:rPr>
              <a:t>分析技術</a:t>
            </a:r>
            <a:r>
              <a:rPr lang="en-US" altLang="zh-TW" sz="1600" b="1" dirty="0">
                <a:solidFill>
                  <a:srgbClr val="C00000"/>
                </a:solidFill>
                <a:ea typeface="新細明體" panose="02020500000000000000" pitchFamily="18" charset="-120"/>
              </a:rPr>
              <a:t>) : New digital technologies, particularly what we refer to as </a:t>
            </a:r>
            <a:r>
              <a:rPr lang="en-US" altLang="zh-TW" sz="1400" b="1" dirty="0">
                <a:solidFill>
                  <a:srgbClr val="C00000"/>
                </a:solidFill>
                <a:highlight>
                  <a:srgbClr val="00FF00"/>
                </a:highlight>
                <a:ea typeface="新細明體" panose="02020500000000000000" pitchFamily="18" charset="-120"/>
              </a:rPr>
              <a:t>SMACIT </a:t>
            </a:r>
            <a:r>
              <a:rPr lang="en-US" altLang="zh-TW" sz="1600" b="1" dirty="0">
                <a:solidFill>
                  <a:srgbClr val="C00000"/>
                </a:solidFill>
                <a:ea typeface="新細明體" panose="02020500000000000000" pitchFamily="18" charset="-120"/>
              </a:rPr>
              <a:t>(</a:t>
            </a:r>
            <a:r>
              <a:rPr lang="en-US" altLang="zh-TW" sz="1600" b="1" dirty="0">
                <a:solidFill>
                  <a:srgbClr val="C00000"/>
                </a:solidFill>
                <a:highlight>
                  <a:srgbClr val="FFFF00"/>
                </a:highlight>
                <a:ea typeface="新細明體" panose="02020500000000000000" pitchFamily="18" charset="-120"/>
              </a:rPr>
              <a:t>social</a:t>
            </a:r>
            <a:r>
              <a:rPr lang="en-US" altLang="zh-TW" sz="1600" b="1" dirty="0">
                <a:solidFill>
                  <a:srgbClr val="C00000"/>
                </a:solidFill>
                <a:ea typeface="新細明體" panose="02020500000000000000" pitchFamily="18" charset="-120"/>
              </a:rPr>
              <a:t>, </a:t>
            </a:r>
            <a:r>
              <a:rPr lang="en-US" altLang="zh-TW" sz="1600" b="1" dirty="0">
                <a:solidFill>
                  <a:srgbClr val="C00000"/>
                </a:solidFill>
                <a:highlight>
                  <a:srgbClr val="FFFF00"/>
                </a:highlight>
                <a:ea typeface="新細明體" panose="02020500000000000000" pitchFamily="18" charset="-120"/>
              </a:rPr>
              <a:t>mobile,</a:t>
            </a:r>
            <a:r>
              <a:rPr lang="en-US" altLang="zh-TW" sz="1600" b="1" dirty="0">
                <a:solidFill>
                  <a:srgbClr val="C00000"/>
                </a:solidFill>
                <a:ea typeface="新細明體" panose="02020500000000000000" pitchFamily="18" charset="-120"/>
              </a:rPr>
              <a:t> </a:t>
            </a:r>
            <a:r>
              <a:rPr lang="en-US" altLang="zh-TW" sz="1600" b="1" dirty="0">
                <a:solidFill>
                  <a:srgbClr val="C00000"/>
                </a:solidFill>
                <a:highlight>
                  <a:srgbClr val="FFFF00"/>
                </a:highlight>
                <a:ea typeface="新細明體" panose="02020500000000000000" pitchFamily="18" charset="-120"/>
              </a:rPr>
              <a:t>analytics</a:t>
            </a:r>
            <a:r>
              <a:rPr lang="en-US" altLang="zh-TW" sz="1600" b="1" dirty="0">
                <a:solidFill>
                  <a:srgbClr val="C00000"/>
                </a:solidFill>
                <a:ea typeface="新細明體" panose="02020500000000000000" pitchFamily="18" charset="-120"/>
              </a:rPr>
              <a:t>, cloud and Internet of things [IoT]) technologies</a:t>
            </a:r>
            <a:r>
              <a:rPr lang="en-US" altLang="zh-TW" sz="1800" b="1" dirty="0">
                <a:solidFill>
                  <a:srgbClr val="C00000"/>
                </a:solidFill>
                <a:ea typeface="新細明體" panose="02020500000000000000" pitchFamily="18" charset="-120"/>
              </a:rPr>
              <a:t>.</a:t>
            </a:r>
            <a:r>
              <a:rPr lang="zh-TW" altLang="en-US" sz="1800" b="1" dirty="0">
                <a:solidFill>
                  <a:srgbClr val="C00000"/>
                </a:solidFill>
                <a:ea typeface="新細明體" panose="02020500000000000000" pitchFamily="18" charset="-120"/>
              </a:rPr>
              <a:t>                                                                                                           </a:t>
            </a:r>
            <a:r>
              <a:rPr lang="zh-TW" altLang="en-US" sz="1800" dirty="0">
                <a:solidFill>
                  <a:srgbClr val="0C0C0C"/>
                </a:solidFill>
                <a:highlight>
                  <a:srgbClr val="FFFF00"/>
                </a:highlight>
                <a:ea typeface="新細明體" panose="02020500000000000000" pitchFamily="18" charset="-120"/>
              </a:rPr>
              <a:t>新的數位技術</a:t>
            </a:r>
            <a:r>
              <a:rPr lang="zh-TW" altLang="en-US" sz="1800" dirty="0">
                <a:solidFill>
                  <a:srgbClr val="0C0C0C"/>
                </a:solidFill>
                <a:ea typeface="新細明體" panose="02020500000000000000" pitchFamily="18" charset="-120"/>
              </a:rPr>
              <a:t>，特別是我們所謂</a:t>
            </a:r>
            <a:r>
              <a:rPr lang="zh-TW" altLang="en-US" sz="1800" dirty="0">
                <a:solidFill>
                  <a:srgbClr val="0C0C0C"/>
                </a:solidFill>
                <a:highlight>
                  <a:srgbClr val="FFFF00"/>
                </a:highlight>
                <a:ea typeface="新細明體" panose="02020500000000000000" pitchFamily="18" charset="-120"/>
              </a:rPr>
              <a:t>的 </a:t>
            </a:r>
            <a:r>
              <a:rPr lang="en-US" altLang="zh-TW" sz="1800" dirty="0">
                <a:solidFill>
                  <a:srgbClr val="0C0C0C"/>
                </a:solidFill>
                <a:highlight>
                  <a:srgbClr val="FFFF00"/>
                </a:highlight>
                <a:ea typeface="新細明體" panose="02020500000000000000" pitchFamily="18" charset="-120"/>
              </a:rPr>
              <a:t>SMACIT</a:t>
            </a:r>
            <a:r>
              <a:rPr lang="zh-TW" altLang="en-US" sz="1800" dirty="0">
                <a:solidFill>
                  <a:srgbClr val="0C0C0C"/>
                </a:solidFill>
                <a:highlight>
                  <a:srgbClr val="FFFF00"/>
                </a:highlight>
                <a:ea typeface="新細明體" panose="02020500000000000000" pitchFamily="18" charset="-120"/>
              </a:rPr>
              <a:t>（社交、行動、分析、雲端和物聯網 </a:t>
            </a:r>
            <a:r>
              <a:rPr lang="en-US" altLang="zh-TW" sz="1800" dirty="0">
                <a:solidFill>
                  <a:srgbClr val="0C0C0C"/>
                </a:solidFill>
                <a:highlight>
                  <a:srgbClr val="FFFF00"/>
                </a:highlight>
                <a:ea typeface="新細明體" panose="02020500000000000000" pitchFamily="18" charset="-120"/>
              </a:rPr>
              <a:t>[IoT]</a:t>
            </a:r>
            <a:r>
              <a:rPr lang="zh-TW" altLang="en-US" sz="1800" dirty="0">
                <a:solidFill>
                  <a:srgbClr val="0C0C0C"/>
                </a:solidFill>
                <a:highlight>
                  <a:srgbClr val="FFFF00"/>
                </a:highlight>
                <a:ea typeface="新細明體" panose="02020500000000000000" pitchFamily="18" charset="-120"/>
              </a:rPr>
              <a:t>）技術</a:t>
            </a:r>
            <a:r>
              <a:rPr lang="zh-TW" altLang="en-US" dirty="0">
                <a:solidFill>
                  <a:srgbClr val="0C0C0C"/>
                </a:solidFill>
                <a:ea typeface="新細明體" panose="02020500000000000000" pitchFamily="18" charset="-120"/>
              </a:rPr>
              <a:t>。</a:t>
            </a:r>
            <a:endParaRPr lang="en-US" altLang="zh-TW" dirty="0">
              <a:solidFill>
                <a:srgbClr val="0C0C0C"/>
              </a:solidFill>
              <a:ea typeface="新細明體" panose="02020500000000000000" pitchFamily="18" charset="-120"/>
            </a:endParaRPr>
          </a:p>
          <a:p>
            <a:pPr lvl="2">
              <a:buFont typeface="Wingdings" panose="05000000000000000000" pitchFamily="2" charset="2"/>
              <a:buNone/>
              <a:defRPr/>
            </a:pPr>
            <a:endParaRPr lang="en-US" altLang="zh-TW" dirty="0">
              <a:solidFill>
                <a:srgbClr val="0C0C0C"/>
              </a:solidFill>
              <a:ea typeface="新細明體" panose="02020500000000000000" pitchFamily="18" charset="-120"/>
            </a:endParaRPr>
          </a:p>
        </p:txBody>
      </p:sp>
      <p:sp>
        <p:nvSpPr>
          <p:cNvPr id="6" name="Rectangle 2">
            <a:extLst>
              <a:ext uri="{FF2B5EF4-FFF2-40B4-BE49-F238E27FC236}">
                <a16:creationId xmlns:a16="http://schemas.microsoft.com/office/drawing/2014/main" id="{E0F048C0-32A9-35D2-5412-1E6B3ACA4F48}"/>
              </a:ext>
            </a:extLst>
          </p:cNvPr>
          <p:cNvSpPr txBox="1">
            <a:spLocks noChangeArrowheads="1"/>
          </p:cNvSpPr>
          <p:nvPr/>
        </p:nvSpPr>
        <p:spPr bwMode="auto">
          <a:xfrm>
            <a:off x="284085" y="219451"/>
            <a:ext cx="10795247"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93188" name="文字方塊 6">
            <a:extLst>
              <a:ext uri="{FF2B5EF4-FFF2-40B4-BE49-F238E27FC236}">
                <a16:creationId xmlns:a16="http://schemas.microsoft.com/office/drawing/2014/main" id="{8E231025-F3E1-5A54-8FEE-204CF202621E}"/>
              </a:ext>
            </a:extLst>
          </p:cNvPr>
          <p:cNvSpPr txBox="1">
            <a:spLocks noChangeArrowheads="1"/>
          </p:cNvSpPr>
          <p:nvPr/>
        </p:nvSpPr>
        <p:spPr bwMode="auto">
          <a:xfrm>
            <a:off x="857250" y="219451"/>
            <a:ext cx="9915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rPr>
              <a:t>電子商務簡史   </a:t>
            </a:r>
            <a:r>
              <a:rPr lang="en-US" altLang="zh-TW" sz="2000" b="1" dirty="0">
                <a:solidFill>
                  <a:schemeClr val="bg1"/>
                </a:solidFill>
                <a:latin typeface="Tahoma" panose="020B0604030504040204" pitchFamily="34" charset="0"/>
                <a:ea typeface="新細明體" panose="02020500000000000000" pitchFamily="18" charset="-120"/>
              </a:rPr>
              <a:t>Perspective 1:E-commerce: A Brief History (cont.)</a:t>
            </a:r>
            <a:endParaRPr lang="zh-TW" altLang="en-US" sz="2000" b="1" dirty="0">
              <a:solidFill>
                <a:schemeClr val="bg1"/>
              </a:solidFill>
              <a:latin typeface="Tahoma" panose="020B0604030504040204" pitchFamily="34" charset="0"/>
              <a:ea typeface="新細明體" panose="02020500000000000000" pitchFamily="18" charset="-12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DDBA3371-1EFE-AD40-F835-066D38FAE051}"/>
              </a:ext>
            </a:extLst>
          </p:cNvPr>
          <p:cNvGraphicFramePr>
            <a:graphicFrameLocks noGrp="1"/>
          </p:cNvGraphicFramePr>
          <p:nvPr>
            <p:extLst>
              <p:ext uri="{D42A27DB-BD31-4B8C-83A1-F6EECF244321}">
                <p14:modId xmlns:p14="http://schemas.microsoft.com/office/powerpoint/2010/main" val="2456571404"/>
              </p:ext>
            </p:extLst>
          </p:nvPr>
        </p:nvGraphicFramePr>
        <p:xfrm>
          <a:off x="165463" y="540403"/>
          <a:ext cx="11683637" cy="6232263"/>
        </p:xfrm>
        <a:graphic>
          <a:graphicData uri="http://schemas.openxmlformats.org/drawingml/2006/table">
            <a:tbl>
              <a:tblPr/>
              <a:tblGrid>
                <a:gridCol w="3074641">
                  <a:extLst>
                    <a:ext uri="{9D8B030D-6E8A-4147-A177-3AD203B41FA5}">
                      <a16:colId xmlns:a16="http://schemas.microsoft.com/office/drawing/2014/main" val="20000"/>
                    </a:ext>
                  </a:extLst>
                </a:gridCol>
                <a:gridCol w="3738623">
                  <a:extLst>
                    <a:ext uri="{9D8B030D-6E8A-4147-A177-3AD203B41FA5}">
                      <a16:colId xmlns:a16="http://schemas.microsoft.com/office/drawing/2014/main" val="20001"/>
                    </a:ext>
                  </a:extLst>
                </a:gridCol>
                <a:gridCol w="4870373">
                  <a:extLst>
                    <a:ext uri="{9D8B030D-6E8A-4147-A177-3AD203B41FA5}">
                      <a16:colId xmlns:a16="http://schemas.microsoft.com/office/drawing/2014/main" val="20002"/>
                    </a:ext>
                  </a:extLst>
                </a:gridCol>
              </a:tblGrid>
              <a:tr h="8618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Arial" pitchFamily="34" charset="0"/>
                          <a:ea typeface="新細明體" pitchFamily="18" charset="-120"/>
                        </a:rPr>
                        <a:t>1995 – 2000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Arial" pitchFamily="34" charset="0"/>
                          <a:ea typeface="新細明體" pitchFamily="18" charset="-120"/>
                        </a:rPr>
                        <a:t>Invention</a:t>
                      </a:r>
                      <a:r>
                        <a:rPr kumimoji="0" lang="en-US" altLang="zh-TW" sz="1800" b="0" i="0" u="none" strike="noStrike" cap="none" normalizeH="0" baseline="0" dirty="0">
                          <a:ln>
                            <a:noFill/>
                          </a:ln>
                          <a:solidFill>
                            <a:srgbClr val="0C0C0C"/>
                          </a:solidFill>
                          <a:effectLst/>
                          <a:latin typeface="Arial" pitchFamily="34" charset="0"/>
                          <a:ea typeface="新細明體" pitchFamily="18" charset="-120"/>
                        </a:rPr>
                        <a:t>(</a:t>
                      </a:r>
                      <a:r>
                        <a:rPr kumimoji="0" lang="zh-TW" altLang="en-US" sz="1800" b="0" i="0" u="none" strike="noStrike" cap="none" normalizeH="0" baseline="0" dirty="0">
                          <a:ln>
                            <a:noFill/>
                          </a:ln>
                          <a:solidFill>
                            <a:srgbClr val="0C0C0C"/>
                          </a:solidFill>
                          <a:effectLst/>
                          <a:latin typeface="Arial" pitchFamily="34" charset="0"/>
                          <a:ea typeface="新細明體" pitchFamily="18" charset="-120"/>
                        </a:rPr>
                        <a:t>創造</a:t>
                      </a:r>
                      <a:r>
                        <a:rPr kumimoji="0" lang="en-US" altLang="zh-TW" sz="1800" b="0" i="0" u="none" strike="noStrike" cap="none" normalizeH="0" baseline="0" dirty="0">
                          <a:ln>
                            <a:noFill/>
                          </a:ln>
                          <a:solidFill>
                            <a:srgbClr val="0C0C0C"/>
                          </a:solidFill>
                          <a:effectLst/>
                          <a:latin typeface="Arial" pitchFamily="34" charset="0"/>
                          <a:ea typeface="新細明體" pitchFamily="18" charset="-120"/>
                        </a:rPr>
                        <a:t>)</a:t>
                      </a:r>
                      <a:r>
                        <a:rPr kumimoji="0" lang="en-US" altLang="zh-TW" sz="1800" b="1" i="0" u="none" strike="noStrike" cap="none" normalizeH="0" baseline="0" dirty="0">
                          <a:ln>
                            <a:noFill/>
                          </a:ln>
                          <a:solidFill>
                            <a:schemeClr val="tx2"/>
                          </a:solidFill>
                          <a:effectLst/>
                          <a:latin typeface="Arial" pitchFamily="34" charset="0"/>
                          <a:ea typeface="新細明體" pitchFamily="18" charset="-120"/>
                        </a:rPr>
                        <a:t> </a:t>
                      </a:r>
                      <a:r>
                        <a:rPr kumimoji="0" lang="en-US" altLang="zh-TW" sz="1800" b="1" i="0" u="none" strike="noStrike" cap="none" normalizeH="0" baseline="0" dirty="0">
                          <a:ln>
                            <a:noFill/>
                          </a:ln>
                          <a:solidFill>
                            <a:srgbClr val="FFFFFF"/>
                          </a:solidFill>
                          <a:effectLst/>
                          <a:latin typeface="Arial" pitchFamily="34" charset="0"/>
                          <a:ea typeface="新細明體" pitchFamily="18" charset="-120"/>
                        </a:rPr>
                        <a:t> </a:t>
                      </a:r>
                      <a:r>
                        <a:rPr kumimoji="0" lang="en-US" altLang="zh-TW" sz="1800" b="1" i="0" u="none" strike="noStrike" cap="none" normalizeH="0" baseline="0" dirty="0">
                          <a:ln>
                            <a:noFill/>
                          </a:ln>
                          <a:solidFill>
                            <a:schemeClr val="tx2"/>
                          </a:solidFill>
                          <a:effectLst/>
                          <a:latin typeface="Arial" pitchFamily="34" charset="0"/>
                          <a:ea typeface="新細明體" pitchFamily="18" charset="-120"/>
                        </a:rPr>
                        <a:t>(Retail goods)  </a:t>
                      </a:r>
                      <a:endParaRPr kumimoji="0" lang="zh-TW" altLang="en-US" sz="1800" b="1" i="0" u="none" strike="noStrike" cap="none" normalizeH="0" baseline="0" dirty="0">
                        <a:ln>
                          <a:noFill/>
                        </a:ln>
                        <a:solidFill>
                          <a:schemeClr val="tx2"/>
                        </a:solidFill>
                        <a:effectLst/>
                        <a:latin typeface="Arial" pitchFamily="34" charset="0"/>
                        <a:ea typeface="新細明體" pitchFamily="18" charset="-12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3A3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Arial" pitchFamily="34" charset="0"/>
                          <a:ea typeface="新細明體" pitchFamily="18" charset="-120"/>
                        </a:rPr>
                        <a:t>2001 – 2006</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chemeClr val="tx2"/>
                          </a:solidFill>
                          <a:effectLst/>
                          <a:latin typeface="Arial" pitchFamily="34" charset="0"/>
                          <a:ea typeface="新細明體" pitchFamily="18" charset="-120"/>
                        </a:rPr>
                        <a:t>Consolidation</a:t>
                      </a:r>
                      <a:r>
                        <a:rPr kumimoji="0" lang="en-US" altLang="zh-TW" sz="1400" b="0" i="0" u="none" strike="noStrike" cap="none" normalizeH="0" baseline="0" dirty="0">
                          <a:ln>
                            <a:noFill/>
                          </a:ln>
                          <a:solidFill>
                            <a:schemeClr val="tx1"/>
                          </a:solidFill>
                          <a:effectLst/>
                          <a:latin typeface="Arial" pitchFamily="34" charset="0"/>
                          <a:ea typeface="新細明體" pitchFamily="18" charset="-120"/>
                        </a:rPr>
                        <a:t>(</a:t>
                      </a:r>
                      <a:r>
                        <a:rPr kumimoji="0" lang="zh-TW" altLang="en-US" sz="1400" b="0" i="0" u="none" strike="noStrike" cap="none" normalizeH="0" baseline="0" dirty="0">
                          <a:ln>
                            <a:noFill/>
                          </a:ln>
                          <a:solidFill>
                            <a:schemeClr val="tx1"/>
                          </a:solidFill>
                          <a:effectLst/>
                          <a:latin typeface="Arial" pitchFamily="34" charset="0"/>
                          <a:ea typeface="新細明體" pitchFamily="18" charset="-120"/>
                        </a:rPr>
                        <a:t>強化</a:t>
                      </a:r>
                      <a:r>
                        <a:rPr lang="zh-TW" altLang="en-US" sz="1400" b="1" dirty="0">
                          <a:solidFill>
                            <a:srgbClr val="C00000"/>
                          </a:solidFill>
                          <a:ea typeface="新細明體" panose="02020500000000000000" pitchFamily="18" charset="-120"/>
                        </a:rPr>
                        <a:t>，</a:t>
                      </a:r>
                      <a:r>
                        <a:rPr kumimoji="0" lang="zh-TW" altLang="en-US" sz="1400" b="0" i="0" u="none" strike="noStrike" cap="none" normalizeH="0" baseline="0" dirty="0">
                          <a:ln>
                            <a:noFill/>
                          </a:ln>
                          <a:solidFill>
                            <a:schemeClr val="tx1"/>
                          </a:solidFill>
                          <a:effectLst/>
                          <a:latin typeface="Arial" pitchFamily="34" charset="0"/>
                          <a:ea typeface="新細明體" pitchFamily="18" charset="-120"/>
                        </a:rPr>
                        <a:t>合併</a:t>
                      </a:r>
                      <a:r>
                        <a:rPr kumimoji="0" lang="en-US" altLang="zh-TW" sz="1400" b="0" i="0" u="none" strike="noStrike" cap="none" normalizeH="0" baseline="0" dirty="0">
                          <a:ln>
                            <a:noFill/>
                          </a:ln>
                          <a:solidFill>
                            <a:schemeClr val="tx1"/>
                          </a:solidFill>
                          <a:effectLst/>
                          <a:latin typeface="Arial" pitchFamily="34" charset="0"/>
                          <a:ea typeface="新細明體" pitchFamily="18" charset="-120"/>
                        </a:rPr>
                        <a:t>)</a:t>
                      </a:r>
                      <a:endParaRPr kumimoji="0" lang="zh-TW" altLang="en-US" sz="1400" b="0" i="0" u="none" strike="noStrike" cap="none" normalizeH="0" baseline="0" dirty="0">
                        <a:ln>
                          <a:noFill/>
                        </a:ln>
                        <a:solidFill>
                          <a:schemeClr val="tx1"/>
                        </a:solidFill>
                        <a:effectLst/>
                        <a:latin typeface="Arial" pitchFamily="34" charset="0"/>
                        <a:ea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chemeClr val="tx2"/>
                          </a:solidFill>
                          <a:effectLst/>
                          <a:latin typeface="Arial" pitchFamily="34" charset="0"/>
                          <a:ea typeface="新細明體" pitchFamily="18" charset="-120"/>
                        </a:rPr>
                        <a:t>( Retail + </a:t>
                      </a:r>
                      <a:r>
                        <a:rPr kumimoji="0" lang="en-US" altLang="zh-TW" sz="1800" b="1" i="0" u="none" strike="noStrike" cap="none" normalizeH="0" baseline="0" dirty="0">
                          <a:ln>
                            <a:noFill/>
                          </a:ln>
                          <a:solidFill>
                            <a:schemeClr val="tx2"/>
                          </a:solidFill>
                          <a:effectLst/>
                          <a:highlight>
                            <a:srgbClr val="FFFF00"/>
                          </a:highlight>
                          <a:latin typeface="Arial" pitchFamily="34" charset="0"/>
                          <a:ea typeface="新細明體" pitchFamily="18" charset="-120"/>
                        </a:rPr>
                        <a:t>Services)</a:t>
                      </a:r>
                      <a:endParaRPr kumimoji="0" lang="zh-TW" altLang="en-US" sz="1800" b="1" i="0" u="none" strike="noStrike" cap="none" normalizeH="0" baseline="0" dirty="0">
                        <a:ln>
                          <a:noFill/>
                        </a:ln>
                        <a:solidFill>
                          <a:schemeClr val="tx2"/>
                        </a:solidFill>
                        <a:effectLst/>
                        <a:highlight>
                          <a:srgbClr val="FFFF00"/>
                        </a:highlight>
                        <a:latin typeface="Arial" pitchFamily="34" charset="0"/>
                        <a:ea typeface="新細明體" pitchFamily="18" charset="-12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3A3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Arial" pitchFamily="34" charset="0"/>
                          <a:ea typeface="新細明體" pitchFamily="18" charset="-120"/>
                        </a:rPr>
                        <a:t>2007 – Present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chemeClr val="tx2"/>
                          </a:solidFill>
                          <a:effectLst/>
                          <a:latin typeface="Arial" pitchFamily="34" charset="0"/>
                          <a:ea typeface="新細明體" pitchFamily="18" charset="-120"/>
                        </a:rPr>
                        <a:t>Re-Invention</a:t>
                      </a:r>
                      <a:r>
                        <a:rPr kumimoji="0" lang="en-US" altLang="zh-TW" sz="1800" b="0" i="0" u="none" strike="noStrike" cap="none" normalizeH="0" baseline="0" dirty="0">
                          <a:ln>
                            <a:noFill/>
                          </a:ln>
                          <a:solidFill>
                            <a:srgbClr val="0C0C0C"/>
                          </a:solidFill>
                          <a:effectLst/>
                          <a:latin typeface="Arial" pitchFamily="34" charset="0"/>
                          <a:ea typeface="新細明體" pitchFamily="18" charset="-120"/>
                        </a:rPr>
                        <a:t>(</a:t>
                      </a:r>
                      <a:r>
                        <a:rPr kumimoji="0" lang="zh-TW" altLang="en-US" sz="1400" b="0" i="0" u="none" strike="noStrike" kern="1200" cap="none" normalizeH="0" baseline="0" dirty="0">
                          <a:ln>
                            <a:noFill/>
                          </a:ln>
                          <a:solidFill>
                            <a:schemeClr val="tx1"/>
                          </a:solidFill>
                          <a:effectLst/>
                          <a:latin typeface="Arial" pitchFamily="34" charset="0"/>
                          <a:ea typeface="新細明體" pitchFamily="18" charset="-120"/>
                          <a:cs typeface="+mn-cs"/>
                        </a:rPr>
                        <a:t>再創造</a:t>
                      </a:r>
                      <a:r>
                        <a:rPr kumimoji="0" lang="en-US" altLang="zh-TW" sz="1400" b="0" i="0" u="none" strike="noStrike" kern="1200" cap="none" normalizeH="0" baseline="0" dirty="0">
                          <a:ln>
                            <a:noFill/>
                          </a:ln>
                          <a:solidFill>
                            <a:schemeClr val="tx1"/>
                          </a:solidFill>
                          <a:effectLst/>
                          <a:latin typeface="Arial" pitchFamily="34" charset="0"/>
                          <a:ea typeface="新細明體" pitchFamily="18" charset="-120"/>
                          <a:cs typeface="+mn-cs"/>
                        </a:rPr>
                        <a:t>) </a:t>
                      </a:r>
                      <a:r>
                        <a:rPr kumimoji="0" lang="en-US" altLang="zh-TW" sz="1800" b="1" i="0" u="none" strike="noStrike" cap="none" normalizeH="0" baseline="0" dirty="0">
                          <a:ln>
                            <a:noFill/>
                          </a:ln>
                          <a:solidFill>
                            <a:schemeClr val="tx2"/>
                          </a:solidFill>
                          <a:effectLst/>
                          <a:latin typeface="Arial" pitchFamily="34" charset="0"/>
                          <a:ea typeface="新細明體" pitchFamily="18" charset="-120"/>
                        </a:rPr>
                        <a:t>(Retail + Service + </a:t>
                      </a:r>
                      <a:r>
                        <a:rPr kumimoji="0" lang="en-US" altLang="zh-TW" sz="1800" b="1" i="0" u="none" strike="noStrike" cap="none" normalizeH="0" baseline="0" dirty="0">
                          <a:ln>
                            <a:noFill/>
                          </a:ln>
                          <a:solidFill>
                            <a:schemeClr val="tx2"/>
                          </a:solidFill>
                          <a:effectLst/>
                          <a:highlight>
                            <a:srgbClr val="FFFF00"/>
                          </a:highlight>
                          <a:latin typeface="Arial" pitchFamily="34" charset="0"/>
                          <a:ea typeface="新細明體" pitchFamily="18" charset="-120"/>
                        </a:rPr>
                        <a:t>Content)</a:t>
                      </a:r>
                      <a:r>
                        <a:rPr kumimoji="0" lang="en-US" altLang="zh-TW" sz="1800" b="1" i="0" u="none" strike="noStrike" cap="none" normalizeH="0" baseline="0" dirty="0">
                          <a:ln>
                            <a:noFill/>
                          </a:ln>
                          <a:solidFill>
                            <a:schemeClr val="tx2"/>
                          </a:solidFill>
                          <a:effectLst/>
                          <a:latin typeface="Arial" pitchFamily="34" charset="0"/>
                          <a:ea typeface="新細明體" pitchFamily="18" charset="-120"/>
                        </a:rPr>
                        <a:t> </a:t>
                      </a:r>
                      <a:endParaRPr kumimoji="0" lang="zh-TW" altLang="en-US" sz="1800" b="1" i="0" u="none" strike="noStrike" cap="none" normalizeH="0" baseline="0" dirty="0">
                        <a:ln>
                          <a:noFill/>
                        </a:ln>
                        <a:solidFill>
                          <a:schemeClr val="tx2"/>
                        </a:solidFill>
                        <a:effectLst/>
                        <a:latin typeface="Arial" pitchFamily="34" charset="0"/>
                        <a:ea typeface="新細明體" pitchFamily="18" charset="-12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3A3E0"/>
                    </a:solidFill>
                  </a:tcPr>
                </a:tc>
                <a:extLst>
                  <a:ext uri="{0D108BD9-81ED-4DB2-BD59-A6C34878D82A}">
                    <a16:rowId xmlns:a16="http://schemas.microsoft.com/office/drawing/2014/main" val="10000"/>
                  </a:ext>
                </a:extLst>
              </a:tr>
              <a:tr h="7756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1.</a:t>
                      </a:r>
                      <a:r>
                        <a:rPr kumimoji="0" lang="en-US" altLang="zh-TW" sz="1600" b="1" i="0" u="none" strike="noStrike" cap="none" normalizeH="0" baseline="0" dirty="0">
                          <a:ln>
                            <a:noFill/>
                          </a:ln>
                          <a:solidFill>
                            <a:srgbClr val="000000"/>
                          </a:solidFill>
                          <a:effectLst/>
                          <a:highlight>
                            <a:srgbClr val="00FF00"/>
                          </a:highlight>
                          <a:latin typeface="Arial" pitchFamily="34" charset="0"/>
                          <a:ea typeface="新細明體" pitchFamily="18" charset="-120"/>
                        </a:rPr>
                        <a:t>Technology driven(</a:t>
                      </a:r>
                      <a:r>
                        <a:rPr kumimoji="0" lang="zh-TW" altLang="en-US" sz="1600" b="1" i="0" u="none" strike="noStrike" cap="none" normalizeH="0" baseline="0" dirty="0">
                          <a:ln>
                            <a:noFill/>
                          </a:ln>
                          <a:solidFill>
                            <a:srgbClr val="000000"/>
                          </a:solidFill>
                          <a:effectLst/>
                          <a:highlight>
                            <a:srgbClr val="00FF00"/>
                          </a:highlight>
                          <a:latin typeface="Arial" pitchFamily="34" charset="0"/>
                          <a:ea typeface="新細明體" pitchFamily="18" charset="-120"/>
                        </a:rPr>
                        <a:t>技術驅動</a:t>
                      </a:r>
                      <a:r>
                        <a:rPr kumimoji="0" lang="en-US" altLang="zh-TW" sz="1600" b="1" i="0" u="none" strike="noStrike" cap="none" normalizeH="0" baseline="0" dirty="0">
                          <a:ln>
                            <a:noFill/>
                          </a:ln>
                          <a:solidFill>
                            <a:srgbClr val="000000"/>
                          </a:solidFill>
                          <a:effectLst/>
                          <a:highlight>
                            <a:srgbClr val="00FF00"/>
                          </a:highligh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highlight>
                          <a:srgbClr val="00FF00"/>
                        </a:highlight>
                        <a:latin typeface="Arial" pitchFamily="34" charset="0"/>
                        <a:ea typeface="新細明體" pitchFamily="18" charset="-12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highlight>
                            <a:srgbClr val="00FF00"/>
                          </a:highlight>
                          <a:latin typeface="Arial" pitchFamily="34" charset="0"/>
                          <a:ea typeface="新細明體" pitchFamily="18" charset="-120"/>
                        </a:rPr>
                        <a:t>Business Driven</a:t>
                      </a:r>
                      <a:r>
                        <a:rPr kumimoji="0" lang="zh-TW" altLang="en-US" sz="1600" b="1" i="0" u="none" strike="noStrike" cap="none" normalizeH="0" baseline="0" dirty="0">
                          <a:ln>
                            <a:noFill/>
                          </a:ln>
                          <a:solidFill>
                            <a:srgbClr val="000000"/>
                          </a:solidFill>
                          <a:effectLst/>
                          <a:highlight>
                            <a:srgbClr val="00FF00"/>
                          </a:highlight>
                          <a:latin typeface="Arial" pitchFamily="34" charset="0"/>
                          <a:ea typeface="新細明體" pitchFamily="18" charset="-120"/>
                        </a:rPr>
                        <a:t> </a:t>
                      </a:r>
                      <a:r>
                        <a:rPr kumimoji="0" lang="en-US" altLang="zh-TW" sz="1600" b="1" i="0" u="none" strike="noStrike" cap="none" normalizeH="0" baseline="0" dirty="0">
                          <a:ln>
                            <a:noFill/>
                          </a:ln>
                          <a:solidFill>
                            <a:srgbClr val="000000"/>
                          </a:solidFill>
                          <a:effectLst/>
                          <a:highlight>
                            <a:srgbClr val="00FF00"/>
                          </a:highligh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highlight>
                            <a:srgbClr val="00FF00"/>
                          </a:highlight>
                          <a:latin typeface="Arial" pitchFamily="34" charset="0"/>
                          <a:ea typeface="新細明體" pitchFamily="18" charset="-120"/>
                        </a:rPr>
                        <a:t>企業驅動</a:t>
                      </a:r>
                      <a:r>
                        <a:rPr kumimoji="0" lang="en-US" altLang="zh-TW" sz="1600" b="1" i="0" u="none" strike="noStrike" cap="none" normalizeH="0" baseline="0" dirty="0">
                          <a:ln>
                            <a:noFill/>
                          </a:ln>
                          <a:solidFill>
                            <a:srgbClr val="000000"/>
                          </a:solidFill>
                          <a:effectLst/>
                          <a:highlight>
                            <a:srgbClr val="00FF00"/>
                          </a:highligh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highlight>
                          <a:srgbClr val="00FF00"/>
                        </a:highlight>
                        <a:latin typeface="Arial" pitchFamily="34" charset="0"/>
                        <a:ea typeface="新細明體" pitchFamily="18" charset="-12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highlight>
                            <a:srgbClr val="00FF00"/>
                          </a:highlight>
                          <a:latin typeface="Arial" pitchFamily="34" charset="0"/>
                          <a:ea typeface="新細明體" pitchFamily="18" charset="-120"/>
                        </a:rPr>
                        <a:t>Mobile technology enables social, local, and mobile commerce (</a:t>
                      </a:r>
                      <a:r>
                        <a:rPr kumimoji="0" lang="zh-TW" altLang="en-US" sz="1600" b="1" i="0" u="none" strike="noStrike" cap="none" normalizeH="0" baseline="0" dirty="0">
                          <a:ln>
                            <a:noFill/>
                          </a:ln>
                          <a:solidFill>
                            <a:srgbClr val="000000"/>
                          </a:solidFill>
                          <a:effectLst/>
                          <a:highlight>
                            <a:srgbClr val="00FF00"/>
                          </a:highlight>
                          <a:latin typeface="Arial" pitchFamily="34" charset="0"/>
                          <a:ea typeface="新細明體" pitchFamily="18" charset="-120"/>
                        </a:rPr>
                        <a:t>行動技術促成社交、本地和行動商務</a:t>
                      </a:r>
                      <a:r>
                        <a:rPr kumimoji="0" lang="en-US" altLang="zh-TW" sz="1600" b="1" i="0" u="none" strike="noStrike" cap="none" normalizeH="0" baseline="0" dirty="0">
                          <a:ln>
                            <a:noFill/>
                          </a:ln>
                          <a:solidFill>
                            <a:srgbClr val="000000"/>
                          </a:solidFill>
                          <a:effectLst/>
                          <a:highlight>
                            <a:srgbClr val="00FF00"/>
                          </a:highligh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highlight>
                          <a:srgbClr val="00FF00"/>
                        </a:highlight>
                        <a:latin typeface="Arial" pitchFamily="34" charset="0"/>
                        <a:ea typeface="新細明體" pitchFamily="18" charset="-12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BCC"/>
                    </a:solidFill>
                  </a:tcPr>
                </a:tc>
                <a:extLst>
                  <a:ext uri="{0D108BD9-81ED-4DB2-BD59-A6C34878D82A}">
                    <a16:rowId xmlns:a16="http://schemas.microsoft.com/office/drawing/2014/main" val="10001"/>
                  </a:ext>
                </a:extLst>
              </a:tr>
              <a:tr h="6260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2. Revenue growth emphasis(</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強調收入增長</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Earnings </a:t>
                      </a:r>
                      <a:r>
                        <a:rPr kumimoji="0" lang="en-US" altLang="zh-TW" sz="1600" b="1" i="0" u="none" strike="noStrike" cap="none" normalizeH="0" baseline="0" dirty="0">
                          <a:ln>
                            <a:noFill/>
                          </a:ln>
                          <a:solidFill>
                            <a:srgbClr val="C00000"/>
                          </a:solidFill>
                          <a:effectLst/>
                          <a:latin typeface="Arial" pitchFamily="34" charset="0"/>
                          <a:ea typeface="新細明體" pitchFamily="18" charset="-120"/>
                        </a:rPr>
                        <a:t>and profits </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emphasis(</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強調收入和</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利潤</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的增長</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Audience and social network connection emphasis (</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觀眾和社交</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網絡連接重點</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E7EEE7"/>
                    </a:solidFill>
                  </a:tcPr>
                </a:tc>
                <a:extLst>
                  <a:ext uri="{0D108BD9-81ED-4DB2-BD59-A6C34878D82A}">
                    <a16:rowId xmlns:a16="http://schemas.microsoft.com/office/drawing/2014/main" val="10002"/>
                  </a:ext>
                </a:extLst>
              </a:tr>
              <a:tr h="8927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3. Venture capital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financing</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 </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風險投資</a:t>
                      </a: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 融資</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14" marB="45714" horzOverflow="overflow">
                    <a:lnL>
                      <a:noFill/>
                    </a:lnL>
                    <a:lnR>
                      <a:noFill/>
                    </a:lnR>
                    <a:lnT>
                      <a:noFill/>
                    </a:lnT>
                    <a:lnB>
                      <a:noFill/>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C00000"/>
                          </a:solidFill>
                          <a:effectLst/>
                          <a:latin typeface="Arial" pitchFamily="34" charset="0"/>
                          <a:ea typeface="新細明體" pitchFamily="18" charset="-120"/>
                        </a:rPr>
                        <a:t>Traditional financing</a:t>
                      </a:r>
                      <a:r>
                        <a:rPr kumimoji="0" lang="zh-TW" altLang="en-US" sz="1600" b="1" i="0" u="none" strike="noStrike" cap="none" normalizeH="0" baseline="0" dirty="0">
                          <a:ln>
                            <a:noFill/>
                          </a:ln>
                          <a:solidFill>
                            <a:srgbClr val="C00000"/>
                          </a:solidFill>
                          <a:effectLst/>
                          <a:latin typeface="Arial" pitchFamily="34" charset="0"/>
                          <a:ea typeface="新細明體" pitchFamily="18" charset="-120"/>
                        </a:rPr>
                        <a:t> </a:t>
                      </a:r>
                      <a:r>
                        <a:rPr kumimoji="0" lang="en-US" altLang="zh-TW" sz="1600" b="1" i="0" u="none" strike="noStrike" cap="none" normalizeH="0" baseline="0" dirty="0">
                          <a:ln>
                            <a:noFill/>
                          </a:ln>
                          <a:solidFill>
                            <a:srgbClr val="C00000"/>
                          </a:solidFill>
                          <a:effectLst/>
                          <a:latin typeface="Arial" pitchFamily="34" charset="0"/>
                          <a:ea typeface="新細明體" pitchFamily="18" charset="-120"/>
                        </a:rPr>
                        <a:t>(</a:t>
                      </a:r>
                      <a:r>
                        <a:rPr kumimoji="0" lang="zh-TW" altLang="en-US" sz="1600" b="1" i="0" u="none" strike="noStrike" cap="none" normalizeH="0" baseline="0" dirty="0">
                          <a:ln>
                            <a:noFill/>
                          </a:ln>
                          <a:solidFill>
                            <a:srgbClr val="C00000"/>
                          </a:solidFill>
                          <a:effectLst/>
                          <a:latin typeface="Arial" pitchFamily="34" charset="0"/>
                          <a:ea typeface="新細明體" pitchFamily="18" charset="-120"/>
                        </a:rPr>
                        <a:t>傳統的融資</a:t>
                      </a:r>
                      <a:r>
                        <a:rPr kumimoji="0" lang="en-US" altLang="zh-TW" sz="1600" b="1" i="0" u="none" strike="noStrike" cap="none" normalizeH="0" baseline="0" dirty="0">
                          <a:ln>
                            <a:noFill/>
                          </a:ln>
                          <a:solidFill>
                            <a:srgbClr val="C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C00000"/>
                        </a:solidFill>
                        <a:effectLst/>
                        <a:latin typeface="Arial" pitchFamily="34" charset="0"/>
                        <a:ea typeface="新細明體" pitchFamily="18" charset="-120"/>
                      </a:endParaRPr>
                    </a:p>
                  </a:txBody>
                  <a:tcPr marT="45714" marB="45714" horzOverflow="overflow">
                    <a:lnL>
                      <a:noFill/>
                    </a:lnL>
                    <a:lnR>
                      <a:noFill/>
                    </a:lnR>
                    <a:lnT>
                      <a:noFill/>
                    </a:lnT>
                    <a:lnB>
                      <a:noFill/>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Smaller VC investments; early small-firm buyouts by large online payment</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         </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                       </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較小的風險投資</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早期的小公司被大型網上支付併購。 </a:t>
                      </a:r>
                    </a:p>
                  </a:txBody>
                  <a:tcPr marT="45714" marB="45714" horzOverflow="overflow">
                    <a:lnL>
                      <a:noFill/>
                    </a:lnL>
                    <a:lnR>
                      <a:noFill/>
                    </a:lnR>
                    <a:lnT>
                      <a:noFill/>
                    </a:lnT>
                    <a:lnB>
                      <a:noFill/>
                    </a:lnB>
                    <a:lnTlToBr>
                      <a:noFill/>
                    </a:lnTlToBr>
                    <a:lnBlToTr>
                      <a:noFill/>
                    </a:lnBlToTr>
                    <a:solidFill>
                      <a:srgbClr val="CCDBCC"/>
                    </a:solidFill>
                  </a:tcPr>
                </a:tc>
                <a:extLst>
                  <a:ext uri="{0D108BD9-81ED-4DB2-BD59-A6C34878D82A}">
                    <a16:rowId xmlns:a16="http://schemas.microsoft.com/office/drawing/2014/main" val="10003"/>
                  </a:ext>
                </a:extLst>
              </a:tr>
              <a:tr h="23989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4. </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Un</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governed (</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不受控制的</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14" marB="45714" horzOverflow="overflow">
                    <a:lnL>
                      <a:noFill/>
                    </a:lnL>
                    <a:lnR>
                      <a:noFill/>
                    </a:lnR>
                    <a:lnT>
                      <a:noFill/>
                    </a:lnT>
                    <a:lnB>
                      <a:noFill/>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Strong regulation </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and governance (</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強有力的監管和治理</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14" marB="45714" horzOverflow="overflow">
                    <a:lnL>
                      <a:noFill/>
                    </a:lnL>
                    <a:lnR>
                      <a:noFill/>
                    </a:lnR>
                    <a:lnT>
                      <a:noFill/>
                    </a:lnT>
                    <a:lnB>
                      <a:noFill/>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Extensive government </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surveillance </a:t>
                      </a: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                              </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廣泛的政府監控</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 </a:t>
                      </a:r>
                      <a:r>
                        <a:rPr lang="zh-TW" altLang="en-US" sz="1800" b="1" kern="1200" dirty="0">
                          <a:solidFill>
                            <a:schemeClr val="tx1"/>
                          </a:solidFill>
                          <a:effectLst/>
                          <a:latin typeface="+mn-lt"/>
                          <a:ea typeface="+mn-ea"/>
                          <a:cs typeface="+mn-cs"/>
                        </a:rPr>
                        <a:t>   </a:t>
                      </a:r>
                      <a:r>
                        <a:rPr lang="zh-TW" altLang="en-US" sz="1600" b="1" kern="1200" dirty="0">
                          <a:solidFill>
                            <a:schemeClr val="tx1"/>
                          </a:solidFill>
                          <a:effectLst/>
                          <a:latin typeface="+mn-lt"/>
                          <a:ea typeface="+mn-ea"/>
                          <a:cs typeface="+mn-cs"/>
                        </a:rPr>
                        <a:t>如</a:t>
                      </a:r>
                      <a:r>
                        <a:rPr lang="zh-TW" altLang="zh-TW" sz="1600" b="1" kern="1200" dirty="0">
                          <a:solidFill>
                            <a:schemeClr val="tx1"/>
                          </a:solidFill>
                          <a:effectLst/>
                          <a:highlight>
                            <a:srgbClr val="FFFF00"/>
                          </a:highlight>
                          <a:latin typeface="+mn-lt"/>
                          <a:ea typeface="+mn-ea"/>
                          <a:cs typeface="+mn-cs"/>
                        </a:rPr>
                        <a:t>美國稜鏡計劃</a:t>
                      </a:r>
                      <a:r>
                        <a:rPr lang="en-US" altLang="zh-TW" sz="1600" b="1" kern="1200" dirty="0">
                          <a:solidFill>
                            <a:schemeClr val="tx1"/>
                          </a:solidFill>
                          <a:effectLst/>
                          <a:highlight>
                            <a:srgbClr val="FFFF00"/>
                          </a:highlight>
                          <a:latin typeface="+mn-lt"/>
                          <a:ea typeface="+mn-ea"/>
                          <a:cs typeface="+mn-cs"/>
                        </a:rPr>
                        <a:t> (PRISM):</a:t>
                      </a:r>
                      <a:r>
                        <a:rPr lang="en-US" altLang="zh-TW" sz="1600" kern="1200" dirty="0">
                          <a:solidFill>
                            <a:schemeClr val="tx1"/>
                          </a:solidFill>
                          <a:effectLst/>
                          <a:highlight>
                            <a:srgbClr val="FFFF00"/>
                          </a:highlight>
                          <a:latin typeface="+mn-lt"/>
                          <a:ea typeface="+mn-ea"/>
                          <a:cs typeface="+mn-cs"/>
                        </a:rPr>
                        <a:t> </a:t>
                      </a:r>
                      <a:r>
                        <a:rPr lang="zh-TW" altLang="zh-TW" sz="1600" kern="1200" dirty="0">
                          <a:solidFill>
                            <a:schemeClr val="tx1"/>
                          </a:solidFill>
                          <a:effectLst/>
                          <a:latin typeface="+mn-lt"/>
                          <a:ea typeface="+mn-ea"/>
                          <a:cs typeface="+mn-cs"/>
                        </a:rPr>
                        <a:t>揭露美國國家安全局大規模收集全球電話和網路數據，引發了對政府監控的廣泛爭議。</a:t>
                      </a:r>
                    </a:p>
                    <a:p>
                      <a:pPr lvl="0"/>
                      <a:r>
                        <a:rPr lang="zh-TW" altLang="en-US" sz="1600" b="1" kern="1200" dirty="0">
                          <a:solidFill>
                            <a:schemeClr val="tx1"/>
                          </a:solidFill>
                          <a:effectLst/>
                          <a:latin typeface="+mn-lt"/>
                          <a:ea typeface="+mn-ea"/>
                          <a:cs typeface="+mn-cs"/>
                        </a:rPr>
                        <a:t> </a:t>
                      </a:r>
                      <a:r>
                        <a:rPr lang="zh-TW" altLang="zh-TW" sz="1600" b="1" kern="1200" dirty="0">
                          <a:solidFill>
                            <a:schemeClr val="tx1"/>
                          </a:solidFill>
                          <a:effectLst/>
                          <a:highlight>
                            <a:srgbClr val="FFFF00"/>
                          </a:highlight>
                          <a:latin typeface="+mn-lt"/>
                          <a:ea typeface="+mn-ea"/>
                          <a:cs typeface="+mn-cs"/>
                        </a:rPr>
                        <a:t>斯諾登事件</a:t>
                      </a:r>
                      <a:r>
                        <a:rPr lang="en-US" altLang="zh-TW" sz="1600" b="1" kern="1200" dirty="0">
                          <a:solidFill>
                            <a:schemeClr val="tx1"/>
                          </a:solidFill>
                          <a:effectLst/>
                          <a:latin typeface="+mn-lt"/>
                          <a:ea typeface="+mn-ea"/>
                          <a:cs typeface="+mn-cs"/>
                        </a:rPr>
                        <a:t>:</a:t>
                      </a:r>
                      <a:r>
                        <a:rPr lang="en-US" altLang="zh-TW" sz="1600" kern="1200" dirty="0">
                          <a:solidFill>
                            <a:schemeClr val="tx1"/>
                          </a:solidFill>
                          <a:effectLst/>
                          <a:latin typeface="+mn-lt"/>
                          <a:ea typeface="+mn-ea"/>
                          <a:cs typeface="+mn-cs"/>
                        </a:rPr>
                        <a:t> NSA </a:t>
                      </a:r>
                      <a:r>
                        <a:rPr lang="zh-TW" altLang="zh-TW" sz="1600" kern="1200" dirty="0">
                          <a:solidFill>
                            <a:schemeClr val="tx1"/>
                          </a:solidFill>
                          <a:effectLst/>
                          <a:latin typeface="+mn-lt"/>
                          <a:ea typeface="+mn-ea"/>
                          <a:cs typeface="+mn-cs"/>
                        </a:rPr>
                        <a:t>前承包商斯諾登洩露了大量機密文件，詳細披露了美國政府的監控計劃。</a:t>
                      </a:r>
                      <a:r>
                        <a:rPr lang="zh-TW" altLang="zh-TW" sz="1600" b="1" kern="1200" dirty="0">
                          <a:solidFill>
                            <a:schemeClr val="tx1"/>
                          </a:solidFill>
                          <a:effectLst/>
                          <a:highlight>
                            <a:srgbClr val="FFFF00"/>
                          </a:highlight>
                          <a:latin typeface="+mn-lt"/>
                          <a:ea typeface="+mn-ea"/>
                          <a:cs typeface="+mn-cs"/>
                        </a:rPr>
                        <a:t>中國</a:t>
                      </a:r>
                      <a:r>
                        <a:rPr lang="zh-TW" altLang="en-US" sz="1600" b="1" kern="1200" dirty="0">
                          <a:solidFill>
                            <a:schemeClr val="tx1"/>
                          </a:solidFill>
                          <a:effectLst/>
                          <a:highlight>
                            <a:srgbClr val="FFFF00"/>
                          </a:highlight>
                          <a:latin typeface="+mn-lt"/>
                          <a:ea typeface="+mn-ea"/>
                          <a:cs typeface="+mn-cs"/>
                        </a:rPr>
                        <a:t>的</a:t>
                      </a:r>
                      <a:r>
                        <a:rPr lang="zh-TW" altLang="zh-TW" sz="1600" b="1" kern="1200" dirty="0">
                          <a:solidFill>
                            <a:schemeClr val="tx1"/>
                          </a:solidFill>
                          <a:effectLst/>
                          <a:highlight>
                            <a:srgbClr val="FFFF00"/>
                          </a:highlight>
                          <a:latin typeface="+mn-lt"/>
                          <a:ea typeface="+mn-ea"/>
                          <a:cs typeface="+mn-cs"/>
                        </a:rPr>
                        <a:t>天網工程</a:t>
                      </a:r>
                      <a:r>
                        <a:rPr lang="en-US" altLang="zh-TW" sz="1600" b="1" kern="1200" dirty="0">
                          <a:solidFill>
                            <a:schemeClr val="tx1"/>
                          </a:solidFill>
                          <a:effectLst/>
                          <a:highlight>
                            <a:srgbClr val="FFFF00"/>
                          </a:highlight>
                          <a:latin typeface="+mn-lt"/>
                          <a:ea typeface="+mn-ea"/>
                          <a:cs typeface="+mn-cs"/>
                        </a:rPr>
                        <a:t>(</a:t>
                      </a:r>
                      <a:r>
                        <a:rPr lang="en-US" altLang="zh-TW" sz="1600" kern="1200" dirty="0">
                          <a:solidFill>
                            <a:schemeClr val="tx1"/>
                          </a:solidFill>
                          <a:effectLst/>
                          <a:latin typeface="+mn-lt"/>
                          <a:ea typeface="+mn-ea"/>
                          <a:cs typeface="+mn-cs"/>
                        </a:rPr>
                        <a:t>China's Skynet project): </a:t>
                      </a:r>
                      <a:r>
                        <a:rPr lang="zh-TW" altLang="zh-TW" sz="1600" kern="1200" dirty="0">
                          <a:solidFill>
                            <a:schemeClr val="tx1"/>
                          </a:solidFill>
                          <a:effectLst/>
                          <a:latin typeface="+mn-lt"/>
                          <a:ea typeface="+mn-ea"/>
                          <a:cs typeface="+mn-cs"/>
                        </a:rPr>
                        <a:t>中國</a:t>
                      </a:r>
                      <a:r>
                        <a:rPr lang="zh-TW" altLang="zh-TW" sz="1600" b="1" kern="1200" dirty="0">
                          <a:solidFill>
                            <a:schemeClr val="tx1"/>
                          </a:solidFill>
                          <a:effectLst/>
                          <a:latin typeface="+mn-lt"/>
                          <a:ea typeface="+mn-ea"/>
                          <a:cs typeface="+mn-cs"/>
                        </a:rPr>
                        <a:t>政府</a:t>
                      </a:r>
                      <a:r>
                        <a:rPr lang="zh-TW" altLang="zh-TW" sz="1600" kern="1200" dirty="0">
                          <a:solidFill>
                            <a:schemeClr val="tx1"/>
                          </a:solidFill>
                          <a:effectLst/>
                          <a:latin typeface="+mn-lt"/>
                          <a:ea typeface="+mn-ea"/>
                          <a:cs typeface="+mn-cs"/>
                        </a:rPr>
                        <a:t>建立了全球最大的視頻監控系統，用於監視民眾的行為。</a:t>
                      </a:r>
                      <a:r>
                        <a:rPr lang="zh-TW" altLang="en-US" sz="1600" kern="1200" dirty="0">
                          <a:solidFill>
                            <a:schemeClr val="tx1"/>
                          </a:solidFill>
                          <a:effectLst/>
                          <a:latin typeface="+mn-lt"/>
                          <a:ea typeface="+mn-ea"/>
                          <a:cs typeface="+mn-cs"/>
                        </a:rPr>
                        <a:t>以及</a:t>
                      </a:r>
                      <a:r>
                        <a:rPr lang="zh-TW" altLang="zh-TW" sz="1600" b="1" kern="1200" dirty="0">
                          <a:solidFill>
                            <a:schemeClr val="tx1"/>
                          </a:solidFill>
                          <a:effectLst/>
                          <a:latin typeface="+mn-lt"/>
                          <a:ea typeface="+mn-ea"/>
                          <a:cs typeface="+mn-cs"/>
                        </a:rPr>
                        <a:t>社會信用系統</a:t>
                      </a:r>
                      <a:r>
                        <a:rPr lang="zh-TW" altLang="zh-TW" sz="1600" kern="1200" dirty="0">
                          <a:solidFill>
                            <a:schemeClr val="tx1"/>
                          </a:solidFill>
                          <a:effectLst/>
                          <a:latin typeface="+mn-lt"/>
                          <a:ea typeface="+mn-ea"/>
                          <a:cs typeface="+mn-cs"/>
                        </a:rPr>
                        <a:t>。</a:t>
                      </a:r>
                      <a:r>
                        <a:rPr lang="en-US" altLang="zh-TW" sz="1600" kern="1200" dirty="0">
                          <a:solidFill>
                            <a:schemeClr val="tx1"/>
                          </a:solidFill>
                          <a:effectLst/>
                          <a:latin typeface="+mn-lt"/>
                          <a:ea typeface="+mn-ea"/>
                          <a:cs typeface="+mn-cs"/>
                        </a:rPr>
                        <a:t> </a:t>
                      </a:r>
                      <a:endParaRPr kumimoji="0" lang="zh-TW" altLang="en-US" sz="1500" b="1" i="0" u="none" strike="noStrike" cap="none" normalizeH="0" baseline="0" dirty="0">
                        <a:ln>
                          <a:noFill/>
                        </a:ln>
                        <a:solidFill>
                          <a:srgbClr val="000000"/>
                        </a:solidFill>
                        <a:effectLst/>
                        <a:latin typeface="Arial" pitchFamily="34" charset="0"/>
                        <a:ea typeface="新細明體" pitchFamily="18" charset="-120"/>
                      </a:endParaRPr>
                    </a:p>
                  </a:txBody>
                  <a:tcPr marT="45714" marB="45714" horzOverflow="overflow">
                    <a:lnL>
                      <a:noFill/>
                    </a:lnL>
                    <a:lnR>
                      <a:noFill/>
                    </a:lnR>
                    <a:lnT>
                      <a:noFill/>
                    </a:lnT>
                    <a:lnB>
                      <a:noFill/>
                    </a:lnB>
                    <a:lnTlToBr>
                      <a:noFill/>
                    </a:lnTlToBr>
                    <a:lnBlToTr>
                      <a:noFill/>
                    </a:lnBlToTr>
                    <a:solidFill>
                      <a:srgbClr val="E7EEE7"/>
                    </a:solidFill>
                  </a:tcPr>
                </a:tc>
                <a:extLst>
                  <a:ext uri="{0D108BD9-81ED-4DB2-BD59-A6C34878D82A}">
                    <a16:rowId xmlns:a16="http://schemas.microsoft.com/office/drawing/2014/main" val="10004"/>
                  </a:ext>
                </a:extLst>
              </a:tr>
              <a:tr h="57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14" marB="45714" horzOverflow="overflow">
                    <a:lnL>
                      <a:noFill/>
                    </a:lnL>
                    <a:lnR>
                      <a:noFill/>
                    </a:lnR>
                    <a:lnT>
                      <a:noFill/>
                    </a:lnT>
                    <a:lnB>
                      <a:noFill/>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14" marB="45714" horzOverflow="overflow">
                    <a:lnL>
                      <a:noFill/>
                    </a:lnL>
                    <a:lnR>
                      <a:noFill/>
                    </a:lnR>
                    <a:lnT>
                      <a:noFill/>
                    </a:lnT>
                    <a:lnB>
                      <a:noFill/>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14" marB="45714" horzOverflow="overflow">
                    <a:lnL>
                      <a:noFill/>
                    </a:lnL>
                    <a:lnR>
                      <a:noFill/>
                    </a:lnR>
                    <a:lnT>
                      <a:noFill/>
                    </a:lnT>
                    <a:lnB>
                      <a:noFill/>
                    </a:lnB>
                    <a:lnTlToBr>
                      <a:noFill/>
                    </a:lnTlToBr>
                    <a:lnBlToTr>
                      <a:noFill/>
                    </a:lnBlToTr>
                    <a:solidFill>
                      <a:srgbClr val="E7EEE7"/>
                    </a:solidFill>
                  </a:tcPr>
                </a:tc>
                <a:extLst>
                  <a:ext uri="{0D108BD9-81ED-4DB2-BD59-A6C34878D82A}">
                    <a16:rowId xmlns:a16="http://schemas.microsoft.com/office/drawing/2014/main" val="10006"/>
                  </a:ext>
                </a:extLst>
              </a:tr>
            </a:tbl>
          </a:graphicData>
        </a:graphic>
      </p:graphicFrame>
      <p:sp>
        <p:nvSpPr>
          <p:cNvPr id="7" name="Rectangle 2">
            <a:extLst>
              <a:ext uri="{FF2B5EF4-FFF2-40B4-BE49-F238E27FC236}">
                <a16:creationId xmlns:a16="http://schemas.microsoft.com/office/drawing/2014/main" id="{7E28CE53-C987-34C8-1028-57C4CA6AD4B3}"/>
              </a:ext>
            </a:extLst>
          </p:cNvPr>
          <p:cNvSpPr txBox="1">
            <a:spLocks noChangeArrowheads="1"/>
          </p:cNvSpPr>
          <p:nvPr/>
        </p:nvSpPr>
        <p:spPr bwMode="auto">
          <a:xfrm>
            <a:off x="0" y="1"/>
            <a:ext cx="12192000" cy="400752"/>
          </a:xfrm>
          <a:prstGeom prst="rect">
            <a:avLst/>
          </a:prstGeom>
          <a:solidFill>
            <a:schemeClr val="tx2"/>
          </a:solidFill>
          <a:ln w="9525">
            <a:noFill/>
            <a:miter lim="800000"/>
            <a:headEnd/>
            <a:tailEnd/>
          </a:ln>
        </p:spPr>
        <p:txBody>
          <a:bodyPr wrap="square" lIns="92075" tIns="46038" rIns="92075" bIns="46038">
            <a:spAutoFit/>
          </a:bodyPr>
          <a:lstStyle/>
          <a:p>
            <a:pPr>
              <a:defRPr/>
            </a:pPr>
            <a:r>
              <a:rPr lang="zh-TW" altLang="en-US" sz="2000" b="1" dirty="0">
                <a:solidFill>
                  <a:schemeClr val="bg1"/>
                </a:solidFill>
              </a:rPr>
              <a:t>電子商務簡史 </a:t>
            </a:r>
            <a:r>
              <a:rPr lang="en-US" altLang="zh-TW" sz="2000" b="1" dirty="0">
                <a:solidFill>
                  <a:schemeClr val="bg1"/>
                </a:solidFill>
              </a:rPr>
              <a:t>Perspective 1 </a:t>
            </a:r>
            <a:r>
              <a:rPr lang="zh-TW" altLang="zh-TW" sz="2000" b="1" dirty="0">
                <a:solidFill>
                  <a:schemeClr val="bg1"/>
                </a:solidFill>
              </a:rPr>
              <a:t>，</a:t>
            </a:r>
            <a:r>
              <a:rPr lang="zh-TW" altLang="en-US" sz="2000" b="1" dirty="0">
                <a:solidFill>
                  <a:schemeClr val="bg1"/>
                </a:solidFill>
              </a:rPr>
              <a:t>流行教科書的觀點 </a:t>
            </a:r>
            <a:r>
              <a:rPr lang="en-US" altLang="zh-TW" sz="2000" b="1" dirty="0">
                <a:solidFill>
                  <a:schemeClr val="bg1"/>
                </a:solidFill>
              </a:rPr>
              <a:t>:</a:t>
            </a:r>
            <a:r>
              <a:rPr lang="zh-TW" altLang="en-US" sz="2000" b="1" dirty="0">
                <a:solidFill>
                  <a:schemeClr val="bg1"/>
                </a:solidFill>
              </a:rPr>
              <a:t>   </a:t>
            </a:r>
            <a:r>
              <a:rPr lang="en-US" altLang="zh-TW" sz="2000" b="1" dirty="0">
                <a:solidFill>
                  <a:schemeClr val="bg1"/>
                </a:solidFill>
              </a:rPr>
              <a:t>Evolution of e-Commerce</a:t>
            </a:r>
            <a:r>
              <a:rPr lang="en-US" altLang="zh-TW" sz="2000" b="1" dirty="0">
                <a:solidFill>
                  <a:schemeClr val="bg1"/>
                </a:solidFill>
                <a:latin typeface="Tahoma" panose="020B0604030504040204" pitchFamily="34" charset="0"/>
                <a:ea typeface="新細明體" panose="02020500000000000000" pitchFamily="18" charset="-120"/>
              </a:rPr>
              <a:t> : A Brief History </a:t>
            </a:r>
            <a:endParaRPr lang="en-US" altLang="zh-TW" sz="2800" b="1" kern="0" dirty="0">
              <a:solidFill>
                <a:schemeClr val="bg1"/>
              </a:solidFill>
              <a:latin typeface="+mj-lt"/>
              <a:ea typeface="華康中黑體" pitchFamily="49" charset="-120"/>
              <a:cs typeface="+mj-cs"/>
            </a:endParaRPr>
          </a:p>
        </p:txBody>
      </p:sp>
      <p:cxnSp>
        <p:nvCxnSpPr>
          <p:cNvPr id="14" name="直線接點 13">
            <a:extLst>
              <a:ext uri="{FF2B5EF4-FFF2-40B4-BE49-F238E27FC236}">
                <a16:creationId xmlns:a16="http://schemas.microsoft.com/office/drawing/2014/main" id="{43B6318A-3CF3-CFFF-AE41-8FC7DE1EBFC2}"/>
              </a:ext>
            </a:extLst>
          </p:cNvPr>
          <p:cNvCxnSpPr>
            <a:cxnSpLocks/>
          </p:cNvCxnSpPr>
          <p:nvPr/>
        </p:nvCxnSpPr>
        <p:spPr bwMode="auto">
          <a:xfrm flipH="1">
            <a:off x="3222656" y="1026425"/>
            <a:ext cx="19462" cy="4297381"/>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95238" name="文字方塊 14">
            <a:extLst>
              <a:ext uri="{FF2B5EF4-FFF2-40B4-BE49-F238E27FC236}">
                <a16:creationId xmlns:a16="http://schemas.microsoft.com/office/drawing/2014/main" id="{7355BAB8-0075-4797-AB9B-87A546152BAF}"/>
              </a:ext>
            </a:extLst>
          </p:cNvPr>
          <p:cNvSpPr txBox="1">
            <a:spLocks noChangeArrowheads="1"/>
          </p:cNvSpPr>
          <p:nvPr/>
        </p:nvSpPr>
        <p:spPr bwMode="auto">
          <a:xfrm>
            <a:off x="3222656" y="4721682"/>
            <a:ext cx="38250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1400" dirty="0"/>
              <a:t>互聯網泡沫（</a:t>
            </a:r>
            <a:r>
              <a:rPr lang="en-US" altLang="zh-TW" sz="1400" dirty="0"/>
              <a:t>.com bubble</a:t>
            </a:r>
            <a:r>
              <a:rPr lang="zh-TW" altLang="en-US" sz="1400" dirty="0"/>
              <a:t>）</a:t>
            </a:r>
            <a:r>
              <a:rPr lang="en-US" altLang="zh-TW" sz="1400" b="1" dirty="0">
                <a:solidFill>
                  <a:srgbClr val="C00000"/>
                </a:solidFill>
                <a:latin typeface="Tahoma" panose="020B0604030504040204" pitchFamily="34" charset="0"/>
                <a:ea typeface="新細明體" panose="02020500000000000000" pitchFamily="18" charset="-120"/>
              </a:rPr>
              <a:t>The Crash 2000</a:t>
            </a:r>
            <a:endParaRPr lang="zh-TW" altLang="en-US" sz="1400" b="1" dirty="0">
              <a:solidFill>
                <a:srgbClr val="C00000"/>
              </a:solidFill>
              <a:latin typeface="Tahoma" panose="020B0604030504040204" pitchFamily="34" charset="0"/>
              <a:ea typeface="新細明體" panose="02020500000000000000" pitchFamily="18" charset="-120"/>
            </a:endParaRPr>
          </a:p>
        </p:txBody>
      </p:sp>
      <p:sp>
        <p:nvSpPr>
          <p:cNvPr id="95239" name="文字方塊 15">
            <a:extLst>
              <a:ext uri="{FF2B5EF4-FFF2-40B4-BE49-F238E27FC236}">
                <a16:creationId xmlns:a16="http://schemas.microsoft.com/office/drawing/2014/main" id="{762BCF9F-52A3-D44B-33E5-D43AB70D91AC}"/>
              </a:ext>
            </a:extLst>
          </p:cNvPr>
          <p:cNvSpPr txBox="1">
            <a:spLocks noChangeArrowheads="1"/>
          </p:cNvSpPr>
          <p:nvPr/>
        </p:nvSpPr>
        <p:spPr bwMode="auto">
          <a:xfrm>
            <a:off x="6725686" y="636491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400" b="1" dirty="0">
                <a:solidFill>
                  <a:srgbClr val="C00000"/>
                </a:solidFill>
                <a:latin typeface="Tahoma" panose="020B0604030504040204" pitchFamily="34" charset="0"/>
                <a:ea typeface="新細明體" panose="02020500000000000000" pitchFamily="18" charset="-120"/>
              </a:rPr>
              <a:t>Smartphone 2007</a:t>
            </a:r>
            <a:endParaRPr lang="zh-TW" altLang="en-US" sz="1400" b="1" dirty="0">
              <a:solidFill>
                <a:srgbClr val="C00000"/>
              </a:solidFill>
              <a:latin typeface="Tahoma" panose="020B0604030504040204" pitchFamily="34" charset="0"/>
              <a:ea typeface="新細明體" panose="02020500000000000000" pitchFamily="18" charset="-120"/>
            </a:endParaRPr>
          </a:p>
        </p:txBody>
      </p:sp>
      <p:cxnSp>
        <p:nvCxnSpPr>
          <p:cNvPr id="3" name="直線接點 2">
            <a:extLst>
              <a:ext uri="{FF2B5EF4-FFF2-40B4-BE49-F238E27FC236}">
                <a16:creationId xmlns:a16="http://schemas.microsoft.com/office/drawing/2014/main" id="{CB7A34AC-AC22-5DAB-2733-F92F5BF57BA8}"/>
              </a:ext>
            </a:extLst>
          </p:cNvPr>
          <p:cNvCxnSpPr>
            <a:cxnSpLocks/>
          </p:cNvCxnSpPr>
          <p:nvPr/>
        </p:nvCxnSpPr>
        <p:spPr bwMode="auto">
          <a:xfrm flipH="1">
            <a:off x="6940597" y="1633906"/>
            <a:ext cx="44390" cy="4731007"/>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2" name="文字方塊 1">
            <a:extLst>
              <a:ext uri="{FF2B5EF4-FFF2-40B4-BE49-F238E27FC236}">
                <a16:creationId xmlns:a16="http://schemas.microsoft.com/office/drawing/2014/main" id="{55C689FA-7A69-83A0-B051-3A421728760A}"/>
              </a:ext>
            </a:extLst>
          </p:cNvPr>
          <p:cNvSpPr txBox="1"/>
          <p:nvPr/>
        </p:nvSpPr>
        <p:spPr>
          <a:xfrm>
            <a:off x="221128" y="5440496"/>
            <a:ext cx="6583083" cy="1384995"/>
          </a:xfrm>
          <a:prstGeom prst="rect">
            <a:avLst/>
          </a:prstGeom>
          <a:noFill/>
        </p:spPr>
        <p:txBody>
          <a:bodyPr wrap="square" rtlCol="0">
            <a:spAutoFit/>
          </a:bodyPr>
          <a:lstStyle/>
          <a:p>
            <a:r>
              <a:rPr lang="en-US" altLang="zh-TW" sz="1400" dirty="0">
                <a:solidFill>
                  <a:srgbClr val="003399"/>
                </a:solidFill>
              </a:rPr>
              <a:t>1999 </a:t>
            </a:r>
            <a:r>
              <a:rPr lang="zh-TW" altLang="en-US" sz="1400" dirty="0">
                <a:solidFill>
                  <a:srgbClr val="003399"/>
                </a:solidFill>
              </a:rPr>
              <a:t>年，</a:t>
            </a:r>
            <a:r>
              <a:rPr lang="zh-TW" altLang="en-US" sz="1400" dirty="0">
                <a:solidFill>
                  <a:srgbClr val="003399"/>
                </a:solidFill>
                <a:highlight>
                  <a:srgbClr val="FFFF00"/>
                </a:highlight>
              </a:rPr>
              <a:t>也就是 </a:t>
            </a:r>
            <a:r>
              <a:rPr lang="en-US" altLang="zh-TW" sz="1400" dirty="0">
                <a:solidFill>
                  <a:srgbClr val="003399"/>
                </a:solidFill>
                <a:highlight>
                  <a:srgbClr val="FFFF00"/>
                </a:highlight>
              </a:rPr>
              <a:t>Priceline.com </a:t>
            </a:r>
            <a:r>
              <a:rPr lang="zh-TW" altLang="en-US" sz="1400" dirty="0">
                <a:solidFill>
                  <a:srgbClr val="003399"/>
                </a:solidFill>
              </a:rPr>
              <a:t>成立一年後，投資者對其</a:t>
            </a:r>
            <a:r>
              <a:rPr lang="zh-TW" altLang="en-US" sz="1400" b="1" dirty="0">
                <a:solidFill>
                  <a:srgbClr val="003399"/>
                </a:solidFill>
              </a:rPr>
              <a:t>徹底改變旅遊業的潛力印象</a:t>
            </a:r>
            <a:r>
              <a:rPr lang="zh-TW" altLang="en-US" sz="1400" dirty="0">
                <a:solidFill>
                  <a:srgbClr val="003399"/>
                </a:solidFill>
              </a:rPr>
              <a:t>深刻，他們對該公司的估值</a:t>
            </a:r>
            <a:r>
              <a:rPr lang="zh-TW" altLang="en-US" sz="1400" b="1" dirty="0">
                <a:solidFill>
                  <a:srgbClr val="003399"/>
                </a:solidFill>
                <a:highlight>
                  <a:srgbClr val="FFFF00"/>
                </a:highlight>
              </a:rPr>
              <a:t>為 </a:t>
            </a:r>
            <a:r>
              <a:rPr lang="en-US" altLang="zh-TW" sz="1400" b="1" dirty="0">
                <a:solidFill>
                  <a:srgbClr val="003399"/>
                </a:solidFill>
                <a:highlight>
                  <a:srgbClr val="FFFF00"/>
                </a:highlight>
              </a:rPr>
              <a:t>90 </a:t>
            </a:r>
            <a:r>
              <a:rPr lang="zh-TW" altLang="en-US" sz="1400" b="1" dirty="0">
                <a:solidFill>
                  <a:srgbClr val="003399"/>
                </a:solidFill>
                <a:highlight>
                  <a:srgbClr val="FFFF00"/>
                </a:highlight>
              </a:rPr>
              <a:t>億美元</a:t>
            </a:r>
            <a:r>
              <a:rPr lang="zh-TW" altLang="en-US" sz="1400" dirty="0">
                <a:solidFill>
                  <a:srgbClr val="003399"/>
                </a:solidFill>
              </a:rPr>
              <a:t>。但到了 </a:t>
            </a:r>
            <a:r>
              <a:rPr lang="en-US" altLang="zh-TW" sz="1400" dirty="0">
                <a:solidFill>
                  <a:srgbClr val="003399"/>
                </a:solidFill>
              </a:rPr>
              <a:t>2002 </a:t>
            </a:r>
            <a:r>
              <a:rPr lang="zh-TW" altLang="en-US" sz="1400" dirty="0">
                <a:solidFill>
                  <a:srgbClr val="003399"/>
                </a:solidFill>
              </a:rPr>
              <a:t>年，投資人對該公司的</a:t>
            </a:r>
            <a:r>
              <a:rPr lang="zh-TW" altLang="en-US" sz="1400" b="1" dirty="0">
                <a:solidFill>
                  <a:srgbClr val="003399"/>
                </a:solidFill>
              </a:rPr>
              <a:t>看法明顯</a:t>
            </a:r>
            <a:r>
              <a:rPr lang="zh-TW" altLang="en-US" sz="1400" b="1" dirty="0">
                <a:solidFill>
                  <a:srgbClr val="003399"/>
                </a:solidFill>
                <a:highlight>
                  <a:srgbClr val="FFFF00"/>
                </a:highlight>
              </a:rPr>
              <a:t>更加悲觀</a:t>
            </a:r>
            <a:r>
              <a:rPr lang="zh-TW" altLang="en-US" sz="1400" dirty="0">
                <a:solidFill>
                  <a:srgbClr val="003399"/>
                </a:solidFill>
                <a:highlight>
                  <a:srgbClr val="FFFF00"/>
                </a:highlight>
              </a:rPr>
              <a:t>，</a:t>
            </a:r>
            <a:r>
              <a:rPr lang="zh-TW" altLang="en-US" sz="1400" b="1" dirty="0">
                <a:solidFill>
                  <a:srgbClr val="003399"/>
                </a:solidFill>
                <a:highlight>
                  <a:srgbClr val="FFFF00"/>
                </a:highlight>
              </a:rPr>
              <a:t>其估值降低了 </a:t>
            </a:r>
            <a:r>
              <a:rPr lang="en-US" altLang="zh-TW" sz="1400" b="1" dirty="0">
                <a:solidFill>
                  <a:srgbClr val="003399"/>
                </a:solidFill>
                <a:highlight>
                  <a:srgbClr val="FFFF00"/>
                </a:highlight>
              </a:rPr>
              <a:t>95%</a:t>
            </a:r>
            <a:r>
              <a:rPr lang="zh-TW" altLang="en-US" sz="1400" b="1" dirty="0">
                <a:solidFill>
                  <a:srgbClr val="003399"/>
                </a:solidFill>
              </a:rPr>
              <a:t>，僅 </a:t>
            </a:r>
            <a:r>
              <a:rPr lang="en-US" altLang="zh-TW" sz="1400" b="1" dirty="0">
                <a:solidFill>
                  <a:srgbClr val="003399"/>
                </a:solidFill>
                <a:highlight>
                  <a:srgbClr val="FFFF00"/>
                </a:highlight>
              </a:rPr>
              <a:t>4.25 </a:t>
            </a:r>
            <a:r>
              <a:rPr lang="zh-TW" altLang="en-US" sz="1400" b="1" dirty="0">
                <a:solidFill>
                  <a:srgbClr val="003399"/>
                </a:solidFill>
                <a:highlight>
                  <a:srgbClr val="FFFF00"/>
                </a:highlight>
              </a:rPr>
              <a:t>億美元</a:t>
            </a:r>
            <a:r>
              <a:rPr lang="zh-TW" altLang="en-US" sz="1400" dirty="0">
                <a:solidFill>
                  <a:srgbClr val="003399"/>
                </a:solidFill>
              </a:rPr>
              <a:t>。</a:t>
            </a:r>
            <a:endParaRPr lang="en-US" altLang="zh-TW" sz="1400" dirty="0">
              <a:solidFill>
                <a:srgbClr val="003399"/>
              </a:solidFill>
            </a:endParaRPr>
          </a:p>
          <a:p>
            <a:endParaRPr lang="en-US" altLang="zh-TW" sz="1400" dirty="0">
              <a:solidFill>
                <a:srgbClr val="003399"/>
              </a:solidFill>
            </a:endParaRPr>
          </a:p>
          <a:p>
            <a:r>
              <a:rPr lang="zh-TW" altLang="en-US" sz="1400" dirty="0">
                <a:solidFill>
                  <a:srgbClr val="003399"/>
                </a:solidFill>
              </a:rPr>
              <a:t>狂熱、投資過剩和預期膨脹 ， </a:t>
            </a:r>
            <a:r>
              <a:rPr lang="zh-TW" altLang="en-US" sz="1400" dirty="0"/>
              <a:t>許多 </a:t>
            </a:r>
            <a:r>
              <a:rPr lang="en-US" altLang="zh-TW" sz="1400" dirty="0"/>
              <a:t>.com </a:t>
            </a:r>
            <a:r>
              <a:rPr lang="zh-TW" altLang="en-US" sz="1400" dirty="0"/>
              <a:t>公司只是擁有一個網站，後端技術和基礎設施還不成熟。</a:t>
            </a:r>
            <a:endParaRPr lang="zh-TW" altLang="en-US" sz="1400" dirty="0">
              <a:solidFill>
                <a:srgbClr val="003399"/>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77D3AEF1-DB07-D6FA-2C0E-AF3A43E0571F}"/>
              </a:ext>
            </a:extLst>
          </p:cNvPr>
          <p:cNvGraphicFramePr>
            <a:graphicFrameLocks noGrp="1"/>
          </p:cNvGraphicFramePr>
          <p:nvPr>
            <p:extLst>
              <p:ext uri="{D42A27DB-BD31-4B8C-83A1-F6EECF244321}">
                <p14:modId xmlns:p14="http://schemas.microsoft.com/office/powerpoint/2010/main" val="2850485504"/>
              </p:ext>
            </p:extLst>
          </p:nvPr>
        </p:nvGraphicFramePr>
        <p:xfrm>
          <a:off x="828676" y="493086"/>
          <a:ext cx="10334624" cy="6276587"/>
        </p:xfrm>
        <a:graphic>
          <a:graphicData uri="http://schemas.openxmlformats.org/drawingml/2006/table">
            <a:tbl>
              <a:tblPr/>
              <a:tblGrid>
                <a:gridCol w="2719638">
                  <a:extLst>
                    <a:ext uri="{9D8B030D-6E8A-4147-A177-3AD203B41FA5}">
                      <a16:colId xmlns:a16="http://schemas.microsoft.com/office/drawing/2014/main" val="20000"/>
                    </a:ext>
                  </a:extLst>
                </a:gridCol>
                <a:gridCol w="3444875">
                  <a:extLst>
                    <a:ext uri="{9D8B030D-6E8A-4147-A177-3AD203B41FA5}">
                      <a16:colId xmlns:a16="http://schemas.microsoft.com/office/drawing/2014/main" val="20001"/>
                    </a:ext>
                  </a:extLst>
                </a:gridCol>
                <a:gridCol w="4170111">
                  <a:extLst>
                    <a:ext uri="{9D8B030D-6E8A-4147-A177-3AD203B41FA5}">
                      <a16:colId xmlns:a16="http://schemas.microsoft.com/office/drawing/2014/main" val="20002"/>
                    </a:ext>
                  </a:extLst>
                </a:gridCol>
              </a:tblGrid>
              <a:tr h="9093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Arial" pitchFamily="34" charset="0"/>
                          <a:ea typeface="新細明體" pitchFamily="18" charset="-120"/>
                        </a:rPr>
                        <a:t>1995 – 2000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Arial" pitchFamily="34" charset="0"/>
                          <a:ea typeface="新細明體" pitchFamily="18" charset="-120"/>
                        </a:rPr>
                        <a:t>Invention </a:t>
                      </a:r>
                      <a:r>
                        <a:rPr kumimoji="0" lang="en-US" altLang="zh-TW" sz="1800" b="1" i="0" u="none" strike="noStrike" cap="none" normalizeH="0" baseline="0" dirty="0">
                          <a:ln>
                            <a:noFill/>
                          </a:ln>
                          <a:solidFill>
                            <a:schemeClr val="tx2"/>
                          </a:solidFill>
                          <a:effectLst/>
                          <a:latin typeface="Arial" pitchFamily="34" charset="0"/>
                          <a:ea typeface="新細明體" pitchFamily="18" charset="-120"/>
                        </a:rPr>
                        <a:t>(Retail goods)  </a:t>
                      </a:r>
                      <a:endParaRPr kumimoji="0" lang="zh-TW" altLang="en-US" sz="1800" b="1" i="0" u="none" strike="noStrike" cap="none" normalizeH="0" baseline="0" dirty="0">
                        <a:ln>
                          <a:noFill/>
                        </a:ln>
                        <a:solidFill>
                          <a:schemeClr val="tx2"/>
                        </a:solidFill>
                        <a:effectLst/>
                        <a:latin typeface="Arial" pitchFamily="34" charset="0"/>
                        <a:ea typeface="新細明體" pitchFamily="18" charset="-120"/>
                      </a:endParaRPr>
                    </a:p>
                  </a:txBody>
                  <a:tcPr marT="45626" marB="456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Arial" pitchFamily="34" charset="0"/>
                          <a:ea typeface="新細明體" pitchFamily="18" charset="-120"/>
                        </a:rPr>
                        <a:t>2001 – 2006</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chemeClr val="tx2"/>
                          </a:solidFill>
                          <a:effectLst/>
                          <a:latin typeface="Arial" pitchFamily="34" charset="0"/>
                          <a:ea typeface="新細明體" pitchFamily="18" charset="-120"/>
                        </a:rPr>
                        <a:t>Consolidation ( Retail + Services)</a:t>
                      </a:r>
                      <a:endParaRPr kumimoji="0" lang="zh-TW" altLang="en-US" sz="1800" b="1" i="0" u="none" strike="noStrike" cap="none" normalizeH="0" baseline="0" dirty="0">
                        <a:ln>
                          <a:noFill/>
                        </a:ln>
                        <a:solidFill>
                          <a:schemeClr val="tx2"/>
                        </a:solidFill>
                        <a:effectLst/>
                        <a:latin typeface="Arial" pitchFamily="34" charset="0"/>
                        <a:ea typeface="新細明體" pitchFamily="18" charset="-120"/>
                      </a:endParaRPr>
                    </a:p>
                  </a:txBody>
                  <a:tcPr marT="45626" marB="456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Arial" pitchFamily="34" charset="0"/>
                          <a:ea typeface="新細明體" pitchFamily="18" charset="-120"/>
                        </a:rPr>
                        <a:t>2007 – Present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chemeClr val="tx2"/>
                          </a:solidFill>
                          <a:effectLst/>
                          <a:latin typeface="Arial" pitchFamily="34" charset="0"/>
                          <a:ea typeface="新細明體" pitchFamily="18" charset="-120"/>
                        </a:rPr>
                        <a:t>Re-Invention (Retail + Service + Content) </a:t>
                      </a:r>
                      <a:endParaRPr kumimoji="0" lang="zh-TW" altLang="en-US" sz="1800" b="1" i="0" u="none" strike="noStrike" cap="none" normalizeH="0" baseline="0" dirty="0">
                        <a:ln>
                          <a:noFill/>
                        </a:ln>
                        <a:solidFill>
                          <a:schemeClr val="tx2"/>
                        </a:solidFill>
                        <a:effectLst/>
                        <a:latin typeface="Arial" pitchFamily="34" charset="0"/>
                        <a:ea typeface="新細明體" pitchFamily="18" charset="-120"/>
                      </a:endParaRPr>
                    </a:p>
                  </a:txBody>
                  <a:tcPr marT="45626" marB="456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75181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5. Entrepreneurial</a:t>
                      </a: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 </a:t>
                      </a: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a:t>
                      </a: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創業</a:t>
                      </a: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a:t>
                      </a:r>
                      <a:endPar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endParaRPr>
                    </a:p>
                  </a:txBody>
                  <a:tcPr marT="45626" marB="456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Large traditional firms</a:t>
                      </a: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 </a:t>
                      </a:r>
                      <a:endPar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a:t>
                      </a: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大型傳統企業</a:t>
                      </a: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a:t>
                      </a:r>
                      <a:endPar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endParaRPr>
                    </a:p>
                  </a:txBody>
                  <a:tcPr marT="45626" marB="456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Entrepreneurial </a:t>
                      </a:r>
                      <a:r>
                        <a:rPr kumimoji="0" lang="en-US" altLang="zh-TW" sz="1600" b="1" i="0" u="none" strike="noStrike" kern="1200" cap="none" normalizeH="0" baseline="0" dirty="0">
                          <a:ln>
                            <a:noFill/>
                          </a:ln>
                          <a:solidFill>
                            <a:srgbClr val="000000"/>
                          </a:solidFill>
                          <a:effectLst/>
                          <a:highlight>
                            <a:srgbClr val="FFFF00"/>
                          </a:highlight>
                          <a:latin typeface="Arial" pitchFamily="34" charset="0"/>
                          <a:ea typeface="新細明體" pitchFamily="18" charset="-120"/>
                          <a:cs typeface="+mn-cs"/>
                        </a:rPr>
                        <a:t>social and local firms</a:t>
                      </a: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 (</a:t>
                      </a: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創業者社會和</a:t>
                      </a:r>
                      <a:r>
                        <a:rPr kumimoji="0" lang="zh-TW" altLang="en-US" sz="1600" b="1" i="0" u="none" strike="noStrike" kern="1200" cap="none" normalizeH="0" baseline="0" dirty="0">
                          <a:ln>
                            <a:noFill/>
                          </a:ln>
                          <a:solidFill>
                            <a:srgbClr val="000000"/>
                          </a:solidFill>
                          <a:effectLst/>
                          <a:highlight>
                            <a:srgbClr val="FFFF00"/>
                          </a:highlight>
                          <a:latin typeface="Arial" pitchFamily="34" charset="0"/>
                          <a:ea typeface="新細明體" pitchFamily="18" charset="-120"/>
                          <a:cs typeface="+mn-cs"/>
                        </a:rPr>
                        <a:t>當地企業</a:t>
                      </a: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a:t>
                      </a:r>
                      <a:endPar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endParaRPr>
                    </a:p>
                  </a:txBody>
                  <a:tcPr marT="45626" marB="456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CCDBCC"/>
                    </a:solidFill>
                  </a:tcPr>
                </a:tc>
                <a:extLst>
                  <a:ext uri="{0D108BD9-81ED-4DB2-BD59-A6C34878D82A}">
                    <a16:rowId xmlns:a16="http://schemas.microsoft.com/office/drawing/2014/main" val="10001"/>
                  </a:ext>
                </a:extLst>
              </a:tr>
              <a:tr h="45396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6. </a:t>
                      </a:r>
                      <a:r>
                        <a:rPr kumimoji="0" lang="en-US" altLang="zh-TW" sz="1600" b="1" i="0" u="none" strike="noStrike" kern="1200" cap="none" normalizeH="0" baseline="0" dirty="0">
                          <a:ln>
                            <a:noFill/>
                          </a:ln>
                          <a:solidFill>
                            <a:srgbClr val="000000"/>
                          </a:solidFill>
                          <a:effectLst/>
                          <a:highlight>
                            <a:srgbClr val="FFFF00"/>
                          </a:highlight>
                          <a:latin typeface="Arial" pitchFamily="34" charset="0"/>
                          <a:ea typeface="新細明體" pitchFamily="18" charset="-120"/>
                          <a:cs typeface="+mn-cs"/>
                        </a:rPr>
                        <a:t>Dis</a:t>
                      </a: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intermediation( </a:t>
                      </a:r>
                      <a:r>
                        <a:rPr kumimoji="0" lang="zh-TW" altLang="en-US" sz="1600" b="1" i="0" u="none" strike="noStrike" kern="1200" cap="none" normalizeH="0" baseline="0" dirty="0">
                          <a:ln>
                            <a:noFill/>
                          </a:ln>
                          <a:solidFill>
                            <a:srgbClr val="000000"/>
                          </a:solidFill>
                          <a:effectLst/>
                          <a:highlight>
                            <a:srgbClr val="FFFF00"/>
                          </a:highlight>
                          <a:latin typeface="Arial" pitchFamily="34" charset="0"/>
                          <a:ea typeface="新細明體" pitchFamily="18" charset="-120"/>
                          <a:cs typeface="+mn-cs"/>
                        </a:rPr>
                        <a:t>去</a:t>
                      </a: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中間化</a:t>
                      </a: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a:t>
                      </a: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 </a:t>
                      </a:r>
                    </a:p>
                  </a:txBody>
                  <a:tcPr marT="45626" marB="456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1" i="0" u="none" strike="noStrike" kern="1200" cap="none" normalizeH="0" baseline="0" dirty="0">
                          <a:ln>
                            <a:noFill/>
                          </a:ln>
                          <a:solidFill>
                            <a:srgbClr val="000000"/>
                          </a:solidFill>
                          <a:effectLst/>
                          <a:latin typeface="Arial" pitchFamily="34" charset="0"/>
                          <a:ea typeface="新細明體" pitchFamily="18" charset="-120"/>
                          <a:cs typeface="+mn-cs"/>
                        </a:rPr>
                        <a:t>Strengthening intermediaries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kern="1200" cap="none" normalizeH="0" baseline="0" dirty="0">
                          <a:ln>
                            <a:noFill/>
                          </a:ln>
                          <a:solidFill>
                            <a:srgbClr val="000000"/>
                          </a:solidFill>
                          <a:effectLst/>
                          <a:highlight>
                            <a:srgbClr val="FFFF00"/>
                          </a:highlight>
                          <a:latin typeface="Arial" pitchFamily="34" charset="0"/>
                          <a:ea typeface="新細明體" pitchFamily="18" charset="-120"/>
                          <a:cs typeface="+mn-cs"/>
                        </a:rPr>
                        <a:t>(</a:t>
                      </a:r>
                      <a:r>
                        <a:rPr kumimoji="0" lang="zh-TW" altLang="en-US" sz="1600" b="1" i="0" u="none" strike="noStrike" kern="1200" cap="none" normalizeH="0" baseline="0" dirty="0">
                          <a:ln>
                            <a:noFill/>
                          </a:ln>
                          <a:solidFill>
                            <a:srgbClr val="000000"/>
                          </a:solidFill>
                          <a:effectLst/>
                          <a:highlight>
                            <a:srgbClr val="FFFF00"/>
                          </a:highlight>
                          <a:latin typeface="Arial" pitchFamily="34" charset="0"/>
                          <a:ea typeface="新細明體" pitchFamily="18" charset="-120"/>
                          <a:cs typeface="+mn-cs"/>
                        </a:rPr>
                        <a:t>加強</a:t>
                      </a: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中介機構</a:t>
                      </a: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a:t>
                      </a:r>
                      <a:endPar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endParaRPr>
                    </a:p>
                  </a:txBody>
                  <a:tcPr marT="45626" marB="456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Proliferation of small online intermediaries renting business processes of large firms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 (</a:t>
                      </a: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小型線上中介</a:t>
                      </a:r>
                      <a:r>
                        <a:rPr kumimoji="0" lang="zh-TW" altLang="en-US" sz="1600" b="1" i="0" u="none" strike="noStrike" kern="1200" cap="none" normalizeH="0" baseline="0" dirty="0">
                          <a:ln>
                            <a:noFill/>
                          </a:ln>
                          <a:solidFill>
                            <a:srgbClr val="000000"/>
                          </a:solidFill>
                          <a:effectLst/>
                          <a:highlight>
                            <a:srgbClr val="FFFF00"/>
                          </a:highlight>
                          <a:latin typeface="Arial" pitchFamily="34" charset="0"/>
                          <a:ea typeface="新細明體" pitchFamily="18" charset="-120"/>
                          <a:cs typeface="+mn-cs"/>
                        </a:rPr>
                        <a:t>租用的大型企業</a:t>
                      </a: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的業務流程擴散</a:t>
                      </a: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endParaRPr>
                    </a:p>
                    <a:p>
                      <a:r>
                        <a:rPr kumimoji="0" lang="zh-TW" altLang="zh-TW" sz="1600" b="1" i="0" u="none" strike="noStrike" kern="1200" cap="none" normalizeH="0" baseline="0" dirty="0">
                          <a:ln>
                            <a:noFill/>
                          </a:ln>
                          <a:solidFill>
                            <a:srgbClr val="000000"/>
                          </a:solidFill>
                          <a:effectLst/>
                          <a:latin typeface="Arial" pitchFamily="34" charset="0"/>
                          <a:ea typeface="新細明體" pitchFamily="18" charset="-120"/>
                          <a:cs typeface="+mn-cs"/>
                        </a:rPr>
                        <a:t>越來越多的小型線上中介業者開始向大型企業租賃商業流程。</a:t>
                      </a:r>
                      <a:endPar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endParaRPr>
                    </a:p>
                    <a:p>
                      <a:r>
                        <a:rPr kumimoji="0" lang="zh-TW" altLang="zh-TW" sz="1600" b="1" i="0" u="none" strike="noStrike" kern="1200" cap="none" normalizeH="0" baseline="0" dirty="0">
                          <a:ln>
                            <a:noFill/>
                          </a:ln>
                          <a:solidFill>
                            <a:srgbClr val="000000"/>
                          </a:solidFill>
                          <a:effectLst/>
                          <a:latin typeface="Arial" pitchFamily="34" charset="0"/>
                          <a:ea typeface="新細明體" pitchFamily="18" charset="-120"/>
                          <a:cs typeface="+mn-cs"/>
                        </a:rPr>
                        <a:t>舉例說明</a:t>
                      </a:r>
                    </a:p>
                    <a:p>
                      <a:pPr lvl="0"/>
                      <a:r>
                        <a:rPr kumimoji="0" lang="zh-TW" altLang="zh-TW" sz="1600" b="1" i="0" u="none" strike="noStrike" kern="1200" cap="none" normalizeH="0" baseline="0" dirty="0">
                          <a:ln>
                            <a:noFill/>
                          </a:ln>
                          <a:solidFill>
                            <a:srgbClr val="000000"/>
                          </a:solidFill>
                          <a:effectLst/>
                          <a:highlight>
                            <a:srgbClr val="FFFF00"/>
                          </a:highlight>
                          <a:latin typeface="Arial" pitchFamily="34" charset="0"/>
                          <a:ea typeface="新細明體" pitchFamily="18" charset="-120"/>
                          <a:cs typeface="+mn-cs"/>
                        </a:rPr>
                        <a:t>物流服務</a:t>
                      </a:r>
                      <a:r>
                        <a:rPr kumimoji="0" lang="zh-TW" altLang="zh-TW" sz="1600" b="1" i="0" u="none" strike="noStrike" kern="1200" cap="none" normalizeH="0" baseline="0" dirty="0">
                          <a:ln>
                            <a:noFill/>
                          </a:ln>
                          <a:solidFill>
                            <a:srgbClr val="000000"/>
                          </a:solidFill>
                          <a:effectLst/>
                          <a:latin typeface="Arial" pitchFamily="34" charset="0"/>
                          <a:ea typeface="新細明體" pitchFamily="18" charset="-120"/>
                          <a:cs typeface="+mn-cs"/>
                        </a:rPr>
                        <a:t>：小型電商可以租用大型物流公司的倉儲和配送服務，而不必自己建立物流體系。</a:t>
                      </a:r>
                      <a:endPar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endParaRPr>
                    </a:p>
                    <a:p>
                      <a:pPr lvl="0"/>
                      <a:endPar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zh-TW" sz="1600" b="1" i="0" u="none" strike="noStrike" kern="1200" cap="none" normalizeH="0" baseline="0" dirty="0">
                          <a:ln>
                            <a:noFill/>
                          </a:ln>
                          <a:solidFill>
                            <a:srgbClr val="000000"/>
                          </a:solidFill>
                          <a:effectLst/>
                          <a:highlight>
                            <a:srgbClr val="FFFF00"/>
                          </a:highlight>
                          <a:latin typeface="Arial" pitchFamily="34" charset="0"/>
                          <a:ea typeface="新細明體" pitchFamily="18" charset="-120"/>
                          <a:cs typeface="+mn-cs"/>
                        </a:rPr>
                        <a:t>支付系統</a:t>
                      </a:r>
                      <a:r>
                        <a:rPr kumimoji="0" lang="zh-TW" altLang="zh-TW" sz="1600" b="1" i="0" u="none" strike="noStrike" kern="1200" cap="none" normalizeH="0" baseline="0" dirty="0">
                          <a:ln>
                            <a:noFill/>
                          </a:ln>
                          <a:solidFill>
                            <a:srgbClr val="000000"/>
                          </a:solidFill>
                          <a:effectLst/>
                          <a:latin typeface="Arial" pitchFamily="34" charset="0"/>
                          <a:ea typeface="新細明體" pitchFamily="18" charset="-120"/>
                          <a:cs typeface="+mn-cs"/>
                        </a:rPr>
                        <a:t>：小型電商可以整合大型支付平台的支付功能，提供消費者多種支付方式。</a:t>
                      </a:r>
                      <a:endPar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endParaRPr>
                    </a:p>
                  </a:txBody>
                  <a:tcPr marT="45626" marB="456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7EEE7"/>
                    </a:solidFill>
                  </a:tcPr>
                </a:tc>
                <a:extLst>
                  <a:ext uri="{0D108BD9-81ED-4DB2-BD59-A6C34878D82A}">
                    <a16:rowId xmlns:a16="http://schemas.microsoft.com/office/drawing/2014/main" val="10002"/>
                  </a:ext>
                </a:extLst>
              </a:tr>
            </a:tbl>
          </a:graphicData>
        </a:graphic>
      </p:graphicFrame>
      <p:cxnSp>
        <p:nvCxnSpPr>
          <p:cNvPr id="12" name="直線接點 11">
            <a:extLst>
              <a:ext uri="{FF2B5EF4-FFF2-40B4-BE49-F238E27FC236}">
                <a16:creationId xmlns:a16="http://schemas.microsoft.com/office/drawing/2014/main" id="{922A67A5-0602-E99C-5C85-9808C62771AE}"/>
              </a:ext>
            </a:extLst>
          </p:cNvPr>
          <p:cNvCxnSpPr>
            <a:cxnSpLocks/>
          </p:cNvCxnSpPr>
          <p:nvPr/>
        </p:nvCxnSpPr>
        <p:spPr bwMode="auto">
          <a:xfrm>
            <a:off x="7011991" y="1245516"/>
            <a:ext cx="0" cy="5055941"/>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cxnSp>
        <p:nvCxnSpPr>
          <p:cNvPr id="14" name="直線接點 13">
            <a:extLst>
              <a:ext uri="{FF2B5EF4-FFF2-40B4-BE49-F238E27FC236}">
                <a16:creationId xmlns:a16="http://schemas.microsoft.com/office/drawing/2014/main" id="{18CD005B-C658-095A-31DE-F2559E2ED7AE}"/>
              </a:ext>
            </a:extLst>
          </p:cNvPr>
          <p:cNvCxnSpPr>
            <a:cxnSpLocks/>
          </p:cNvCxnSpPr>
          <p:nvPr/>
        </p:nvCxnSpPr>
        <p:spPr bwMode="auto">
          <a:xfrm>
            <a:off x="3506122" y="1514153"/>
            <a:ext cx="0" cy="1949611"/>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200725" name="文字方塊 14">
            <a:extLst>
              <a:ext uri="{FF2B5EF4-FFF2-40B4-BE49-F238E27FC236}">
                <a16:creationId xmlns:a16="http://schemas.microsoft.com/office/drawing/2014/main" id="{CF7E7FEC-11F3-F1F1-E5D0-FFA9AF81E058}"/>
              </a:ext>
            </a:extLst>
          </p:cNvPr>
          <p:cNvSpPr txBox="1">
            <a:spLocks noChangeArrowheads="1"/>
          </p:cNvSpPr>
          <p:nvPr/>
        </p:nvSpPr>
        <p:spPr bwMode="auto">
          <a:xfrm>
            <a:off x="3582322" y="3088404"/>
            <a:ext cx="1593850" cy="307975"/>
          </a:xfrm>
          <a:prstGeom prst="rect">
            <a:avLst/>
          </a:prstGeom>
          <a:noFill/>
          <a:ln>
            <a:noFill/>
          </a:ln>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en-US" altLang="zh-TW" sz="1400" b="1" dirty="0">
                <a:solidFill>
                  <a:srgbClr val="C00000"/>
                </a:solidFill>
                <a:highlight>
                  <a:srgbClr val="FFFF00"/>
                </a:highlight>
                <a:latin typeface="Tahoma" panose="020B0604030504040204" pitchFamily="34" charset="0"/>
                <a:ea typeface="新細明體" panose="02020500000000000000" pitchFamily="18" charset="-120"/>
              </a:rPr>
              <a:t>The Crash 2000</a:t>
            </a:r>
            <a:endParaRPr lang="zh-TW" altLang="en-US" sz="1400" b="1" dirty="0">
              <a:solidFill>
                <a:srgbClr val="C00000"/>
              </a:solidFill>
              <a:highlight>
                <a:srgbClr val="FFFF00"/>
              </a:highlight>
              <a:latin typeface="Tahoma" panose="020B0604030504040204" pitchFamily="34" charset="0"/>
              <a:ea typeface="新細明體" panose="02020500000000000000" pitchFamily="18" charset="-120"/>
            </a:endParaRPr>
          </a:p>
        </p:txBody>
      </p:sp>
      <p:sp>
        <p:nvSpPr>
          <p:cNvPr id="200726" name="文字方塊 15">
            <a:extLst>
              <a:ext uri="{FF2B5EF4-FFF2-40B4-BE49-F238E27FC236}">
                <a16:creationId xmlns:a16="http://schemas.microsoft.com/office/drawing/2014/main" id="{93422164-0CED-74C9-B2EE-B34549562080}"/>
              </a:ext>
            </a:extLst>
          </p:cNvPr>
          <p:cNvSpPr txBox="1">
            <a:spLocks noChangeArrowheads="1"/>
          </p:cNvSpPr>
          <p:nvPr/>
        </p:nvSpPr>
        <p:spPr bwMode="auto">
          <a:xfrm>
            <a:off x="6228550" y="6371010"/>
            <a:ext cx="1800225" cy="307975"/>
          </a:xfrm>
          <a:prstGeom prst="rect">
            <a:avLst/>
          </a:prstGeom>
          <a:noFill/>
          <a:ln>
            <a:noFill/>
          </a:ln>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en-US" altLang="zh-TW" sz="1400" b="1" dirty="0">
                <a:solidFill>
                  <a:srgbClr val="C00000"/>
                </a:solidFill>
                <a:highlight>
                  <a:srgbClr val="FFFF00"/>
                </a:highlight>
                <a:latin typeface="Tahoma" panose="020B0604030504040204" pitchFamily="34" charset="0"/>
                <a:ea typeface="新細明體" panose="02020500000000000000" pitchFamily="18" charset="-120"/>
              </a:rPr>
              <a:t>Smartphone 2007</a:t>
            </a:r>
            <a:endParaRPr lang="zh-TW" altLang="en-US" sz="1400" b="1" dirty="0">
              <a:solidFill>
                <a:srgbClr val="C00000"/>
              </a:solidFill>
              <a:highlight>
                <a:srgbClr val="FFFF00"/>
              </a:highlight>
              <a:latin typeface="Tahoma" panose="020B0604030504040204" pitchFamily="34" charset="0"/>
              <a:ea typeface="新細明體" panose="02020500000000000000" pitchFamily="18" charset="-120"/>
            </a:endParaRPr>
          </a:p>
        </p:txBody>
      </p:sp>
      <p:sp>
        <p:nvSpPr>
          <p:cNvPr id="2" name="Rectangle 2">
            <a:extLst>
              <a:ext uri="{FF2B5EF4-FFF2-40B4-BE49-F238E27FC236}">
                <a16:creationId xmlns:a16="http://schemas.microsoft.com/office/drawing/2014/main" id="{875A85D4-0763-ECDF-53FB-C185778508B0}"/>
              </a:ext>
            </a:extLst>
          </p:cNvPr>
          <p:cNvSpPr txBox="1">
            <a:spLocks noChangeArrowheads="1"/>
          </p:cNvSpPr>
          <p:nvPr/>
        </p:nvSpPr>
        <p:spPr bwMode="auto">
          <a:xfrm>
            <a:off x="0" y="1"/>
            <a:ext cx="12192000" cy="400752"/>
          </a:xfrm>
          <a:prstGeom prst="rect">
            <a:avLst/>
          </a:prstGeom>
          <a:solidFill>
            <a:schemeClr val="tx2"/>
          </a:solidFill>
          <a:ln w="9525">
            <a:noFill/>
            <a:miter lim="800000"/>
            <a:headEnd/>
            <a:tailEnd/>
          </a:ln>
        </p:spPr>
        <p:txBody>
          <a:bodyPr wrap="square" lIns="92075" tIns="46038" rIns="92075" bIns="46038">
            <a:spAutoFit/>
          </a:bodyPr>
          <a:lstStyle/>
          <a:p>
            <a:pPr>
              <a:defRPr/>
            </a:pPr>
            <a:r>
              <a:rPr lang="zh-TW" altLang="en-US" sz="2000" b="1" dirty="0">
                <a:solidFill>
                  <a:schemeClr val="bg1"/>
                </a:solidFill>
              </a:rPr>
              <a:t>電子商務演進簡史  </a:t>
            </a:r>
            <a:r>
              <a:rPr lang="en-US" altLang="zh-TW" sz="2000" b="1" dirty="0">
                <a:solidFill>
                  <a:schemeClr val="bg1"/>
                </a:solidFill>
              </a:rPr>
              <a:t>Perspective 1 </a:t>
            </a:r>
            <a:r>
              <a:rPr lang="zh-TW" altLang="zh-TW" sz="2000" b="1" dirty="0">
                <a:solidFill>
                  <a:schemeClr val="bg1"/>
                </a:solidFill>
              </a:rPr>
              <a:t>，</a:t>
            </a:r>
            <a:r>
              <a:rPr lang="zh-TW" altLang="en-US" sz="2000" b="1" dirty="0">
                <a:solidFill>
                  <a:schemeClr val="bg1"/>
                </a:solidFill>
              </a:rPr>
              <a:t>流行教科書的觀點 </a:t>
            </a:r>
            <a:r>
              <a:rPr lang="en-US" altLang="zh-TW" sz="2000" b="1" dirty="0">
                <a:solidFill>
                  <a:schemeClr val="bg1"/>
                </a:solidFill>
              </a:rPr>
              <a:t>:Evolution of  e-Commerce</a:t>
            </a:r>
            <a:r>
              <a:rPr lang="en-US" altLang="zh-TW" sz="2000" b="1" dirty="0">
                <a:solidFill>
                  <a:schemeClr val="bg1"/>
                </a:solidFill>
                <a:latin typeface="Tahoma" panose="020B0604030504040204" pitchFamily="34" charset="0"/>
                <a:ea typeface="新細明體" panose="02020500000000000000" pitchFamily="18" charset="-120"/>
              </a:rPr>
              <a:t> : A Brief History </a:t>
            </a:r>
            <a:r>
              <a:rPr lang="zh-TW" altLang="en-US" sz="2000" b="1" dirty="0">
                <a:solidFill>
                  <a:schemeClr val="bg1"/>
                </a:solidFill>
              </a:rPr>
              <a:t> </a:t>
            </a:r>
            <a:r>
              <a:rPr lang="en-US" altLang="zh-TW" sz="2000" b="1" dirty="0">
                <a:solidFill>
                  <a:schemeClr val="bg1"/>
                </a:solidFill>
              </a:rPr>
              <a:t> </a:t>
            </a:r>
            <a:endParaRPr lang="en-US" altLang="zh-TW" sz="2800" b="1" kern="0" dirty="0">
              <a:solidFill>
                <a:schemeClr val="bg1"/>
              </a:solidFill>
              <a:latin typeface="+mj-lt"/>
              <a:ea typeface="華康中黑體" pitchFamily="49" charset="-120"/>
              <a:cs typeface="+mj-cs"/>
            </a:endParaRPr>
          </a:p>
        </p:txBody>
      </p:sp>
      <p:sp>
        <p:nvSpPr>
          <p:cNvPr id="4" name="文字方塊 3">
            <a:extLst>
              <a:ext uri="{FF2B5EF4-FFF2-40B4-BE49-F238E27FC236}">
                <a16:creationId xmlns:a16="http://schemas.microsoft.com/office/drawing/2014/main" id="{53C4FA5D-3442-923D-9467-13172F708D17}"/>
              </a:ext>
            </a:extLst>
          </p:cNvPr>
          <p:cNvSpPr txBox="1"/>
          <p:nvPr/>
        </p:nvSpPr>
        <p:spPr>
          <a:xfrm>
            <a:off x="330414" y="3463764"/>
            <a:ext cx="6193331" cy="3323987"/>
          </a:xfrm>
          <a:prstGeom prst="rect">
            <a:avLst/>
          </a:prstGeom>
          <a:noFill/>
        </p:spPr>
        <p:txBody>
          <a:bodyPr wrap="square" rtlCol="0">
            <a:spAutoFit/>
          </a:bodyPr>
          <a:lstStyle/>
          <a:p>
            <a:r>
              <a:rPr lang="zh-TW" altLang="en-US" sz="12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生成式</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人工智慧（</a:t>
            </a:r>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AI</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泡沫的確各方面和</a:t>
            </a:r>
            <a:r>
              <a:rPr lang="en-US"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1990</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年代末期的網際網路泡沫不同，不過單從兩者營收來比較</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AI</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或許才是更大更嚴重的泡沫。</a:t>
            </a:r>
            <a:endParaRPr lang="zh-TW" alt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400" b="1"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400" b="1" dirty="0">
                <a:effectLst/>
                <a:latin typeface="Calibri" panose="020F0502020204030204" pitchFamily="34" charset="0"/>
                <a:ea typeface="新細明體" panose="02020500000000000000" pitchFamily="18" charset="-120"/>
                <a:cs typeface="Times New Roman" panose="02020603050405020304" pitchFamily="18" charset="0"/>
              </a:rPr>
              <a:t>兩位大學教授</a:t>
            </a:r>
            <a:r>
              <a:rPr lang="en-US" altLang="zh-TW" sz="1400" b="1" dirty="0">
                <a:effectLst/>
                <a:latin typeface="Calibri" panose="020F0502020204030204" pitchFamily="34" charset="0"/>
                <a:ea typeface="新細明體" panose="02020500000000000000" pitchFamily="18" charset="-120"/>
                <a:cs typeface="Times New Roman" panose="02020603050405020304" pitchFamily="18" charset="0"/>
              </a:rPr>
              <a:t> Jeffrey Funk</a:t>
            </a:r>
            <a:r>
              <a:rPr lang="zh-TW" altLang="zh-TW" sz="1400" b="1" dirty="0">
                <a:effectLst/>
                <a:latin typeface="Calibri" panose="020F0502020204030204" pitchFamily="34" charset="0"/>
                <a:ea typeface="新細明體" panose="02020500000000000000" pitchFamily="18" charset="-120"/>
                <a:cs typeface="Times New Roman" panose="02020603050405020304" pitchFamily="18" charset="0"/>
              </a:rPr>
              <a:t>和</a:t>
            </a:r>
            <a:r>
              <a:rPr lang="en-US" altLang="zh-TW" sz="1400" b="1" dirty="0">
                <a:effectLst/>
                <a:latin typeface="Calibri" panose="020F0502020204030204" pitchFamily="34" charset="0"/>
                <a:ea typeface="新細明體" panose="02020500000000000000" pitchFamily="18" charset="-120"/>
                <a:cs typeface="Times New Roman" panose="02020603050405020304" pitchFamily="18" charset="0"/>
              </a:rPr>
              <a:t> Gary Smith </a:t>
            </a:r>
            <a:r>
              <a:rPr lang="zh-TW" altLang="zh-TW" sz="1400" b="1" dirty="0">
                <a:effectLst/>
                <a:latin typeface="Calibri" panose="020F0502020204030204" pitchFamily="34" charset="0"/>
                <a:ea typeface="新細明體" panose="02020500000000000000" pitchFamily="18" charset="-120"/>
                <a:cs typeface="Times New Roman" panose="02020603050405020304" pitchFamily="18" charset="0"/>
              </a:rPr>
              <a:t>在</a:t>
            </a:r>
            <a:r>
              <a:rPr lang="en-US" altLang="zh-TW" sz="1400" b="1" dirty="0" err="1">
                <a:effectLst/>
                <a:latin typeface="Calibri" panose="020F0502020204030204" pitchFamily="34" charset="0"/>
                <a:ea typeface="新細明體" panose="02020500000000000000" pitchFamily="18" charset="-120"/>
                <a:cs typeface="Times New Roman" panose="02020603050405020304" pitchFamily="18" charset="0"/>
              </a:rPr>
              <a:t>Marketwatch</a:t>
            </a:r>
            <a:r>
              <a:rPr lang="zh-TW" altLang="zh-TW" sz="1400" b="1" dirty="0">
                <a:effectLst/>
                <a:latin typeface="Calibri" panose="020F0502020204030204" pitchFamily="34" charset="0"/>
                <a:ea typeface="新細明體" panose="02020500000000000000" pitchFamily="18" charset="-120"/>
                <a:cs typeface="Times New Roman" panose="02020603050405020304" pitchFamily="18" charset="0"/>
              </a:rPr>
              <a:t>撰文指出，</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真正差別在於，</a:t>
            </a:r>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1990</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年代末期，</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若要成為網際網路用戶，就必須購買電腦並租用網際網路服務，所付代價都不低</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1999</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年，譬如，一台康柏</a:t>
            </a:r>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400" b="1" kern="100" dirty="0" err="1">
                <a:effectLst/>
                <a:latin typeface="Calibri" panose="020F0502020204030204" pitchFamily="34" charset="0"/>
                <a:ea typeface="新細明體" panose="02020500000000000000" pitchFamily="18" charset="-120"/>
                <a:cs typeface="Times New Roman" panose="02020603050405020304" pitchFamily="18" charset="0"/>
              </a:rPr>
              <a:t>ProSignia</a:t>
            </a:r>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 Desktop 330</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電腦售價為</a:t>
            </a:r>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2,699</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美元，貝爾大西洋公司提供的數位用戶線服務每月收費</a:t>
            </a:r>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59.95</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美元。</a:t>
            </a:r>
            <a:endParaRPr lang="zh-TW" alt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en-US" sz="14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至於</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使用生成式</a:t>
            </a:r>
            <a:r>
              <a:rPr lang="en-US"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AI</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需要多少成本？幾乎不花錢，</a:t>
            </a:r>
            <a:r>
              <a:rPr lang="en-US"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OpenAI</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等公司提供的有限使用服務是免費的</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。兩位教授認為，</a:t>
            </a:r>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30</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年前，使用網際網路的代價高昂，表示用戶期待能夠</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獲得豐厚的回報；如今使用</a:t>
            </a:r>
            <a:r>
              <a:rPr lang="en-US"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ChatGPT</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和其他生成式</a:t>
            </a:r>
            <a:r>
              <a:rPr lang="en-US"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AI</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成本極低</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，這也表示</a:t>
            </a:r>
            <a:r>
              <a:rPr lang="zh-TW" altLang="zh-TW" sz="1400" b="1"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著用戶即使願意一試，也不期待有什麼回報</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4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使用生成式</a:t>
            </a:r>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AI</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成本雖低，</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但建立並供應</a:t>
            </a:r>
            <a:r>
              <a:rPr lang="en-US"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AI</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的成本卻極其昂貴。訓練這些模型可能耗資超過</a:t>
            </a:r>
            <a:r>
              <a:rPr lang="en-US"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1</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億美元，需要輝達（</a:t>
            </a:r>
            <a:r>
              <a:rPr lang="en-US"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NVIDIA</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）、超微（</a:t>
            </a:r>
            <a:r>
              <a:rPr lang="en-US"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AMD</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）和英特爾（</a:t>
            </a:r>
            <a:r>
              <a:rPr lang="en-US"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Intel</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）等提供的最新且最昂貴的晶片。</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製造這些</a:t>
            </a:r>
            <a:r>
              <a:rPr lang="en-US"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AI</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晶片所需的人才、電力、水資源等</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社會成本</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，目</a:t>
            </a:r>
            <a:r>
              <a:rPr lang="zh-TW" altLang="zh-TW" sz="14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前遠遠超過所帶來的回報</a:t>
            </a:r>
            <a:r>
              <a:rPr lang="zh-TW" altLang="zh-TW" sz="1400" b="1"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0EE4C374-145D-22B7-BCFC-73CFF1400B42}"/>
              </a:ext>
            </a:extLst>
          </p:cNvPr>
          <p:cNvGraphicFramePr>
            <a:graphicFrameLocks noGrp="1"/>
          </p:cNvGraphicFramePr>
          <p:nvPr>
            <p:extLst>
              <p:ext uri="{D42A27DB-BD31-4B8C-83A1-F6EECF244321}">
                <p14:modId xmlns:p14="http://schemas.microsoft.com/office/powerpoint/2010/main" val="870618790"/>
              </p:ext>
            </p:extLst>
          </p:nvPr>
        </p:nvGraphicFramePr>
        <p:xfrm>
          <a:off x="361950" y="707231"/>
          <a:ext cx="11191875" cy="5456237"/>
        </p:xfrm>
        <a:graphic>
          <a:graphicData uri="http://schemas.openxmlformats.org/drawingml/2006/table">
            <a:tbl>
              <a:tblPr/>
              <a:tblGrid>
                <a:gridCol w="2945230">
                  <a:extLst>
                    <a:ext uri="{9D8B030D-6E8A-4147-A177-3AD203B41FA5}">
                      <a16:colId xmlns:a16="http://schemas.microsoft.com/office/drawing/2014/main" val="20000"/>
                    </a:ext>
                  </a:extLst>
                </a:gridCol>
                <a:gridCol w="3730625">
                  <a:extLst>
                    <a:ext uri="{9D8B030D-6E8A-4147-A177-3AD203B41FA5}">
                      <a16:colId xmlns:a16="http://schemas.microsoft.com/office/drawing/2014/main" val="20001"/>
                    </a:ext>
                  </a:extLst>
                </a:gridCol>
                <a:gridCol w="4516020">
                  <a:extLst>
                    <a:ext uri="{9D8B030D-6E8A-4147-A177-3AD203B41FA5}">
                      <a16:colId xmlns:a16="http://schemas.microsoft.com/office/drawing/2014/main" val="20002"/>
                    </a:ext>
                  </a:extLst>
                </a:gridCol>
              </a:tblGrid>
              <a:tr h="9144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a:ln>
                            <a:noFill/>
                          </a:ln>
                          <a:solidFill>
                            <a:srgbClr val="FFFFFF"/>
                          </a:solidFill>
                          <a:effectLst/>
                          <a:latin typeface="Arial" pitchFamily="34" charset="0"/>
                          <a:ea typeface="新細明體" pitchFamily="18" charset="-120"/>
                        </a:rPr>
                        <a:t>1995 – 2000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a:ln>
                            <a:noFill/>
                          </a:ln>
                          <a:solidFill>
                            <a:srgbClr val="FFFFFF"/>
                          </a:solidFill>
                          <a:effectLst/>
                          <a:latin typeface="Arial" pitchFamily="34" charset="0"/>
                          <a:ea typeface="新細明體" pitchFamily="18" charset="-120"/>
                        </a:rPr>
                        <a:t>Invention </a:t>
                      </a:r>
                      <a:r>
                        <a:rPr kumimoji="0" lang="en-US" altLang="zh-TW" sz="1600" b="1" i="0" u="none" strike="noStrike" cap="none" normalizeH="0" baseline="0">
                          <a:ln>
                            <a:noFill/>
                          </a:ln>
                          <a:solidFill>
                            <a:schemeClr val="tx2"/>
                          </a:solidFill>
                          <a:effectLst/>
                          <a:latin typeface="Arial" pitchFamily="34" charset="0"/>
                          <a:ea typeface="新細明體" pitchFamily="18" charset="-120"/>
                        </a:rPr>
                        <a:t>(Retail goods)  </a:t>
                      </a:r>
                      <a:endParaRPr kumimoji="0" lang="zh-TW" altLang="en-US" sz="1600" b="1" i="0" u="none" strike="noStrike" cap="none" normalizeH="0" baseline="0">
                        <a:ln>
                          <a:noFill/>
                        </a:ln>
                        <a:solidFill>
                          <a:schemeClr val="tx2"/>
                        </a:solidFill>
                        <a:effectLst/>
                        <a:latin typeface="Arial" pitchFamily="34" charset="0"/>
                        <a:ea typeface="新細明體" pitchFamily="18" charset="-120"/>
                      </a:endParaRP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3A3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FFFFFF"/>
                          </a:solidFill>
                          <a:effectLst/>
                          <a:latin typeface="Arial" pitchFamily="34" charset="0"/>
                          <a:ea typeface="新細明體" pitchFamily="18" charset="-120"/>
                        </a:rPr>
                        <a:t>2001 – 2006</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2"/>
                          </a:solidFill>
                          <a:effectLst/>
                          <a:latin typeface="Arial" pitchFamily="34" charset="0"/>
                          <a:ea typeface="新細明體" pitchFamily="18" charset="-120"/>
                        </a:rPr>
                        <a:t>Consolidation ( Retail + Services)</a:t>
                      </a:r>
                      <a:endParaRPr kumimoji="0" lang="zh-TW" altLang="en-US" sz="1600" b="1" i="0" u="none" strike="noStrike" cap="none" normalizeH="0" baseline="0" dirty="0">
                        <a:ln>
                          <a:noFill/>
                        </a:ln>
                        <a:solidFill>
                          <a:schemeClr val="tx2"/>
                        </a:solidFill>
                        <a:effectLst/>
                        <a:latin typeface="Arial" pitchFamily="34" charset="0"/>
                        <a:ea typeface="新細明體" pitchFamily="18" charset="-120"/>
                      </a:endParaRP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3A3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FFFFFF"/>
                          </a:solidFill>
                          <a:effectLst/>
                          <a:latin typeface="Arial" pitchFamily="34" charset="0"/>
                          <a:ea typeface="新細明體" pitchFamily="18" charset="-120"/>
                        </a:rPr>
                        <a:t>2007 – Present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2"/>
                          </a:solidFill>
                          <a:effectLst/>
                          <a:latin typeface="Arial" pitchFamily="34" charset="0"/>
                          <a:ea typeface="新細明體" pitchFamily="18" charset="-120"/>
                        </a:rPr>
                        <a:t>Re-Invention (Retail + Service + Content) </a:t>
                      </a:r>
                      <a:endParaRPr kumimoji="0" lang="zh-TW" altLang="en-US" sz="1600" b="1" i="0" u="none" strike="noStrike" cap="none" normalizeH="0" baseline="0" dirty="0">
                        <a:ln>
                          <a:noFill/>
                        </a:ln>
                        <a:solidFill>
                          <a:schemeClr val="tx2"/>
                        </a:solidFill>
                        <a:effectLst/>
                        <a:latin typeface="Arial" pitchFamily="34" charset="0"/>
                        <a:ea typeface="新細明體" pitchFamily="18" charset="-120"/>
                      </a:endParaRP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3A3E0"/>
                    </a:solidFill>
                  </a:tcPr>
                </a:tc>
                <a:extLst>
                  <a:ext uri="{0D108BD9-81ED-4DB2-BD59-A6C34878D82A}">
                    <a16:rowId xmlns:a16="http://schemas.microsoft.com/office/drawing/2014/main" val="10000"/>
                  </a:ext>
                </a:extLst>
              </a:tr>
              <a:tr h="13107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7.Perfect mark</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完美市場</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Im</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perfect markets, brands, and network effect</a:t>
                      </a:r>
                      <a:r>
                        <a:rPr kumimoji="0" lang="en-US" altLang="zh-TW" sz="1600" b="0" i="0" u="none" strike="noStrike" cap="none" normalizeH="0" baseline="0" dirty="0">
                          <a:ln>
                            <a:noFill/>
                          </a:ln>
                          <a:solidFill>
                            <a:srgbClr val="000000"/>
                          </a:solidFill>
                          <a:effectLst/>
                          <a:latin typeface="Arial" pitchFamily="34" charset="0"/>
                          <a:ea typeface="新細明體" pitchFamily="18" charset="-12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不完美市場、 </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品牌和網絡效應</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Continuation of </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online market </a:t>
                      </a:r>
                      <a:r>
                        <a:rPr kumimoji="0" lang="en-US" altLang="zh-TW" sz="1600" b="1" i="0" u="none" strike="noStrike" cap="none" normalizeH="0" baseline="0" dirty="0">
                          <a:ln>
                            <a:noFill/>
                          </a:ln>
                          <a:solidFill>
                            <a:srgbClr val="C00000"/>
                          </a:solidFill>
                          <a:effectLst/>
                          <a:highlight>
                            <a:srgbClr val="FFFF00"/>
                          </a:highlight>
                          <a:latin typeface="Arial" pitchFamily="34" charset="0"/>
                          <a:ea typeface="新細明體" pitchFamily="18" charset="-120"/>
                        </a:rPr>
                        <a:t>imperfections</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commodity competition in select markets </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                                   延續在線上</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市場不完美性</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商品在選擇市場競爭</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BCC"/>
                    </a:solidFill>
                  </a:tcPr>
                </a:tc>
                <a:extLst>
                  <a:ext uri="{0D108BD9-81ED-4DB2-BD59-A6C34878D82A}">
                    <a16:rowId xmlns:a16="http://schemas.microsoft.com/office/drawing/2014/main" val="10001"/>
                  </a:ext>
                </a:extLst>
              </a:tr>
              <a:tr h="13107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8. </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Pure online </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strategies (</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純線上策略</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Mixed</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 </a:t>
                      </a:r>
                      <a:r>
                        <a:rPr kumimoji="0" lang="en-US" altLang="zh-TW" sz="1600" b="1" i="0" u="none" strike="noStrike" cap="none" normalizeH="0" baseline="0" dirty="0">
                          <a:ln>
                            <a:noFill/>
                          </a:ln>
                          <a:solidFill>
                            <a:srgbClr val="C00000"/>
                          </a:solidFill>
                          <a:effectLst/>
                          <a:latin typeface="Arial" pitchFamily="34" charset="0"/>
                          <a:ea typeface="新細明體" pitchFamily="18" charset="-120"/>
                        </a:rPr>
                        <a:t>“</a:t>
                      </a:r>
                      <a:r>
                        <a:rPr kumimoji="0" lang="en-US" altLang="zh-TW" sz="1600" b="1" i="0" u="none" strike="noStrike" cap="none" normalizeH="0" baseline="0" dirty="0">
                          <a:ln>
                            <a:noFill/>
                          </a:ln>
                          <a:solidFill>
                            <a:srgbClr val="C00000"/>
                          </a:solidFill>
                          <a:effectLst/>
                          <a:highlight>
                            <a:srgbClr val="FFFF00"/>
                          </a:highlight>
                          <a:latin typeface="Arial" pitchFamily="34" charset="0"/>
                          <a:ea typeface="新細明體" pitchFamily="18" charset="-120"/>
                        </a:rPr>
                        <a:t>brick-and-clicks”</a:t>
                      </a:r>
                      <a:r>
                        <a:rPr kumimoji="0" lang="en-US" altLang="zh-TW" sz="1600" b="1" i="0" u="none" strike="noStrike" cap="none" normalizeH="0" baseline="0" dirty="0">
                          <a:ln>
                            <a:noFill/>
                          </a:ln>
                          <a:solidFill>
                            <a:srgbClr val="C00000"/>
                          </a:solidFill>
                          <a:effectLst/>
                          <a:latin typeface="Arial" pitchFamily="34" charset="0"/>
                          <a:ea typeface="新細明體" pitchFamily="18" charset="-120"/>
                        </a:rPr>
                        <a:t> </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strategies</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 </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混合</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實體和虛擬</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策略</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Return to online strategies in new markets; </a:t>
                      </a:r>
                      <a:r>
                        <a:rPr kumimoji="0" lang="en-US" altLang="zh-TW" sz="1600" b="1" i="0" u="none" strike="noStrike" cap="none" normalizeH="0" baseline="0" dirty="0">
                          <a:ln>
                            <a:noFill/>
                          </a:ln>
                          <a:solidFill>
                            <a:srgbClr val="C00000"/>
                          </a:solidFill>
                          <a:effectLst/>
                          <a:latin typeface="Arial" pitchFamily="34" charset="0"/>
                          <a:ea typeface="新細明體" pitchFamily="18" charset="-120"/>
                        </a:rPr>
                        <a:t>extension of </a:t>
                      </a:r>
                      <a:r>
                        <a:rPr kumimoji="0" lang="en-US" altLang="zh-TW" sz="1600" b="1" i="0" u="none" strike="noStrike" cap="none" normalizeH="0" baseline="0" dirty="0">
                          <a:ln>
                            <a:noFill/>
                          </a:ln>
                          <a:solidFill>
                            <a:srgbClr val="C00000"/>
                          </a:solidFill>
                          <a:effectLst/>
                          <a:highlight>
                            <a:srgbClr val="FFFF00"/>
                          </a:highlight>
                          <a:latin typeface="Arial" pitchFamily="34" charset="0"/>
                          <a:ea typeface="新細明體" pitchFamily="18" charset="-120"/>
                        </a:rPr>
                        <a:t>brick-and-clicks </a:t>
                      </a:r>
                      <a:r>
                        <a:rPr kumimoji="0" lang="en-US" altLang="zh-TW" sz="1600" b="1" i="0" u="none" strike="noStrike" cap="none" normalizeH="0" baseline="0" dirty="0">
                          <a:ln>
                            <a:noFill/>
                          </a:ln>
                          <a:solidFill>
                            <a:srgbClr val="C00000"/>
                          </a:solidFill>
                          <a:effectLst/>
                          <a:latin typeface="Arial" pitchFamily="34" charset="0"/>
                          <a:ea typeface="新細明體" pitchFamily="18" charset="-120"/>
                        </a:rPr>
                        <a:t>in traditional retail markets </a:t>
                      </a: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線上策略返回到</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新的市場</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在傳統零售市場</a:t>
                      </a:r>
                      <a:r>
                        <a:rPr kumimoji="0" lang="zh-TW" altLang="en-US" sz="1600" b="1" i="0" u="none" strike="noStrike" cap="none" normalizeH="0" baseline="0" dirty="0">
                          <a:ln>
                            <a:noFill/>
                          </a:ln>
                          <a:solidFill>
                            <a:srgbClr val="C00000"/>
                          </a:solidFill>
                          <a:effectLst/>
                          <a:highlight>
                            <a:srgbClr val="FFFF00"/>
                          </a:highlight>
                          <a:latin typeface="Arial" pitchFamily="34" charset="0"/>
                          <a:ea typeface="新細明體" pitchFamily="18" charset="-120"/>
                        </a:rPr>
                        <a:t>擴展實體和虛擬策略</a:t>
                      </a:r>
                      <a:endPar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endParaRP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E7EEE7"/>
                    </a:solidFill>
                  </a:tcPr>
                </a:tc>
                <a:extLst>
                  <a:ext uri="{0D108BD9-81ED-4DB2-BD59-A6C34878D82A}">
                    <a16:rowId xmlns:a16="http://schemas.microsoft.com/office/drawing/2014/main" val="10002"/>
                  </a:ext>
                </a:extLst>
              </a:tr>
              <a:tr h="10973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9. </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First-mover advantage(</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先發優勢</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endParaRPr>
                    </a:p>
                  </a:txBody>
                  <a:tcPr marT="45723" marB="45723" horzOverflow="overflow">
                    <a:lnL>
                      <a:noFill/>
                    </a:lnL>
                    <a:lnR>
                      <a:noFill/>
                    </a:lnR>
                    <a:lnT>
                      <a:noFill/>
                    </a:lnT>
                    <a:lnB>
                      <a:noFill/>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Strategic –follow strength; </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complementary assets</a:t>
                      </a:r>
                      <a:r>
                        <a:rPr kumimoji="0" lang="en-US" altLang="zh-TW" sz="1600" b="1" i="0" u="none" strike="noStrike" kern="1200" cap="none" normalizeH="0" baseline="0" dirty="0">
                          <a:ln>
                            <a:noFill/>
                          </a:ln>
                          <a:solidFill>
                            <a:srgbClr val="000000"/>
                          </a:solidFill>
                          <a:effectLst/>
                          <a:latin typeface="Arial" pitchFamily="34" charset="0"/>
                          <a:ea typeface="新細明體" pitchFamily="18" charset="-120"/>
                          <a:cs typeface="+mn-cs"/>
                        </a:rPr>
                        <a:t> </a:t>
                      </a:r>
                      <a:r>
                        <a:rPr kumimoji="0" lang="zh-TW" altLang="en-US" sz="1600" b="1" i="0" u="none" strike="noStrike" kern="1200" cap="none" normalizeH="0" baseline="0" dirty="0">
                          <a:ln>
                            <a:noFill/>
                          </a:ln>
                          <a:solidFill>
                            <a:srgbClr val="000000"/>
                          </a:solidFill>
                          <a:effectLst/>
                          <a:latin typeface="Arial" pitchFamily="34" charset="0"/>
                          <a:ea typeface="新細明體" pitchFamily="18" charset="-120"/>
                          <a:cs typeface="+mn-cs"/>
                        </a:rPr>
                        <a:t>              </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策略 </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跟隨優勢</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互補性資產</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23" marB="45723" horzOverflow="overflow">
                    <a:lnL>
                      <a:noFill/>
                    </a:lnL>
                    <a:lnR>
                      <a:noFill/>
                    </a:lnR>
                    <a:lnT>
                      <a:noFill/>
                    </a:lnT>
                    <a:lnB>
                      <a:noFill/>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First-mover advantages return in new markets as traditional Web players catch up </a:t>
                      </a: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先發優勢</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返回新的市場，傳統的 </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Web</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參賽</a:t>
                      </a:r>
                      <a:r>
                        <a:rPr kumimoji="0" lang="zh-TW" altLang="en-US" sz="1800" b="0" i="0" u="none" strike="noStrike" cap="none" normalizeH="0" baseline="0" dirty="0">
                          <a:ln>
                            <a:noFill/>
                          </a:ln>
                          <a:solidFill>
                            <a:schemeClr val="tx1"/>
                          </a:solidFill>
                          <a:effectLst/>
                          <a:latin typeface="Arial" pitchFamily="34" charset="0"/>
                          <a:ea typeface="新細明體" pitchFamily="18" charset="-120"/>
                        </a:rPr>
                        <a:t>者</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追趕</a:t>
                      </a:r>
                    </a:p>
                  </a:txBody>
                  <a:tcPr marT="45723" marB="45723" horzOverflow="overflow">
                    <a:lnL>
                      <a:noFill/>
                    </a:lnL>
                    <a:lnR>
                      <a:noFill/>
                    </a:lnR>
                    <a:lnT>
                      <a:noFill/>
                    </a:lnT>
                    <a:lnB>
                      <a:noFill/>
                    </a:lnB>
                    <a:lnTlToBr>
                      <a:noFill/>
                    </a:lnTlToBr>
                    <a:lnBlToTr>
                      <a:noFill/>
                    </a:lnBlToTr>
                    <a:solidFill>
                      <a:srgbClr val="CCDBCC"/>
                    </a:solidFill>
                  </a:tcPr>
                </a:tc>
                <a:extLst>
                  <a:ext uri="{0D108BD9-81ED-4DB2-BD59-A6C34878D82A}">
                    <a16:rowId xmlns:a16="http://schemas.microsoft.com/office/drawing/2014/main" val="10003"/>
                  </a:ext>
                </a:extLst>
              </a:tr>
              <a:tr h="823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10. </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Low-complexity</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retail products</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 </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低</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複雜度的零售產品</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23" marB="45723" horzOverflow="overflow">
                    <a:lnL>
                      <a:noFill/>
                    </a:lnL>
                    <a:lnR>
                      <a:noFill/>
                    </a:lnR>
                    <a:lnT>
                      <a:noFill/>
                    </a:lnT>
                    <a:lnB>
                      <a:noFill/>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High-complexity</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retail products and services</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      </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r>
                        <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高</a:t>
                      </a:r>
                      <a:r>
                        <a:rPr kumimoji="0" lang="zh-TW" altLang="en-US" sz="1600" b="1" i="0" u="none" strike="noStrike" cap="none" normalizeH="0" baseline="0" dirty="0">
                          <a:ln>
                            <a:noFill/>
                          </a:ln>
                          <a:solidFill>
                            <a:srgbClr val="000000"/>
                          </a:solidFill>
                          <a:effectLst/>
                          <a:latin typeface="Arial" pitchFamily="34" charset="0"/>
                          <a:ea typeface="新細明體" pitchFamily="18" charset="-120"/>
                        </a:rPr>
                        <a:t>複雜度的零售產品和服務</a:t>
                      </a: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a:t>
                      </a:r>
                      <a:endParaRPr kumimoji="0" lang="zh-TW" altLang="en-US" sz="1600" b="1" i="0" u="none" strike="noStrike" cap="none" normalizeH="0" baseline="0" dirty="0">
                        <a:ln>
                          <a:noFill/>
                        </a:ln>
                        <a:solidFill>
                          <a:srgbClr val="000000"/>
                        </a:solidFill>
                        <a:effectLst/>
                        <a:latin typeface="Arial" pitchFamily="34" charset="0"/>
                        <a:ea typeface="新細明體" pitchFamily="18" charset="-120"/>
                      </a:endParaRPr>
                    </a:p>
                  </a:txBody>
                  <a:tcPr marT="45723" marB="45723" horzOverflow="overflow">
                    <a:lnL>
                      <a:noFill/>
                    </a:lnL>
                    <a:lnR>
                      <a:noFill/>
                    </a:lnR>
                    <a:lnT>
                      <a:noFill/>
                    </a:lnT>
                    <a:lnB>
                      <a:noFill/>
                    </a:lnB>
                    <a:lnTlToBr>
                      <a:noFill/>
                    </a:lnTlToBr>
                    <a:lnBlToTr>
                      <a:noFill/>
                    </a:lnBlToTr>
                    <a:solidFill>
                      <a:srgbClr val="E7E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000000"/>
                          </a:solidFill>
                          <a:effectLst/>
                          <a:latin typeface="Arial" pitchFamily="34" charset="0"/>
                          <a:ea typeface="新細明體" pitchFamily="18" charset="-120"/>
                        </a:rPr>
                        <a:t> Retail, services, and </a:t>
                      </a:r>
                      <a:r>
                        <a:rPr kumimoji="0" lang="en-US" altLang="zh-TW" sz="1600" b="1" i="0" u="none" strike="noStrike" cap="none" normalizeH="0" baseline="0" dirty="0">
                          <a:ln>
                            <a:noFill/>
                          </a:ln>
                          <a:solidFill>
                            <a:srgbClr val="000000"/>
                          </a:solidFill>
                          <a:effectLst/>
                          <a:highlight>
                            <a:srgbClr val="FFFF00"/>
                          </a:highlight>
                          <a:latin typeface="Arial" pitchFamily="34" charset="0"/>
                          <a:ea typeface="新細明體" pitchFamily="18" charset="-120"/>
                        </a:rPr>
                        <a:t>content</a:t>
                      </a:r>
                      <a:endParaRPr kumimoji="0" lang="zh-TW" altLang="en-US" sz="1600" b="1" i="0" u="none" strike="noStrike" cap="none" normalizeH="0" baseline="0" dirty="0">
                        <a:ln>
                          <a:noFill/>
                        </a:ln>
                        <a:solidFill>
                          <a:srgbClr val="000000"/>
                        </a:solidFill>
                        <a:effectLst/>
                        <a:highlight>
                          <a:srgbClr val="FFFF00"/>
                        </a:highlight>
                        <a:latin typeface="Arial" pitchFamily="34" charset="0"/>
                        <a:ea typeface="新細明體" pitchFamily="18" charset="-120"/>
                      </a:endParaRPr>
                    </a:p>
                  </a:txBody>
                  <a:tcPr marT="45723" marB="45723" horzOverflow="overflow">
                    <a:lnL>
                      <a:noFill/>
                    </a:lnL>
                    <a:lnR>
                      <a:noFill/>
                    </a:lnR>
                    <a:lnT>
                      <a:noFill/>
                    </a:lnT>
                    <a:lnB>
                      <a:noFill/>
                    </a:lnB>
                    <a:lnTlToBr>
                      <a:noFill/>
                    </a:lnTlToBr>
                    <a:lnBlToTr>
                      <a:noFill/>
                    </a:lnBlToTr>
                    <a:solidFill>
                      <a:srgbClr val="E7EEE7"/>
                    </a:solidFill>
                  </a:tcPr>
                </a:tc>
                <a:extLst>
                  <a:ext uri="{0D108BD9-81ED-4DB2-BD59-A6C34878D82A}">
                    <a16:rowId xmlns:a16="http://schemas.microsoft.com/office/drawing/2014/main" val="10004"/>
                  </a:ext>
                </a:extLst>
              </a:tr>
            </a:tbl>
          </a:graphicData>
        </a:graphic>
      </p:graphicFrame>
      <p:sp>
        <p:nvSpPr>
          <p:cNvPr id="7" name="Rectangle 2">
            <a:extLst>
              <a:ext uri="{FF2B5EF4-FFF2-40B4-BE49-F238E27FC236}">
                <a16:creationId xmlns:a16="http://schemas.microsoft.com/office/drawing/2014/main" id="{5AF85E70-9BE0-1FC6-7796-B9AA33C6353B}"/>
              </a:ext>
            </a:extLst>
          </p:cNvPr>
          <p:cNvSpPr txBox="1">
            <a:spLocks noChangeArrowheads="1"/>
          </p:cNvSpPr>
          <p:nvPr/>
        </p:nvSpPr>
        <p:spPr bwMode="auto">
          <a:xfrm>
            <a:off x="130629" y="10153"/>
            <a:ext cx="11996268" cy="400752"/>
          </a:xfrm>
          <a:prstGeom prst="rect">
            <a:avLst/>
          </a:prstGeom>
          <a:solidFill>
            <a:schemeClr val="tx2"/>
          </a:solidFill>
          <a:ln w="9525">
            <a:noFill/>
            <a:miter lim="800000"/>
            <a:headEnd/>
            <a:tailEnd/>
          </a:ln>
        </p:spPr>
        <p:txBody>
          <a:bodyPr wrap="square" lIns="92075" tIns="46038" rIns="92075" bIns="46038">
            <a:spAutoFit/>
          </a:bodyPr>
          <a:lstStyle/>
          <a:p>
            <a:pPr>
              <a:defRPr/>
            </a:pPr>
            <a:r>
              <a:rPr lang="zh-TW" altLang="en-US" sz="2000" b="1" dirty="0">
                <a:solidFill>
                  <a:schemeClr val="bg1"/>
                </a:solidFill>
              </a:rPr>
              <a:t>電子商務簡史   </a:t>
            </a:r>
            <a:r>
              <a:rPr lang="en-US" altLang="zh-TW" sz="2000" b="1" dirty="0">
                <a:solidFill>
                  <a:schemeClr val="bg1"/>
                </a:solidFill>
              </a:rPr>
              <a:t>Perspective 1 :Evolution of e-Commerce : A Brief History </a:t>
            </a:r>
            <a:r>
              <a:rPr lang="zh-TW" altLang="en-US" sz="2000" b="1" dirty="0">
                <a:solidFill>
                  <a:schemeClr val="bg1"/>
                </a:solidFill>
              </a:rPr>
              <a:t> </a:t>
            </a:r>
            <a:endParaRPr lang="en-US" altLang="zh-TW" sz="2400" b="1" dirty="0">
              <a:solidFill>
                <a:schemeClr val="bg1"/>
              </a:solidFill>
            </a:endParaRPr>
          </a:p>
        </p:txBody>
      </p:sp>
      <p:cxnSp>
        <p:nvCxnSpPr>
          <p:cNvPr id="12" name="直線接點 11">
            <a:extLst>
              <a:ext uri="{FF2B5EF4-FFF2-40B4-BE49-F238E27FC236}">
                <a16:creationId xmlns:a16="http://schemas.microsoft.com/office/drawing/2014/main" id="{0E56C0CB-1200-4F00-D32A-2ABDD0CCCC52}"/>
              </a:ext>
            </a:extLst>
          </p:cNvPr>
          <p:cNvCxnSpPr>
            <a:cxnSpLocks/>
          </p:cNvCxnSpPr>
          <p:nvPr/>
        </p:nvCxnSpPr>
        <p:spPr bwMode="auto">
          <a:xfrm>
            <a:off x="7025936" y="1367693"/>
            <a:ext cx="0" cy="5039557"/>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cxnSp>
        <p:nvCxnSpPr>
          <p:cNvPr id="14" name="直線接點 13">
            <a:extLst>
              <a:ext uri="{FF2B5EF4-FFF2-40B4-BE49-F238E27FC236}">
                <a16:creationId xmlns:a16="http://schemas.microsoft.com/office/drawing/2014/main" id="{A34F74AD-DBF2-AD10-E7D0-BD1545D681C7}"/>
              </a:ext>
            </a:extLst>
          </p:cNvPr>
          <p:cNvCxnSpPr>
            <a:cxnSpLocks/>
          </p:cNvCxnSpPr>
          <p:nvPr/>
        </p:nvCxnSpPr>
        <p:spPr bwMode="auto">
          <a:xfrm>
            <a:off x="3324780" y="1443893"/>
            <a:ext cx="0" cy="4963357"/>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97286" name="文字方塊 14">
            <a:extLst>
              <a:ext uri="{FF2B5EF4-FFF2-40B4-BE49-F238E27FC236}">
                <a16:creationId xmlns:a16="http://schemas.microsoft.com/office/drawing/2014/main" id="{2954449A-197A-55E1-E9EC-B94F1E1884C5}"/>
              </a:ext>
            </a:extLst>
          </p:cNvPr>
          <p:cNvSpPr txBox="1">
            <a:spLocks noChangeArrowheads="1"/>
          </p:cNvSpPr>
          <p:nvPr/>
        </p:nvSpPr>
        <p:spPr bwMode="auto">
          <a:xfrm>
            <a:off x="2860829" y="6407250"/>
            <a:ext cx="159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400" b="1" dirty="0">
                <a:solidFill>
                  <a:srgbClr val="C00000"/>
                </a:solidFill>
                <a:latin typeface="Tahoma" panose="020B0604030504040204" pitchFamily="34" charset="0"/>
                <a:ea typeface="新細明體" panose="02020500000000000000" pitchFamily="18" charset="-120"/>
              </a:rPr>
              <a:t>The Crash 2000</a:t>
            </a:r>
            <a:endParaRPr lang="zh-TW" altLang="en-US" sz="1400" b="1" dirty="0">
              <a:solidFill>
                <a:srgbClr val="C00000"/>
              </a:solidFill>
              <a:latin typeface="Tahoma" panose="020B0604030504040204" pitchFamily="34" charset="0"/>
              <a:ea typeface="新細明體" panose="02020500000000000000" pitchFamily="18" charset="-120"/>
            </a:endParaRPr>
          </a:p>
        </p:txBody>
      </p:sp>
      <p:sp>
        <p:nvSpPr>
          <p:cNvPr id="97287" name="文字方塊 15">
            <a:extLst>
              <a:ext uri="{FF2B5EF4-FFF2-40B4-BE49-F238E27FC236}">
                <a16:creationId xmlns:a16="http://schemas.microsoft.com/office/drawing/2014/main" id="{16511973-68AC-6DE0-A2E7-987E1FD873E4}"/>
              </a:ext>
            </a:extLst>
          </p:cNvPr>
          <p:cNvSpPr txBox="1">
            <a:spLocks noChangeArrowheads="1"/>
          </p:cNvSpPr>
          <p:nvPr/>
        </p:nvSpPr>
        <p:spPr bwMode="auto">
          <a:xfrm>
            <a:off x="6096000" y="644033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400" b="1" dirty="0">
                <a:solidFill>
                  <a:srgbClr val="C00000"/>
                </a:solidFill>
                <a:latin typeface="Tahoma" panose="020B0604030504040204" pitchFamily="34" charset="0"/>
                <a:ea typeface="新細明體" panose="02020500000000000000" pitchFamily="18" charset="-120"/>
              </a:rPr>
              <a:t>Smartphone 2007</a:t>
            </a:r>
            <a:endParaRPr lang="zh-TW" altLang="en-US" sz="1400" b="1" dirty="0">
              <a:solidFill>
                <a:srgbClr val="C00000"/>
              </a:solidFill>
              <a:latin typeface="Tahoma" panose="020B0604030504040204" pitchFamily="34" charset="0"/>
              <a:ea typeface="新細明體" panose="02020500000000000000" pitchFamily="18" charset="-12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31C031-0D93-48BB-BF9F-DB3545787C76}"/>
              </a:ext>
            </a:extLst>
          </p:cNvPr>
          <p:cNvSpPr>
            <a:spLocks noGrp="1"/>
          </p:cNvSpPr>
          <p:nvPr>
            <p:ph type="title"/>
          </p:nvPr>
        </p:nvSpPr>
        <p:spPr>
          <a:xfrm>
            <a:off x="313399" y="279686"/>
            <a:ext cx="12003459" cy="509838"/>
          </a:xfrm>
        </p:spPr>
        <p:txBody>
          <a:bodyPr>
            <a:noAutofit/>
          </a:bodyPr>
          <a:lstStyle/>
          <a:p>
            <a:r>
              <a:rPr lang="zh-TW" altLang="en-US" sz="2400" dirty="0"/>
              <a:t>電子商務簡史    </a:t>
            </a:r>
            <a:r>
              <a:rPr lang="en-US" altLang="zh-TW" sz="2800" dirty="0">
                <a:highlight>
                  <a:srgbClr val="FFFF00"/>
                </a:highlight>
              </a:rPr>
              <a:t>Perspective 2</a:t>
            </a:r>
            <a:r>
              <a:rPr lang="en-US" altLang="zh-TW" sz="2800" dirty="0"/>
              <a:t>: </a:t>
            </a:r>
            <a:r>
              <a:rPr lang="zh-TW" altLang="en-US" sz="2800" dirty="0"/>
              <a:t> </a:t>
            </a:r>
            <a:br>
              <a:rPr lang="en-US" altLang="zh-TW" sz="2800" dirty="0"/>
            </a:br>
            <a:r>
              <a:rPr lang="zh-TW" altLang="en-US" sz="1800" dirty="0"/>
              <a:t>電子商務的演進並非一蹴可及，</a:t>
            </a:r>
            <a:r>
              <a:rPr lang="zh-TW" altLang="en-US" sz="1800" dirty="0">
                <a:highlight>
                  <a:srgbClr val="FFFF00"/>
                </a:highlight>
              </a:rPr>
              <a:t>從</a:t>
            </a:r>
            <a:r>
              <a:rPr lang="en-US" altLang="zh-TW" sz="1800" dirty="0">
                <a:highlight>
                  <a:srgbClr val="FFFF00"/>
                </a:highlight>
              </a:rPr>
              <a:t>1980</a:t>
            </a:r>
            <a:r>
              <a:rPr lang="zh-TW" altLang="en-US" sz="1800" dirty="0">
                <a:highlight>
                  <a:srgbClr val="FFFF00"/>
                </a:highlight>
              </a:rPr>
              <a:t>年代以來</a:t>
            </a:r>
            <a:r>
              <a:rPr lang="zh-TW" altLang="en-US" sz="1800" dirty="0"/>
              <a:t>，共經歷四個階段的轉變，包括電腦時代、 </a:t>
            </a:r>
            <a:r>
              <a:rPr lang="en-US" altLang="zh-TW" sz="1800" dirty="0"/>
              <a:t>EC1.0</a:t>
            </a:r>
            <a:r>
              <a:rPr lang="zh-TW" altLang="en-US" sz="1800" dirty="0"/>
              <a:t>、</a:t>
            </a:r>
            <a:r>
              <a:rPr lang="en-US" altLang="zh-TW" sz="1800" dirty="0"/>
              <a:t>EC2.0</a:t>
            </a:r>
            <a:r>
              <a:rPr lang="zh-TW" altLang="en-US" sz="1800" dirty="0"/>
              <a:t> 、</a:t>
            </a:r>
            <a:r>
              <a:rPr lang="en-US" altLang="zh-TW" sz="1800" dirty="0"/>
              <a:t>EC3.0</a:t>
            </a:r>
            <a:r>
              <a:rPr lang="zh-TW" altLang="en-US" sz="1800" dirty="0"/>
              <a:t> 、</a:t>
            </a:r>
            <a:r>
              <a:rPr lang="en-US" altLang="zh-TW" sz="1800" dirty="0"/>
              <a:t>EC4.0 </a:t>
            </a:r>
            <a:r>
              <a:rPr lang="zh-TW" altLang="en-US" sz="1800" dirty="0"/>
              <a:t>等不同階段。</a:t>
            </a:r>
            <a:endParaRPr lang="zh-TW" altLang="en-US" sz="2000" dirty="0"/>
          </a:p>
        </p:txBody>
      </p:sp>
      <p:sp>
        <p:nvSpPr>
          <p:cNvPr id="11" name="內容版面配置區 10">
            <a:extLst>
              <a:ext uri="{FF2B5EF4-FFF2-40B4-BE49-F238E27FC236}">
                <a16:creationId xmlns:a16="http://schemas.microsoft.com/office/drawing/2014/main" id="{8825A1F9-CF8F-4ED9-AFB2-7DB19967E10F}"/>
              </a:ext>
            </a:extLst>
          </p:cNvPr>
          <p:cNvSpPr>
            <a:spLocks noGrp="1"/>
          </p:cNvSpPr>
          <p:nvPr>
            <p:ph idx="1"/>
          </p:nvPr>
        </p:nvSpPr>
        <p:spPr>
          <a:xfrm>
            <a:off x="633662" y="1567656"/>
            <a:ext cx="10924674" cy="4351338"/>
          </a:xfrm>
        </p:spPr>
        <p:txBody>
          <a:bodyPr>
            <a:normAutofit/>
          </a:bodyPr>
          <a:lstStyle/>
          <a:p>
            <a:pPr marL="0" indent="0">
              <a:buNone/>
            </a:pPr>
            <a:r>
              <a:rPr lang="zh-TW" altLang="en-US" sz="2400" b="1" dirty="0">
                <a:solidFill>
                  <a:srgbClr val="0070C0"/>
                </a:solidFill>
              </a:rPr>
              <a:t> </a:t>
            </a:r>
            <a:endParaRPr lang="zh-TW" altLang="en-US" sz="2000" dirty="0">
              <a:solidFill>
                <a:srgbClr val="0070C0"/>
              </a:solidFill>
              <a:highlight>
                <a:srgbClr val="FFFF00"/>
              </a:highlight>
            </a:endParaRPr>
          </a:p>
        </p:txBody>
      </p:sp>
      <p:graphicFrame>
        <p:nvGraphicFramePr>
          <p:cNvPr id="6" name="表格 5">
            <a:extLst>
              <a:ext uri="{FF2B5EF4-FFF2-40B4-BE49-F238E27FC236}">
                <a16:creationId xmlns:a16="http://schemas.microsoft.com/office/drawing/2014/main" id="{CCC952DA-0681-8ED1-D773-06D01894D036}"/>
              </a:ext>
            </a:extLst>
          </p:cNvPr>
          <p:cNvGraphicFramePr>
            <a:graphicFrameLocks noGrp="1"/>
          </p:cNvGraphicFramePr>
          <p:nvPr>
            <p:extLst>
              <p:ext uri="{D42A27DB-BD31-4B8C-83A1-F6EECF244321}">
                <p14:modId xmlns:p14="http://schemas.microsoft.com/office/powerpoint/2010/main" val="3774326781"/>
              </p:ext>
            </p:extLst>
          </p:nvPr>
        </p:nvGraphicFramePr>
        <p:xfrm>
          <a:off x="313399" y="939006"/>
          <a:ext cx="11565197" cy="5973386"/>
        </p:xfrm>
        <a:graphic>
          <a:graphicData uri="http://schemas.openxmlformats.org/drawingml/2006/table">
            <a:tbl>
              <a:tblPr firstRow="1" bandRow="1">
                <a:tableStyleId>{5C22544A-7EE6-4342-B048-85BDC9FD1C3A}</a:tableStyleId>
              </a:tblPr>
              <a:tblGrid>
                <a:gridCol w="1631714">
                  <a:extLst>
                    <a:ext uri="{9D8B030D-6E8A-4147-A177-3AD203B41FA5}">
                      <a16:colId xmlns:a16="http://schemas.microsoft.com/office/drawing/2014/main" val="2029136128"/>
                    </a:ext>
                  </a:extLst>
                </a:gridCol>
                <a:gridCol w="1702882">
                  <a:extLst>
                    <a:ext uri="{9D8B030D-6E8A-4147-A177-3AD203B41FA5}">
                      <a16:colId xmlns:a16="http://schemas.microsoft.com/office/drawing/2014/main" val="3669466235"/>
                    </a:ext>
                  </a:extLst>
                </a:gridCol>
                <a:gridCol w="8230601">
                  <a:extLst>
                    <a:ext uri="{9D8B030D-6E8A-4147-A177-3AD203B41FA5}">
                      <a16:colId xmlns:a16="http://schemas.microsoft.com/office/drawing/2014/main" val="4151046844"/>
                    </a:ext>
                  </a:extLst>
                </a:gridCol>
              </a:tblGrid>
              <a:tr h="355013">
                <a:tc>
                  <a:txBody>
                    <a:bodyPr/>
                    <a:lstStyle/>
                    <a:p>
                      <a:endParaRPr lang="zh-TW" altLang="en-US" b="0" dirty="0"/>
                    </a:p>
                  </a:txBody>
                  <a:tcPr/>
                </a:tc>
                <a:tc>
                  <a:txBody>
                    <a:bodyPr/>
                    <a:lstStyle/>
                    <a:p>
                      <a:r>
                        <a:rPr lang="zh-TW" altLang="en-US" sz="1400" dirty="0"/>
                        <a:t>時期</a:t>
                      </a:r>
                    </a:p>
                  </a:txBody>
                  <a:tcPr/>
                </a:tc>
                <a:tc>
                  <a:txBody>
                    <a:bodyPr/>
                    <a:lstStyle/>
                    <a:p>
                      <a:r>
                        <a:rPr lang="zh-TW" altLang="en-US" sz="1400" dirty="0"/>
                        <a:t>                                                特點</a:t>
                      </a:r>
                    </a:p>
                  </a:txBody>
                  <a:tcPr/>
                </a:tc>
                <a:extLst>
                  <a:ext uri="{0D108BD9-81ED-4DB2-BD59-A6C34878D82A}">
                    <a16:rowId xmlns:a16="http://schemas.microsoft.com/office/drawing/2014/main" val="3667608142"/>
                  </a:ext>
                </a:extLst>
              </a:tr>
              <a:tr h="3283874">
                <a:tc>
                  <a:txBody>
                    <a:bodyPr/>
                    <a:lstStyle/>
                    <a:p>
                      <a:r>
                        <a:rPr lang="zh-TW" altLang="en-US" sz="1600" dirty="0"/>
                        <a:t>電腦時代 </a:t>
                      </a:r>
                      <a:r>
                        <a:rPr lang="en-US" altLang="zh-TW" sz="1600" dirty="0"/>
                        <a:t>(</a:t>
                      </a:r>
                      <a:r>
                        <a:rPr lang="zh-TW" altLang="en-US" sz="1600" dirty="0"/>
                        <a:t>前電子商務時代</a:t>
                      </a:r>
                      <a:r>
                        <a:rPr lang="en-US" altLang="zh-TW" sz="1600" dirty="0"/>
                        <a:t>)</a:t>
                      </a:r>
                      <a:endParaRPr lang="zh-TW" altLang="en-US" sz="1600" b="0" dirty="0"/>
                    </a:p>
                  </a:txBody>
                  <a:tcPr/>
                </a:tc>
                <a:tc>
                  <a:txBody>
                    <a:bodyPr/>
                    <a:lstStyle/>
                    <a:p>
                      <a:r>
                        <a:rPr lang="en-US" altLang="zh-TW" sz="1600" dirty="0"/>
                        <a:t>1960s</a:t>
                      </a:r>
                      <a:r>
                        <a:rPr lang="zh-TW" altLang="en-US" sz="1600" dirty="0"/>
                        <a:t>至</a:t>
                      </a:r>
                      <a:r>
                        <a:rPr lang="en-US" altLang="zh-TW" sz="1600" dirty="0"/>
                        <a:t>1990s</a:t>
                      </a:r>
                      <a:r>
                        <a:rPr lang="zh-TW" altLang="en-US" sz="1600" dirty="0"/>
                        <a:t>初期</a:t>
                      </a:r>
                    </a:p>
                  </a:txBody>
                  <a:tcPr/>
                </a:tc>
                <a:tc>
                  <a:txBody>
                    <a:bodyPr/>
                    <a:lstStyle/>
                    <a:p>
                      <a:r>
                        <a:rPr lang="en-US" altLang="zh-TW" sz="1500" b="1" dirty="0"/>
                        <a:t>- </a:t>
                      </a:r>
                      <a:r>
                        <a:rPr lang="zh-TW" altLang="en-US" sz="1800" b="1" dirty="0"/>
                        <a:t>主要</a:t>
                      </a:r>
                      <a:r>
                        <a:rPr lang="zh-TW" altLang="en-US" sz="1800" b="1" dirty="0">
                          <a:highlight>
                            <a:srgbClr val="FFFF00"/>
                          </a:highlight>
                        </a:rPr>
                        <a:t>依靠大型主機</a:t>
                      </a:r>
                      <a:r>
                        <a:rPr lang="zh-TW" altLang="en-US" sz="1800" b="1" dirty="0"/>
                        <a:t>和</a:t>
                      </a:r>
                      <a:r>
                        <a:rPr lang="zh-TW" altLang="en-US" sz="1800" b="1" dirty="0">
                          <a:highlight>
                            <a:srgbClr val="FFFF00"/>
                          </a:highlight>
                        </a:rPr>
                        <a:t>區域網路</a:t>
                      </a:r>
                      <a:r>
                        <a:rPr lang="zh-TW" altLang="en-US" sz="1800" b="1" dirty="0"/>
                        <a:t>進行的商業交易：</a:t>
                      </a:r>
                      <a:endParaRPr lang="zh-TW" altLang="en-US" sz="1800" dirty="0"/>
                    </a:p>
                    <a:p>
                      <a:r>
                        <a:rPr lang="zh-TW" altLang="en-US" sz="1800" dirty="0"/>
                        <a:t>           在這個時期，電腦主要用於</a:t>
                      </a:r>
                      <a:r>
                        <a:rPr lang="zh-TW" altLang="en-US" sz="1800" dirty="0">
                          <a:highlight>
                            <a:srgbClr val="FFFF00"/>
                          </a:highlight>
                        </a:rPr>
                        <a:t>企業內部的商業活動</a:t>
                      </a:r>
                      <a:r>
                        <a:rPr lang="zh-TW" altLang="en-US" sz="1800" dirty="0"/>
                        <a:t>。公司使用大型主機來管理財務、庫存和其他企業資源。</a:t>
                      </a:r>
                      <a:endParaRPr lang="en-US" altLang="zh-TW" sz="1800" dirty="0"/>
                    </a:p>
                    <a:p>
                      <a:endParaRPr lang="zh-TW" altLang="en-US" sz="1800" dirty="0"/>
                    </a:p>
                    <a:p>
                      <a:r>
                        <a:rPr lang="en-US" altLang="zh-TW" sz="1800" dirty="0"/>
                        <a:t>          </a:t>
                      </a:r>
                      <a:r>
                        <a:rPr lang="zh-TW" altLang="en-US" sz="1800" dirty="0"/>
                        <a:t>商業交易仍然是</a:t>
                      </a:r>
                      <a:r>
                        <a:rPr lang="zh-TW" altLang="en-US" sz="1800" dirty="0">
                          <a:highlight>
                            <a:srgbClr val="FFFF00"/>
                          </a:highlight>
                        </a:rPr>
                        <a:t>線下進行</a:t>
                      </a:r>
                      <a:r>
                        <a:rPr lang="zh-TW" altLang="en-US" sz="1800" dirty="0"/>
                        <a:t>，使用</a:t>
                      </a:r>
                      <a:r>
                        <a:rPr lang="zh-TW" altLang="en-US" sz="1800" dirty="0">
                          <a:highlight>
                            <a:srgbClr val="FFFF00"/>
                          </a:highlight>
                        </a:rPr>
                        <a:t>電子數據交換</a:t>
                      </a:r>
                      <a:r>
                        <a:rPr lang="zh-TW" altLang="en-US" sz="1800" dirty="0"/>
                        <a:t>（</a:t>
                      </a:r>
                      <a:r>
                        <a:rPr lang="en-US" altLang="zh-TW" sz="1800" dirty="0"/>
                        <a:t>EDI</a:t>
                      </a:r>
                      <a:r>
                        <a:rPr lang="zh-TW" altLang="en-US" sz="1800" dirty="0"/>
                        <a:t>，</a:t>
                      </a:r>
                      <a:r>
                        <a:rPr lang="en-US" altLang="zh-TW" sz="1800" dirty="0"/>
                        <a:t>Electronic Data Interchange</a:t>
                      </a:r>
                      <a:r>
                        <a:rPr lang="zh-TW" altLang="en-US" sz="1800" dirty="0"/>
                        <a:t>）等技術進行</a:t>
                      </a:r>
                      <a:r>
                        <a:rPr lang="zh-TW" altLang="en-US" sz="1800" dirty="0">
                          <a:highlight>
                            <a:srgbClr val="FFFF00"/>
                          </a:highlight>
                        </a:rPr>
                        <a:t>數據傳輸</a:t>
                      </a:r>
                      <a:r>
                        <a:rPr lang="zh-TW" altLang="en-US" sz="1800" dirty="0"/>
                        <a:t>和業務流程自動化。</a:t>
                      </a:r>
                      <a:endParaRPr lang="en-US" altLang="zh-TW" sz="1800" dirty="0"/>
                    </a:p>
                    <a:p>
                      <a:endParaRPr lang="zh-TW" altLang="en-US" sz="1800" dirty="0"/>
                    </a:p>
                    <a:p>
                      <a:pPr marL="285750" indent="-285750">
                        <a:buFontTx/>
                        <a:buChar char="-"/>
                      </a:pPr>
                      <a:r>
                        <a:rPr lang="zh-TW" altLang="en-US" sz="1800" dirty="0">
                          <a:highlight>
                            <a:srgbClr val="FFFF00"/>
                          </a:highlight>
                        </a:rPr>
                        <a:t>網絡技術的萌芽</a:t>
                      </a:r>
                      <a:r>
                        <a:rPr lang="en-US" altLang="zh-TW" sz="1800" dirty="0">
                          <a:highlight>
                            <a:srgbClr val="FFFF00"/>
                          </a:highlight>
                        </a:rPr>
                        <a:t>:</a:t>
                      </a:r>
                      <a:r>
                        <a:rPr lang="zh-TW" altLang="en-US" sz="1800" kern="1200" dirty="0">
                          <a:solidFill>
                            <a:schemeClr val="dk1"/>
                          </a:solidFill>
                          <a:latin typeface="+mn-lt"/>
                          <a:ea typeface="+mn-ea"/>
                          <a:cs typeface="+mn-cs"/>
                        </a:rPr>
                        <a:t>這一階段的電子商務仍然</a:t>
                      </a:r>
                      <a:r>
                        <a:rPr lang="zh-TW" altLang="en-US" sz="1800" kern="1200" dirty="0">
                          <a:solidFill>
                            <a:schemeClr val="dk1"/>
                          </a:solidFill>
                          <a:highlight>
                            <a:srgbClr val="FFFF00"/>
                          </a:highlight>
                          <a:latin typeface="+mn-lt"/>
                          <a:ea typeface="+mn-ea"/>
                          <a:cs typeface="+mn-cs"/>
                        </a:rPr>
                        <a:t>非常有限，沒有真正意義上的網絡購物和線上支付</a:t>
                      </a:r>
                      <a:r>
                        <a:rPr lang="zh-TW" altLang="en-US" sz="1800" kern="1200" dirty="0">
                          <a:solidFill>
                            <a:schemeClr val="dk1"/>
                          </a:solidFill>
                          <a:latin typeface="+mn-lt"/>
                          <a:ea typeface="+mn-ea"/>
                          <a:cs typeface="+mn-cs"/>
                        </a:rPr>
                        <a:t>。</a:t>
                      </a:r>
                      <a:endParaRPr lang="en-US" altLang="zh-TW" sz="1800" kern="1200" dirty="0">
                        <a:solidFill>
                          <a:schemeClr val="dk1"/>
                        </a:solidFill>
                        <a:latin typeface="+mn-lt"/>
                        <a:ea typeface="+mn-ea"/>
                        <a:cs typeface="+mn-cs"/>
                      </a:endParaRPr>
                    </a:p>
                    <a:p>
                      <a:pPr marL="285750" indent="-285750">
                        <a:buFontTx/>
                        <a:buChar char="-"/>
                      </a:pPr>
                      <a:r>
                        <a:rPr lang="zh-TW" altLang="en-US" sz="1800" dirty="0">
                          <a:highlight>
                            <a:srgbClr val="FFFF00"/>
                          </a:highlight>
                        </a:rPr>
                        <a:t>技術標準和協議的形成</a:t>
                      </a:r>
                      <a:r>
                        <a:rPr lang="en-US" altLang="zh-TW" sz="1800" dirty="0">
                          <a:highlight>
                            <a:srgbClr val="FFFF00"/>
                          </a:highlight>
                        </a:rPr>
                        <a:t>:  </a:t>
                      </a:r>
                      <a:r>
                        <a:rPr lang="en-US" altLang="zh-TW" sz="1800" kern="1200" dirty="0">
                          <a:solidFill>
                            <a:schemeClr val="dk1"/>
                          </a:solidFill>
                          <a:latin typeface="+mn-lt"/>
                          <a:ea typeface="+mn-ea"/>
                          <a:cs typeface="+mn-cs"/>
                        </a:rPr>
                        <a:t>OSI Model</a:t>
                      </a:r>
                      <a:r>
                        <a:rPr lang="zh-TW" altLang="en-US" sz="1800" kern="1200" dirty="0">
                          <a:solidFill>
                            <a:schemeClr val="dk1"/>
                          </a:solidFill>
                          <a:latin typeface="+mn-lt"/>
                          <a:ea typeface="+mn-ea"/>
                          <a:cs typeface="+mn-cs"/>
                        </a:rPr>
                        <a:t>的提出和</a:t>
                      </a:r>
                      <a:r>
                        <a:rPr lang="en-US" altLang="zh-TW" sz="1800" kern="1200" dirty="0">
                          <a:solidFill>
                            <a:schemeClr val="dk1"/>
                          </a:solidFill>
                          <a:latin typeface="+mn-lt"/>
                          <a:ea typeface="+mn-ea"/>
                          <a:cs typeface="+mn-cs"/>
                        </a:rPr>
                        <a:t>TCP/IP</a:t>
                      </a:r>
                      <a:r>
                        <a:rPr lang="zh-TW" altLang="en-US" sz="1800" kern="1200" dirty="0">
                          <a:solidFill>
                            <a:schemeClr val="dk1"/>
                          </a:solidFill>
                          <a:latin typeface="+mn-lt"/>
                          <a:ea typeface="+mn-ea"/>
                          <a:cs typeface="+mn-cs"/>
                        </a:rPr>
                        <a:t>協議的廣泛應用</a:t>
                      </a:r>
                      <a:r>
                        <a:rPr lang="zh-TW" altLang="en-US" sz="1800" dirty="0"/>
                        <a:t>。</a:t>
                      </a:r>
                      <a:endParaRPr lang="en-US" altLang="zh-TW" sz="1800" dirty="0"/>
                    </a:p>
                    <a:p>
                      <a:pPr marL="285750" indent="-285750">
                        <a:buFontTx/>
                        <a:buChar char="-"/>
                      </a:pPr>
                      <a:r>
                        <a:rPr lang="zh-TW" altLang="en-US" sz="1800" dirty="0">
                          <a:highlight>
                            <a:srgbClr val="FFFF00"/>
                          </a:highlight>
                        </a:rPr>
                        <a:t>消費者電子設備的普及</a:t>
                      </a:r>
                      <a:r>
                        <a:rPr lang="en-US" altLang="zh-TW" sz="1800" dirty="0">
                          <a:highlight>
                            <a:srgbClr val="FFFF00"/>
                          </a:highlight>
                        </a:rPr>
                        <a:t>: </a:t>
                      </a:r>
                      <a:r>
                        <a:rPr lang="zh-TW" altLang="en-US" sz="1800" kern="1200" dirty="0">
                          <a:solidFill>
                            <a:schemeClr val="dk1"/>
                          </a:solidFill>
                          <a:latin typeface="+mn-lt"/>
                          <a:ea typeface="+mn-ea"/>
                          <a:cs typeface="+mn-cs"/>
                        </a:rPr>
                        <a:t>個人電腦（</a:t>
                      </a:r>
                      <a:r>
                        <a:rPr lang="en-US" altLang="zh-TW" sz="1800" kern="1200" dirty="0">
                          <a:solidFill>
                            <a:schemeClr val="dk1"/>
                          </a:solidFill>
                          <a:latin typeface="+mn-lt"/>
                          <a:ea typeface="+mn-ea"/>
                          <a:cs typeface="+mn-cs"/>
                        </a:rPr>
                        <a:t>PC</a:t>
                      </a:r>
                      <a:r>
                        <a:rPr lang="zh-TW" altLang="en-US" sz="1800" kern="1200" dirty="0">
                          <a:solidFill>
                            <a:schemeClr val="dk1"/>
                          </a:solidFill>
                          <a:latin typeface="+mn-lt"/>
                          <a:ea typeface="+mn-ea"/>
                          <a:cs typeface="+mn-cs"/>
                        </a:rPr>
                        <a:t>）的普及，特別是在</a:t>
                      </a:r>
                      <a:r>
                        <a:rPr lang="en-US" altLang="zh-TW" sz="1800" kern="1200" dirty="0">
                          <a:solidFill>
                            <a:schemeClr val="dk1"/>
                          </a:solidFill>
                          <a:latin typeface="+mn-lt"/>
                          <a:ea typeface="+mn-ea"/>
                          <a:cs typeface="+mn-cs"/>
                        </a:rPr>
                        <a:t>1980</a:t>
                      </a:r>
                      <a:r>
                        <a:rPr lang="zh-TW" altLang="en-US" sz="1800" kern="1200" dirty="0">
                          <a:solidFill>
                            <a:schemeClr val="dk1"/>
                          </a:solidFill>
                          <a:latin typeface="+mn-lt"/>
                          <a:ea typeface="+mn-ea"/>
                          <a:cs typeface="+mn-cs"/>
                        </a:rPr>
                        <a:t>年代和</a:t>
                      </a:r>
                      <a:r>
                        <a:rPr lang="en-US" altLang="zh-TW" sz="1800" kern="1200" dirty="0">
                          <a:solidFill>
                            <a:schemeClr val="dk1"/>
                          </a:solidFill>
                          <a:latin typeface="+mn-lt"/>
                          <a:ea typeface="+mn-ea"/>
                          <a:cs typeface="+mn-cs"/>
                        </a:rPr>
                        <a:t>1990</a:t>
                      </a:r>
                      <a:r>
                        <a:rPr lang="zh-TW" altLang="en-US" sz="1800" kern="1200" dirty="0">
                          <a:solidFill>
                            <a:schemeClr val="dk1"/>
                          </a:solidFill>
                          <a:latin typeface="+mn-lt"/>
                          <a:ea typeface="+mn-ea"/>
                          <a:cs typeface="+mn-cs"/>
                        </a:rPr>
                        <a:t>年代初期，消費者開始接觸到基礎的電腦和網絡技術</a:t>
                      </a:r>
                      <a:r>
                        <a:rPr lang="zh-TW" altLang="en-US" sz="1800" dirty="0"/>
                        <a:t>。</a:t>
                      </a:r>
                      <a:endParaRPr lang="zh-TW" altLang="en-US" sz="1800" kern="1200" dirty="0">
                        <a:solidFill>
                          <a:schemeClr val="dk1"/>
                        </a:solidFill>
                        <a:latin typeface="+mn-lt"/>
                        <a:ea typeface="+mn-ea"/>
                        <a:cs typeface="+mn-cs"/>
                      </a:endParaRPr>
                    </a:p>
                  </a:txBody>
                  <a:tcPr/>
                </a:tc>
                <a:extLst>
                  <a:ext uri="{0D108BD9-81ED-4DB2-BD59-A6C34878D82A}">
                    <a16:rowId xmlns:a16="http://schemas.microsoft.com/office/drawing/2014/main" val="1435187106"/>
                  </a:ext>
                </a:extLst>
              </a:tr>
              <a:tr h="887534">
                <a:tc>
                  <a:txBody>
                    <a:bodyPr/>
                    <a:lstStyle/>
                    <a:p>
                      <a:r>
                        <a:rPr lang="en-US" altLang="zh-TW" sz="1600" dirty="0"/>
                        <a:t>EC 1.0  </a:t>
                      </a:r>
                      <a:r>
                        <a:rPr lang="zh-TW" altLang="en-US" sz="1600" b="1" dirty="0">
                          <a:highlight>
                            <a:srgbClr val="FFFF00"/>
                          </a:highlight>
                        </a:rPr>
                        <a:t>實體零售數位化 </a:t>
                      </a:r>
                      <a:r>
                        <a:rPr lang="en-US" altLang="zh-TW" sz="1600" b="1" dirty="0"/>
                        <a:t> </a:t>
                      </a:r>
                      <a:endParaRPr lang="zh-TW" altLang="en-US" sz="1600" b="0" dirty="0"/>
                    </a:p>
                  </a:txBody>
                  <a:tcPr/>
                </a:tc>
                <a:tc>
                  <a:txBody>
                    <a:bodyPr/>
                    <a:lstStyle/>
                    <a:p>
                      <a:r>
                        <a:rPr lang="en-US" altLang="zh-TW" sz="1600" dirty="0"/>
                        <a:t>1990 </a:t>
                      </a:r>
                      <a:r>
                        <a:rPr lang="zh-TW" altLang="en-US" sz="1600" dirty="0"/>
                        <a:t>年代</a:t>
                      </a:r>
                    </a:p>
                  </a:txBody>
                  <a:tcPr/>
                </a:tc>
                <a:tc>
                  <a:txBody>
                    <a:bodyPr/>
                    <a:lstStyle/>
                    <a:p>
                      <a:pPr marL="0" indent="0">
                        <a:buFontTx/>
                        <a:buNone/>
                      </a:pPr>
                      <a:r>
                        <a:rPr lang="zh-TW" altLang="en-US" sz="1800" kern="1200" dirty="0">
                          <a:solidFill>
                            <a:schemeClr val="dk1"/>
                          </a:solidFill>
                          <a:latin typeface="+mn-lt"/>
                          <a:ea typeface="+mn-ea"/>
                          <a:cs typeface="+mn-cs"/>
                        </a:rPr>
                        <a:t>電子商務最</a:t>
                      </a:r>
                      <a:r>
                        <a:rPr lang="zh-TW" altLang="en-US" sz="1800" kern="1200" dirty="0">
                          <a:solidFill>
                            <a:schemeClr val="dk1"/>
                          </a:solidFill>
                          <a:highlight>
                            <a:srgbClr val="FFFF00"/>
                          </a:highlight>
                          <a:latin typeface="+mn-lt"/>
                          <a:ea typeface="+mn-ea"/>
                          <a:cs typeface="+mn-cs"/>
                        </a:rPr>
                        <a:t>重要的里程碑是在</a:t>
                      </a:r>
                      <a:r>
                        <a:rPr lang="en-US" altLang="zh-TW" sz="1800" kern="1200" dirty="0">
                          <a:solidFill>
                            <a:schemeClr val="dk1"/>
                          </a:solidFill>
                          <a:highlight>
                            <a:srgbClr val="FFFF00"/>
                          </a:highlight>
                          <a:latin typeface="+mn-lt"/>
                          <a:ea typeface="+mn-ea"/>
                          <a:cs typeface="+mn-cs"/>
                        </a:rPr>
                        <a:t>1990</a:t>
                      </a:r>
                      <a:r>
                        <a:rPr lang="zh-TW" altLang="en-US" sz="1800" kern="1200" dirty="0">
                          <a:solidFill>
                            <a:schemeClr val="dk1"/>
                          </a:solidFill>
                          <a:highlight>
                            <a:srgbClr val="FFFF00"/>
                          </a:highlight>
                          <a:latin typeface="+mn-lt"/>
                          <a:ea typeface="+mn-ea"/>
                          <a:cs typeface="+mn-cs"/>
                        </a:rPr>
                        <a:t>年代發展出來的全球資訊網</a:t>
                      </a:r>
                      <a:r>
                        <a:rPr lang="en-US" altLang="zh-TW" sz="1800" kern="1200" dirty="0">
                          <a:solidFill>
                            <a:schemeClr val="dk1"/>
                          </a:solidFill>
                          <a:highlight>
                            <a:srgbClr val="FFFF00"/>
                          </a:highlight>
                          <a:latin typeface="+mn-lt"/>
                          <a:ea typeface="+mn-ea"/>
                          <a:cs typeface="+mn-cs"/>
                        </a:rPr>
                        <a:t>(WWW)</a:t>
                      </a:r>
                      <a:r>
                        <a:rPr lang="zh-TW" altLang="en-US" sz="1800" kern="1200" dirty="0">
                          <a:solidFill>
                            <a:schemeClr val="dk1"/>
                          </a:solidFill>
                          <a:latin typeface="+mn-lt"/>
                          <a:ea typeface="+mn-ea"/>
                          <a:cs typeface="+mn-cs"/>
                        </a:rPr>
                        <a:t>，這樣企業能夠透過網路來傳遞文字與圖片，而網路也在</a:t>
                      </a:r>
                      <a:r>
                        <a:rPr lang="en-US" altLang="zh-TW" sz="1800" kern="1200" dirty="0">
                          <a:solidFill>
                            <a:schemeClr val="dk1"/>
                          </a:solidFill>
                          <a:latin typeface="+mn-lt"/>
                          <a:ea typeface="+mn-ea"/>
                          <a:cs typeface="+mn-cs"/>
                        </a:rPr>
                        <a:t>WWW</a:t>
                      </a:r>
                      <a:r>
                        <a:rPr lang="zh-TW" altLang="en-US" sz="1800" kern="1200" dirty="0">
                          <a:solidFill>
                            <a:schemeClr val="dk1"/>
                          </a:solidFill>
                          <a:latin typeface="+mn-lt"/>
                          <a:ea typeface="+mn-ea"/>
                          <a:cs typeface="+mn-cs"/>
                        </a:rPr>
                        <a:t>的介面下， 發展出許多商業模式。</a:t>
                      </a:r>
                    </a:p>
                  </a:txBody>
                  <a:tcPr/>
                </a:tc>
                <a:extLst>
                  <a:ext uri="{0D108BD9-81ED-4DB2-BD59-A6C34878D82A}">
                    <a16:rowId xmlns:a16="http://schemas.microsoft.com/office/drawing/2014/main" val="2684775181"/>
                  </a:ext>
                </a:extLst>
              </a:tr>
              <a:tr h="1309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t>EC 2.0</a:t>
                      </a:r>
                      <a:r>
                        <a:rPr lang="zh-TW" altLang="en-US" sz="1600" dirty="0">
                          <a:highlight>
                            <a:srgbClr val="FFFF00"/>
                          </a:highlight>
                        </a:rPr>
                        <a:t>人群互動數位化</a:t>
                      </a:r>
                      <a:endParaRPr lang="zh-TW" altLang="en-US" sz="1600" b="0" dirty="0"/>
                    </a:p>
                  </a:txBody>
                  <a:tcPr/>
                </a:tc>
                <a:tc>
                  <a:txBody>
                    <a:bodyPr/>
                    <a:lstStyle/>
                    <a:p>
                      <a:r>
                        <a:rPr lang="en-US" altLang="zh-TW" sz="1600" dirty="0"/>
                        <a:t>2000</a:t>
                      </a:r>
                      <a:r>
                        <a:rPr lang="zh-TW" altLang="en-US" sz="1600" dirty="0"/>
                        <a:t>年代</a:t>
                      </a:r>
                    </a:p>
                  </a:txBody>
                  <a:tcPr/>
                </a:tc>
                <a:tc>
                  <a:txBody>
                    <a:bodyPr/>
                    <a:lstStyle/>
                    <a:p>
                      <a:pPr marL="0" indent="0">
                        <a:buFontTx/>
                        <a:buNone/>
                      </a:pPr>
                      <a:r>
                        <a:rPr lang="zh-TW" altLang="en-US" sz="1800" kern="1200" dirty="0">
                          <a:solidFill>
                            <a:schemeClr val="dk1"/>
                          </a:solidFill>
                          <a:latin typeface="+mn-lt"/>
                          <a:ea typeface="+mn-ea"/>
                          <a:cs typeface="+mn-cs"/>
                        </a:rPr>
                        <a:t>隨著網路技術的發展，在</a:t>
                      </a:r>
                      <a:r>
                        <a:rPr lang="en-US" altLang="zh-TW" sz="1800" kern="1200" dirty="0">
                          <a:solidFill>
                            <a:schemeClr val="dk1"/>
                          </a:solidFill>
                          <a:latin typeface="+mn-lt"/>
                          <a:ea typeface="+mn-ea"/>
                          <a:cs typeface="+mn-cs"/>
                        </a:rPr>
                        <a:t>2000</a:t>
                      </a:r>
                      <a:r>
                        <a:rPr lang="zh-TW" altLang="en-US" sz="1800" kern="1200" dirty="0">
                          <a:solidFill>
                            <a:schemeClr val="dk1"/>
                          </a:solidFill>
                          <a:latin typeface="+mn-lt"/>
                          <a:ea typeface="+mn-ea"/>
                          <a:cs typeface="+mn-cs"/>
                        </a:rPr>
                        <a:t>年後進入</a:t>
                      </a:r>
                      <a:r>
                        <a:rPr lang="en-US" altLang="zh-TW" sz="1800" kern="1200" dirty="0">
                          <a:solidFill>
                            <a:schemeClr val="dk1"/>
                          </a:solidFill>
                          <a:latin typeface="+mn-lt"/>
                          <a:ea typeface="+mn-ea"/>
                          <a:cs typeface="+mn-cs"/>
                        </a:rPr>
                        <a:t>EC2.0</a:t>
                      </a:r>
                      <a:r>
                        <a:rPr lang="zh-TW" altLang="en-US" sz="1800" kern="1200" dirty="0">
                          <a:solidFill>
                            <a:schemeClr val="dk1"/>
                          </a:solidFill>
                          <a:latin typeface="+mn-lt"/>
                          <a:ea typeface="+mn-ea"/>
                          <a:cs typeface="+mn-cs"/>
                        </a:rPr>
                        <a:t>，讓使用者可以彼此</a:t>
                      </a:r>
                      <a:r>
                        <a:rPr lang="zh-TW" altLang="en-US" sz="1800" kern="1200" dirty="0">
                          <a:solidFill>
                            <a:schemeClr val="dk1"/>
                          </a:solidFill>
                          <a:highlight>
                            <a:srgbClr val="FFFF00"/>
                          </a:highlight>
                          <a:latin typeface="+mn-lt"/>
                          <a:ea typeface="+mn-ea"/>
                          <a:cs typeface="+mn-cs"/>
                        </a:rPr>
                        <a:t>串連來創造分享內容</a:t>
                      </a:r>
                      <a:r>
                        <a:rPr lang="zh-TW" altLang="en-US" sz="1800" kern="1200" dirty="0">
                          <a:solidFill>
                            <a:schemeClr val="dk1"/>
                          </a:solidFill>
                          <a:latin typeface="+mn-lt"/>
                          <a:ea typeface="+mn-ea"/>
                          <a:cs typeface="+mn-cs"/>
                        </a:rPr>
                        <a:t>，</a:t>
                      </a:r>
                      <a:r>
                        <a:rPr lang="en-US" altLang="zh-TW" sz="1800" kern="1200" dirty="0">
                          <a:solidFill>
                            <a:schemeClr val="dk1"/>
                          </a:solidFill>
                          <a:latin typeface="+mn-lt"/>
                          <a:ea typeface="+mn-ea"/>
                          <a:cs typeface="+mn-cs"/>
                        </a:rPr>
                        <a:t>Meta, YT</a:t>
                      </a:r>
                      <a:r>
                        <a:rPr lang="zh-TW" altLang="en-US" sz="1800" kern="1200" dirty="0">
                          <a:solidFill>
                            <a:schemeClr val="dk1"/>
                          </a:solidFill>
                          <a:latin typeface="+mn-lt"/>
                          <a:ea typeface="+mn-ea"/>
                          <a:cs typeface="+mn-cs"/>
                        </a:rPr>
                        <a:t>等公司都在此時成立。</a:t>
                      </a:r>
                      <a:r>
                        <a:rPr lang="zh-TW" altLang="en-US" sz="1800" kern="1200" dirty="0">
                          <a:solidFill>
                            <a:schemeClr val="dk1"/>
                          </a:solidFill>
                          <a:highlight>
                            <a:srgbClr val="FFFF00"/>
                          </a:highlight>
                          <a:latin typeface="+mn-lt"/>
                          <a:ea typeface="+mn-ea"/>
                          <a:cs typeface="+mn-cs"/>
                        </a:rPr>
                        <a:t>提供群體共享的社群運算、互動行為與相關的應</a:t>
                      </a:r>
                      <a:r>
                        <a:rPr lang="zh-TW" altLang="en-US" sz="1800" kern="1200" dirty="0">
                          <a:solidFill>
                            <a:schemeClr val="dk1"/>
                          </a:solidFill>
                          <a:latin typeface="+mn-lt"/>
                          <a:ea typeface="+mn-ea"/>
                          <a:cs typeface="+mn-cs"/>
                        </a:rPr>
                        <a:t>用，像是部落格</a:t>
                      </a:r>
                      <a:r>
                        <a:rPr lang="en-US" altLang="zh-TW" sz="1800" kern="1200" dirty="0">
                          <a:solidFill>
                            <a:schemeClr val="dk1"/>
                          </a:solidFill>
                          <a:latin typeface="+mn-lt"/>
                          <a:ea typeface="+mn-ea"/>
                          <a:cs typeface="+mn-cs"/>
                        </a:rPr>
                        <a:t>(Blog)</a:t>
                      </a:r>
                      <a:r>
                        <a:rPr lang="zh-TW" altLang="en-US" sz="1800" kern="1200" dirty="0">
                          <a:solidFill>
                            <a:schemeClr val="dk1"/>
                          </a:solidFill>
                          <a:latin typeface="+mn-lt"/>
                          <a:ea typeface="+mn-ea"/>
                          <a:cs typeface="+mn-cs"/>
                        </a:rPr>
                        <a:t>、即時通</a:t>
                      </a:r>
                      <a:r>
                        <a:rPr lang="en-US" altLang="zh-TW" sz="1800" kern="1200" dirty="0">
                          <a:solidFill>
                            <a:schemeClr val="dk1"/>
                          </a:solidFill>
                          <a:latin typeface="+mn-lt"/>
                          <a:ea typeface="+mn-ea"/>
                          <a:cs typeface="+mn-cs"/>
                        </a:rPr>
                        <a:t>(Instant Message)</a:t>
                      </a:r>
                      <a:r>
                        <a:rPr lang="zh-TW" altLang="en-US" sz="1800" kern="1200" dirty="0">
                          <a:solidFill>
                            <a:schemeClr val="dk1"/>
                          </a:solidFill>
                          <a:latin typeface="+mn-lt"/>
                          <a:ea typeface="+mn-ea"/>
                          <a:cs typeface="+mn-cs"/>
                        </a:rPr>
                        <a:t> 、維基</a:t>
                      </a:r>
                      <a:r>
                        <a:rPr lang="en-US" altLang="zh-TW" sz="1800" kern="1200" dirty="0">
                          <a:solidFill>
                            <a:schemeClr val="dk1"/>
                          </a:solidFill>
                          <a:latin typeface="+mn-lt"/>
                          <a:ea typeface="+mn-ea"/>
                          <a:cs typeface="+mn-cs"/>
                        </a:rPr>
                        <a:t>(Wiki)</a:t>
                      </a:r>
                      <a:r>
                        <a:rPr lang="zh-TW" altLang="en-US" sz="1800" kern="1200" dirty="0">
                          <a:solidFill>
                            <a:schemeClr val="dk1"/>
                          </a:solidFill>
                          <a:latin typeface="+mn-lt"/>
                          <a:ea typeface="+mn-ea"/>
                          <a:cs typeface="+mn-cs"/>
                        </a:rPr>
                        <a:t>、社會網路服務</a:t>
                      </a:r>
                      <a:r>
                        <a:rPr lang="en-US" altLang="zh-TW" sz="1800" kern="1200" dirty="0">
                          <a:solidFill>
                            <a:schemeClr val="dk1"/>
                          </a:solidFill>
                          <a:latin typeface="+mn-lt"/>
                          <a:ea typeface="+mn-ea"/>
                          <a:cs typeface="+mn-cs"/>
                        </a:rPr>
                        <a:t>(Social Network Service)</a:t>
                      </a:r>
                      <a:r>
                        <a:rPr lang="zh-TW" altLang="en-US" sz="1800" kern="1200" dirty="0">
                          <a:solidFill>
                            <a:schemeClr val="dk1"/>
                          </a:solidFill>
                          <a:latin typeface="+mn-lt"/>
                          <a:ea typeface="+mn-ea"/>
                          <a:cs typeface="+mn-cs"/>
                        </a:rPr>
                        <a:t>等。</a:t>
                      </a:r>
                    </a:p>
                  </a:txBody>
                  <a:tcPr/>
                </a:tc>
                <a:extLst>
                  <a:ext uri="{0D108BD9-81ED-4DB2-BD59-A6C34878D82A}">
                    <a16:rowId xmlns:a16="http://schemas.microsoft.com/office/drawing/2014/main" val="1706086268"/>
                  </a:ext>
                </a:extLst>
              </a:tr>
            </a:tbl>
          </a:graphicData>
        </a:graphic>
      </p:graphicFrame>
    </p:spTree>
    <p:extLst>
      <p:ext uri="{BB962C8B-B14F-4D97-AF65-F5344CB8AC3E}">
        <p14:creationId xmlns:p14="http://schemas.microsoft.com/office/powerpoint/2010/main" val="3681954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28DA54-D207-4EC3-9283-025EA0452F90}"/>
              </a:ext>
            </a:extLst>
          </p:cNvPr>
          <p:cNvSpPr>
            <a:spLocks noGrp="1"/>
          </p:cNvSpPr>
          <p:nvPr>
            <p:ph type="title"/>
          </p:nvPr>
        </p:nvSpPr>
        <p:spPr>
          <a:xfrm>
            <a:off x="666184" y="23113"/>
            <a:ext cx="11112374" cy="1096282"/>
          </a:xfrm>
        </p:spPr>
        <p:txBody>
          <a:bodyPr>
            <a:normAutofit/>
          </a:bodyPr>
          <a:lstStyle/>
          <a:p>
            <a:r>
              <a:rPr lang="en-US" altLang="zh-TW" sz="2400" b="1" i="0" dirty="0">
                <a:solidFill>
                  <a:srgbClr val="333333"/>
                </a:solidFill>
                <a:effectLst/>
                <a:latin typeface="Microsoft YaHei" panose="020B0503020204020204" pitchFamily="34" charset="-122"/>
                <a:ea typeface="Microsoft YaHei" panose="020B0503020204020204" pitchFamily="34" charset="-122"/>
              </a:rPr>
              <a:t>(0627.18) </a:t>
            </a:r>
            <a:r>
              <a:rPr lang="zh-TW" altLang="en-US" sz="2400" b="1" i="0" dirty="0">
                <a:solidFill>
                  <a:srgbClr val="333333"/>
                </a:solidFill>
                <a:effectLst/>
                <a:latin typeface="Microsoft YaHei" panose="020B0503020204020204" pitchFamily="34" charset="-122"/>
                <a:ea typeface="Microsoft YaHei" panose="020B0503020204020204" pitchFamily="34" charset="-122"/>
              </a:rPr>
              <a:t>深度直擊全球</a:t>
            </a:r>
            <a:r>
              <a:rPr lang="en-US" altLang="zh-TW" sz="2400" b="1" i="0" dirty="0">
                <a:solidFill>
                  <a:srgbClr val="333333"/>
                </a:solidFill>
                <a:effectLst/>
                <a:latin typeface="Microsoft YaHei" panose="020B0503020204020204" pitchFamily="34" charset="-122"/>
                <a:ea typeface="Microsoft YaHei" panose="020B0503020204020204" pitchFamily="34" charset="-122"/>
              </a:rPr>
              <a:t>Amazon</a:t>
            </a:r>
            <a:r>
              <a:rPr lang="zh-TW" altLang="en-US" sz="2400" b="1" i="0" dirty="0">
                <a:solidFill>
                  <a:srgbClr val="333333"/>
                </a:solidFill>
                <a:effectLst/>
                <a:latin typeface="Microsoft YaHei" panose="020B0503020204020204" pitchFamily="34" charset="-122"/>
                <a:ea typeface="Microsoft YaHei" panose="020B0503020204020204" pitchFamily="34" charset="-122"/>
              </a:rPr>
              <a:t>首家無人商店</a:t>
            </a:r>
            <a:r>
              <a:rPr lang="zh-TW" altLang="en-US" sz="2400" b="1" i="0" dirty="0">
                <a:solidFill>
                  <a:srgbClr val="003399"/>
                </a:solidFill>
                <a:effectLst/>
                <a:latin typeface="微軟正黑體" panose="020B0604030504040204" pitchFamily="34" charset="-120"/>
                <a:ea typeface="微軟正黑體" panose="020B0604030504040204" pitchFamily="34" charset="-120"/>
              </a:rPr>
              <a:t>， </a:t>
            </a:r>
            <a:r>
              <a:rPr lang="en-US" altLang="zh-TW" sz="2400" b="1" i="0" dirty="0">
                <a:solidFill>
                  <a:srgbClr val="333333"/>
                </a:solidFill>
                <a:effectLst/>
                <a:latin typeface="Microsoft YaHei" panose="020B0503020204020204" pitchFamily="34" charset="-122"/>
                <a:ea typeface="Microsoft YaHei" panose="020B0503020204020204" pitchFamily="34" charset="-122"/>
              </a:rPr>
              <a:t>Amazon Go</a:t>
            </a:r>
            <a:r>
              <a:rPr lang="zh-TW" altLang="en-US" sz="2400" b="1" i="0" dirty="0">
                <a:solidFill>
                  <a:srgbClr val="333333"/>
                </a:solidFill>
                <a:effectLst/>
                <a:latin typeface="Microsoft YaHei" panose="020B0503020204020204" pitchFamily="34" charset="-122"/>
                <a:ea typeface="Microsoft YaHei" panose="020B0503020204020204" pitchFamily="34" charset="-122"/>
              </a:rPr>
              <a:t>維運關鍵大公開</a:t>
            </a:r>
            <a:endParaRPr lang="zh-TW" altLang="en-US" sz="2400" dirty="0"/>
          </a:p>
        </p:txBody>
      </p:sp>
      <p:pic>
        <p:nvPicPr>
          <p:cNvPr id="8" name="內容版面配置區 7">
            <a:extLst>
              <a:ext uri="{FF2B5EF4-FFF2-40B4-BE49-F238E27FC236}">
                <a16:creationId xmlns:a16="http://schemas.microsoft.com/office/drawing/2014/main" id="{98EB2B58-204E-40BD-919C-810DB8AC13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442" y="1261220"/>
            <a:ext cx="3247560" cy="4883548"/>
          </a:xfrm>
        </p:spPr>
      </p:pic>
      <p:sp>
        <p:nvSpPr>
          <p:cNvPr id="9" name="文字方塊 8">
            <a:extLst>
              <a:ext uri="{FF2B5EF4-FFF2-40B4-BE49-F238E27FC236}">
                <a16:creationId xmlns:a16="http://schemas.microsoft.com/office/drawing/2014/main" id="{E4A60BF7-E888-4C38-ABF8-A41028B32034}"/>
              </a:ext>
            </a:extLst>
          </p:cNvPr>
          <p:cNvSpPr txBox="1"/>
          <p:nvPr/>
        </p:nvSpPr>
        <p:spPr>
          <a:xfrm>
            <a:off x="4008774" y="782121"/>
            <a:ext cx="7769784" cy="5539978"/>
          </a:xfrm>
          <a:prstGeom prst="rect">
            <a:avLst/>
          </a:prstGeom>
          <a:noFill/>
        </p:spPr>
        <p:txBody>
          <a:bodyPr wrap="square" rtlCol="0">
            <a:spAutoFit/>
          </a:bodyPr>
          <a:lstStyle/>
          <a:p>
            <a:pPr algn="l" fontAlgn="t"/>
            <a:r>
              <a:rPr lang="zh-TW" altLang="en-US" b="1" i="0" dirty="0">
                <a:solidFill>
                  <a:srgbClr val="C00000"/>
                </a:solidFill>
                <a:effectLst/>
                <a:latin typeface="微軟正黑體" panose="020B0604030504040204" pitchFamily="34" charset="-120"/>
                <a:ea typeface="微軟正黑體" panose="020B0604030504040204" pitchFamily="34" charset="-120"/>
              </a:rPr>
              <a:t>特色</a:t>
            </a:r>
            <a:r>
              <a:rPr lang="en-US" altLang="zh-TW" b="1" i="0" dirty="0">
                <a:solidFill>
                  <a:srgbClr val="C00000"/>
                </a:solidFill>
                <a:effectLst/>
                <a:highlight>
                  <a:srgbClr val="FFFF00"/>
                </a:highlight>
                <a:latin typeface="微軟正黑體" panose="020B0604030504040204" pitchFamily="34" charset="-120"/>
                <a:ea typeface="微軟正黑體" panose="020B0604030504040204" pitchFamily="34" charset="-120"/>
              </a:rPr>
              <a:t>2</a:t>
            </a:r>
            <a:r>
              <a:rPr lang="zh-TW" altLang="en-US" b="1" i="0" dirty="0">
                <a:solidFill>
                  <a:srgbClr val="C00000"/>
                </a:solidFill>
                <a:effectLst/>
                <a:latin typeface="微軟正黑體" panose="020B0604030504040204" pitchFamily="34" charset="-120"/>
                <a:ea typeface="微軟正黑體" panose="020B0604030504040204" pitchFamily="34" charset="-120"/>
              </a:rPr>
              <a:t>　商品拿了就走，</a:t>
            </a:r>
            <a:r>
              <a:rPr lang="zh-TW" altLang="en-US" b="1" i="0" dirty="0">
                <a:solidFill>
                  <a:srgbClr val="C00000"/>
                </a:solidFill>
                <a:effectLst/>
                <a:highlight>
                  <a:srgbClr val="FFFF00"/>
                </a:highlight>
                <a:latin typeface="微軟正黑體" panose="020B0604030504040204" pitchFamily="34" charset="-120"/>
                <a:ea typeface="微軟正黑體" panose="020B0604030504040204" pitchFamily="34" charset="-120"/>
              </a:rPr>
              <a:t>創新</a:t>
            </a:r>
            <a:r>
              <a:rPr lang="zh-TW" altLang="en-US" b="1" i="0" dirty="0">
                <a:solidFill>
                  <a:srgbClr val="C00000"/>
                </a:solidFill>
                <a:effectLst/>
                <a:latin typeface="微軟正黑體" panose="020B0604030504040204" pitchFamily="34" charset="-120"/>
                <a:ea typeface="微軟正黑體" panose="020B0604030504040204" pitchFamily="34" charset="-120"/>
              </a:rPr>
              <a:t>的</a:t>
            </a:r>
            <a:r>
              <a:rPr lang="zh-TW" altLang="en-US" b="1" i="0" dirty="0">
                <a:solidFill>
                  <a:srgbClr val="C00000"/>
                </a:solidFill>
                <a:effectLst/>
                <a:highlight>
                  <a:srgbClr val="FFFF00"/>
                </a:highlight>
                <a:latin typeface="微軟正黑體" panose="020B0604030504040204" pitchFamily="34" charset="-120"/>
                <a:ea typeface="微軟正黑體" panose="020B0604030504040204" pitchFamily="34" charset="-120"/>
              </a:rPr>
              <a:t>免排隊結帳</a:t>
            </a:r>
            <a:r>
              <a:rPr lang="zh-TW" altLang="en-US" b="1" i="0" dirty="0">
                <a:solidFill>
                  <a:srgbClr val="C00000"/>
                </a:solidFill>
                <a:effectLst/>
                <a:latin typeface="微軟正黑體" panose="020B0604030504040204" pitchFamily="34" charset="-120"/>
                <a:ea typeface="微軟正黑體" panose="020B0604030504040204" pitchFamily="34" charset="-120"/>
              </a:rPr>
              <a:t>模式</a:t>
            </a:r>
            <a:endParaRPr lang="en-US" altLang="zh-TW" b="1" i="0" dirty="0">
              <a:solidFill>
                <a:srgbClr val="C00000"/>
              </a:solidFill>
              <a:effectLst/>
              <a:latin typeface="微軟正黑體" panose="020B0604030504040204" pitchFamily="34" charset="-120"/>
              <a:ea typeface="微軟正黑體" panose="020B0604030504040204" pitchFamily="34" charset="-120"/>
            </a:endParaRPr>
          </a:p>
          <a:p>
            <a:pPr algn="l" fontAlgn="t"/>
            <a:endParaRPr lang="zh-TW" altLang="en-US" sz="2000" b="1" i="0" dirty="0">
              <a:solidFill>
                <a:schemeClr val="accent1"/>
              </a:solidFill>
              <a:effectLst/>
              <a:latin typeface="微軟正黑體" panose="020B0604030504040204" pitchFamily="34" charset="-120"/>
              <a:ea typeface="微軟正黑體" panose="020B0604030504040204" pitchFamily="34" charset="-120"/>
            </a:endParaRPr>
          </a:p>
          <a:p>
            <a:pPr algn="l" fontAlgn="t"/>
            <a:r>
              <a:rPr lang="zh-TW" altLang="en-US" b="1" i="0" dirty="0">
                <a:solidFill>
                  <a:schemeClr val="accent1"/>
                </a:solidFill>
                <a:effectLst/>
                <a:latin typeface="微軟正黑體" panose="020B0604030504040204" pitchFamily="34" charset="-120"/>
                <a:ea typeface="微軟正黑體" panose="020B0604030504040204" pitchFamily="34" charset="-120"/>
              </a:rPr>
              <a:t>        顧客離店時只須將商品拿在手上，或是放進</a:t>
            </a:r>
            <a:r>
              <a:rPr lang="zh-TW" altLang="en-US" b="1" i="0" dirty="0">
                <a:solidFill>
                  <a:srgbClr val="FF0000"/>
                </a:solidFill>
                <a:effectLst/>
                <a:latin typeface="微軟正黑體" panose="020B0604030504040204" pitchFamily="34" charset="-120"/>
                <a:ea typeface="微軟正黑體" panose="020B0604030504040204" pitchFamily="34" charset="-120"/>
              </a:rPr>
              <a:t>店家免費提供</a:t>
            </a:r>
            <a:r>
              <a:rPr lang="zh-TW" altLang="en-US" b="1" i="0" dirty="0">
                <a:solidFill>
                  <a:schemeClr val="accent1"/>
                </a:solidFill>
                <a:effectLst/>
                <a:latin typeface="微軟正黑體" panose="020B0604030504040204" pitchFamily="34" charset="-120"/>
                <a:ea typeface="微軟正黑體" panose="020B0604030504040204" pitchFamily="34" charset="-120"/>
              </a:rPr>
              <a:t>的</a:t>
            </a:r>
            <a:r>
              <a:rPr lang="zh-TW" altLang="en-US"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橙色購物袋</a:t>
            </a:r>
            <a:r>
              <a:rPr lang="zh-TW" altLang="en-US" b="1" i="0" dirty="0">
                <a:solidFill>
                  <a:schemeClr val="accent1"/>
                </a:solidFill>
                <a:effectLst/>
                <a:latin typeface="微軟正黑體" panose="020B0604030504040204" pitchFamily="34" charset="-120"/>
                <a:ea typeface="微軟正黑體" panose="020B0604030504040204" pitchFamily="34" charset="-120"/>
              </a:rPr>
              <a:t>，或</a:t>
            </a:r>
            <a:r>
              <a:rPr lang="zh-TW" altLang="en-US"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牛皮紙袋</a:t>
            </a:r>
            <a:r>
              <a:rPr lang="zh-TW" altLang="en-US" b="1" i="0" dirty="0">
                <a:solidFill>
                  <a:schemeClr val="accent1"/>
                </a:solidFill>
                <a:effectLst/>
                <a:latin typeface="微軟正黑體" panose="020B0604030504040204" pitchFamily="34" charset="-120"/>
                <a:ea typeface="微軟正黑體" panose="020B0604030504040204" pitchFamily="34" charset="-120"/>
              </a:rPr>
              <a:t>，就能從容離去，</a:t>
            </a:r>
            <a:r>
              <a:rPr lang="zh-TW" altLang="en-US"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不需要排隊結帳</a:t>
            </a:r>
            <a:r>
              <a:rPr lang="zh-TW" altLang="en-US" b="1" i="0" dirty="0">
                <a:solidFill>
                  <a:schemeClr val="accent1"/>
                </a:solidFill>
                <a:effectLst/>
                <a:latin typeface="微軟正黑體" panose="020B0604030504040204" pitchFamily="34" charset="-120"/>
                <a:ea typeface="微軟正黑體" panose="020B0604030504040204" pitchFamily="34" charset="-120"/>
              </a:rPr>
              <a:t>。該商店會根據顧客離店時所攜帶的物品品項和數量</a:t>
            </a:r>
            <a:r>
              <a:rPr lang="zh-TW" altLang="en-US" b="1" i="0" dirty="0">
                <a:solidFill>
                  <a:srgbClr val="FF0000"/>
                </a:solidFill>
                <a:effectLst/>
                <a:latin typeface="微軟正黑體" panose="020B0604030504040204" pitchFamily="34" charset="-120"/>
                <a:ea typeface="微軟正黑體" panose="020B0604030504040204" pitchFamily="34" charset="-120"/>
              </a:rPr>
              <a:t>自動計費</a:t>
            </a:r>
            <a:r>
              <a:rPr lang="zh-TW" altLang="en-US" b="1" i="0" dirty="0">
                <a:solidFill>
                  <a:schemeClr val="accent1"/>
                </a:solidFill>
                <a:effectLst/>
                <a:latin typeface="微軟正黑體" panose="020B0604030504040204" pitchFamily="34" charset="-120"/>
                <a:ea typeface="微軟正黑體" panose="020B0604030504040204" pitchFamily="34" charset="-120"/>
              </a:rPr>
              <a:t>，再從</a:t>
            </a:r>
            <a:r>
              <a:rPr lang="zh-TW" altLang="en-US"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該帳戶</a:t>
            </a:r>
            <a:r>
              <a:rPr lang="zh-TW" altLang="en-US" b="1" i="0" dirty="0">
                <a:solidFill>
                  <a:schemeClr val="accent1"/>
                </a:solidFill>
                <a:effectLst/>
                <a:latin typeface="微軟正黑體" panose="020B0604030504040204" pitchFamily="34" charset="-120"/>
                <a:ea typeface="微軟正黑體" panose="020B0604030504040204" pitchFamily="34" charset="-120"/>
              </a:rPr>
              <a:t>事先綁定</a:t>
            </a:r>
            <a:r>
              <a:rPr lang="zh-TW" altLang="en-US" b="1" i="0" dirty="0">
                <a:solidFill>
                  <a:schemeClr val="accent1"/>
                </a:solidFill>
                <a:effectLst/>
                <a:highlight>
                  <a:srgbClr val="FFFF00"/>
                </a:highlight>
                <a:latin typeface="微軟正黑體" panose="020B0604030504040204" pitchFamily="34" charset="-120"/>
                <a:ea typeface="微軟正黑體" panose="020B0604030504040204" pitchFamily="34" charset="-120"/>
              </a:rPr>
              <a:t>的信用卡扣款</a:t>
            </a:r>
            <a:r>
              <a:rPr lang="zh-TW" altLang="en-US" b="1" i="0" dirty="0">
                <a:solidFill>
                  <a:schemeClr val="accent1"/>
                </a:solidFill>
                <a:effectLst/>
                <a:latin typeface="微軟正黑體" panose="020B0604030504040204" pitchFamily="34" charset="-120"/>
                <a:ea typeface="微軟正黑體" panose="020B0604030504040204" pitchFamily="34" charset="-120"/>
              </a:rPr>
              <a:t>。</a:t>
            </a:r>
            <a:endParaRPr lang="en-US" altLang="zh-TW" b="1" i="0" dirty="0">
              <a:solidFill>
                <a:schemeClr val="accent1"/>
              </a:solidFill>
              <a:effectLst/>
              <a:latin typeface="微軟正黑體" panose="020B0604030504040204" pitchFamily="34" charset="-120"/>
              <a:ea typeface="微軟正黑體" panose="020B0604030504040204" pitchFamily="34" charset="-120"/>
            </a:endParaRPr>
          </a:p>
          <a:p>
            <a:pPr algn="l" fontAlgn="t"/>
            <a:endParaRPr lang="en-US" altLang="zh-TW" sz="1600" b="1" dirty="0">
              <a:solidFill>
                <a:srgbClr val="696969"/>
              </a:solidFill>
              <a:latin typeface="微軟正黑體" panose="020B0604030504040204" pitchFamily="34" charset="-120"/>
              <a:ea typeface="微軟正黑體" panose="020B0604030504040204" pitchFamily="34" charset="-120"/>
            </a:endParaRPr>
          </a:p>
          <a:p>
            <a:pPr algn="l" fontAlgn="t"/>
            <a:endParaRPr lang="en-US" altLang="zh-TW" sz="1600" b="1" dirty="0">
              <a:solidFill>
                <a:srgbClr val="696969"/>
              </a:solidFill>
              <a:latin typeface="微軟正黑體" panose="020B0604030504040204" pitchFamily="34" charset="-120"/>
              <a:ea typeface="微軟正黑體" panose="020B0604030504040204" pitchFamily="34" charset="-120"/>
            </a:endParaRPr>
          </a:p>
          <a:p>
            <a:pPr fontAlgn="t"/>
            <a:r>
              <a:rPr lang="zh-TW" altLang="en-US" sz="1600" b="1" i="0" dirty="0">
                <a:solidFill>
                  <a:srgbClr val="C00000"/>
                </a:solidFill>
                <a:effectLst/>
                <a:latin typeface="微軟正黑體" panose="020B0604030504040204" pitchFamily="34" charset="-120"/>
                <a:ea typeface="微軟正黑體" panose="020B0604030504040204" pitchFamily="34" charset="-120"/>
              </a:rPr>
              <a:t>結合電腦</a:t>
            </a:r>
            <a:r>
              <a:rPr lang="zh-TW" altLang="en-US" sz="1600" b="1" i="0" dirty="0">
                <a:solidFill>
                  <a:srgbClr val="C00000"/>
                </a:solidFill>
                <a:effectLst/>
                <a:highlight>
                  <a:srgbClr val="FFFF00"/>
                </a:highlight>
                <a:latin typeface="微軟正黑體" panose="020B0604030504040204" pitchFamily="34" charset="-120"/>
                <a:ea typeface="微軟正黑體" panose="020B0604030504040204" pitchFamily="34" charset="-120"/>
              </a:rPr>
              <a:t>視覺辨識</a:t>
            </a:r>
            <a:r>
              <a:rPr lang="zh-TW" altLang="en-US" sz="1600" b="1" i="0" dirty="0">
                <a:solidFill>
                  <a:srgbClr val="C00000"/>
                </a:solidFill>
                <a:effectLst/>
                <a:latin typeface="微軟正黑體" panose="020B0604030504040204" pitchFamily="34" charset="-120"/>
                <a:ea typeface="微軟正黑體" panose="020B0604030504040204" pitchFamily="34" charset="-120"/>
              </a:rPr>
              <a:t>技術，自動</a:t>
            </a:r>
            <a:r>
              <a:rPr lang="zh-TW" altLang="en-US" sz="1600" b="1" i="0" dirty="0">
                <a:solidFill>
                  <a:srgbClr val="C00000"/>
                </a:solidFill>
                <a:effectLst/>
                <a:highlight>
                  <a:srgbClr val="FFFF00"/>
                </a:highlight>
                <a:latin typeface="微軟正黑體" panose="020B0604030504040204" pitchFamily="34" charset="-120"/>
                <a:ea typeface="微軟正黑體" panose="020B0604030504040204" pitchFamily="34" charset="-120"/>
              </a:rPr>
              <a:t>追蹤顧客取貨</a:t>
            </a:r>
            <a:r>
              <a:rPr lang="zh-TW" altLang="en-US" sz="1600" b="1" i="0" dirty="0">
                <a:solidFill>
                  <a:srgbClr val="C00000"/>
                </a:solidFill>
                <a:effectLst/>
                <a:latin typeface="微軟正黑體" panose="020B0604030504040204" pitchFamily="34" charset="-120"/>
                <a:ea typeface="微軟正黑體" panose="020B0604030504040204" pitchFamily="34" charset="-120"/>
              </a:rPr>
              <a:t>消費行為</a:t>
            </a:r>
            <a:endParaRPr lang="en-US" altLang="zh-TW" sz="1600" b="1" i="0" dirty="0">
              <a:solidFill>
                <a:srgbClr val="C00000"/>
              </a:solidFill>
              <a:effectLst/>
              <a:latin typeface="微軟正黑體" panose="020B0604030504040204" pitchFamily="34" charset="-120"/>
              <a:ea typeface="微軟正黑體" panose="020B0604030504040204" pitchFamily="34" charset="-120"/>
            </a:endParaRPr>
          </a:p>
          <a:p>
            <a:pPr fontAlgn="t"/>
            <a:endParaRPr lang="en-US" altLang="zh-TW" sz="1600" b="1" dirty="0">
              <a:solidFill>
                <a:srgbClr val="C00000"/>
              </a:solidFill>
              <a:latin typeface="微軟正黑體" panose="020B0604030504040204" pitchFamily="34" charset="-120"/>
              <a:ea typeface="微軟正黑體" panose="020B0604030504040204" pitchFamily="34" charset="-120"/>
            </a:endParaRPr>
          </a:p>
          <a:p>
            <a:pPr fontAlgn="t">
              <a:tabLst>
                <a:tab pos="2873375" algn="l"/>
              </a:tabLst>
            </a:pPr>
            <a:r>
              <a:rPr lang="zh-TW" altLang="en-US" sz="1600" b="1" dirty="0">
                <a:solidFill>
                  <a:schemeClr val="accent1"/>
                </a:solidFill>
                <a:latin typeface="微軟正黑體" panose="020B0604030504040204" pitchFamily="34" charset="-120"/>
                <a:ea typeface="微軟正黑體" panose="020B0604030504040204" pitchFamily="34" charset="-120"/>
              </a:rPr>
              <a:t>打造出該公司稱為 </a:t>
            </a:r>
            <a:r>
              <a:rPr lang="en-US" altLang="zh-TW" sz="1600" b="1" dirty="0">
                <a:solidFill>
                  <a:schemeClr val="accent1"/>
                </a:solidFill>
                <a:highlight>
                  <a:srgbClr val="FFFF00"/>
                </a:highlight>
                <a:latin typeface="微軟正黑體" panose="020B0604030504040204" pitchFamily="34" charset="-120"/>
                <a:ea typeface="微軟正黑體" panose="020B0604030504040204" pitchFamily="34" charset="-120"/>
              </a:rPr>
              <a:t>Just Walk Out </a:t>
            </a:r>
            <a:r>
              <a:rPr lang="zh-TW" altLang="en-US" sz="1600" b="1" dirty="0">
                <a:solidFill>
                  <a:schemeClr val="accent1"/>
                </a:solidFill>
                <a:latin typeface="微軟正黑體" panose="020B0604030504040204" pitchFamily="34" charset="-120"/>
                <a:ea typeface="微軟正黑體" panose="020B0604030504040204" pitchFamily="34" charset="-120"/>
              </a:rPr>
              <a:t>（拿了就走）</a:t>
            </a:r>
            <a:r>
              <a:rPr lang="en-US" altLang="zh-TW" sz="1400" b="1" dirty="0">
                <a:solidFill>
                  <a:schemeClr val="accent1"/>
                </a:solidFill>
                <a:latin typeface="微軟正黑體" panose="020B0604030504040204" pitchFamily="34" charset="-120"/>
                <a:ea typeface="微軟正黑體" panose="020B0604030504040204" pitchFamily="34" charset="-120"/>
              </a:rPr>
              <a:t>(</a:t>
            </a:r>
            <a:r>
              <a:rPr lang="zh-TW" altLang="en-US" sz="1400" b="1" dirty="0">
                <a:solidFill>
                  <a:schemeClr val="accent1"/>
                </a:solidFill>
                <a:highlight>
                  <a:srgbClr val="FFFF00"/>
                </a:highlight>
                <a:latin typeface="微軟正黑體" panose="020B0604030504040204" pitchFamily="34" charset="-120"/>
                <a:ea typeface="微軟正黑體" panose="020B0604030504040204" pitchFamily="34" charset="-120"/>
              </a:rPr>
              <a:t>註</a:t>
            </a:r>
            <a:r>
              <a:rPr lang="en-US" altLang="zh-TW" sz="1400" b="1" dirty="0">
                <a:solidFill>
                  <a:schemeClr val="accent1"/>
                </a:solidFill>
                <a:highlight>
                  <a:srgbClr val="FFFF00"/>
                </a:highlight>
                <a:latin typeface="微軟正黑體" panose="020B0604030504040204" pitchFamily="34" charset="-120"/>
                <a:ea typeface="微軟正黑體" panose="020B0604030504040204" pitchFamily="34" charset="-120"/>
              </a:rPr>
              <a:t>1</a:t>
            </a:r>
            <a:r>
              <a:rPr lang="en-US" altLang="zh-TW" sz="1400" b="1" dirty="0">
                <a:solidFill>
                  <a:schemeClr val="accent1"/>
                </a:solidFill>
                <a:latin typeface="微軟正黑體" panose="020B0604030504040204" pitchFamily="34" charset="-120"/>
                <a:ea typeface="微軟正黑體" panose="020B0604030504040204" pitchFamily="34" charset="-120"/>
              </a:rPr>
              <a:t>)</a:t>
            </a:r>
            <a:r>
              <a:rPr lang="zh-TW" altLang="en-US" sz="1400" b="1" dirty="0">
                <a:solidFill>
                  <a:schemeClr val="accent1"/>
                </a:solidFill>
                <a:latin typeface="微軟正黑體" panose="020B0604030504040204" pitchFamily="34" charset="-120"/>
                <a:ea typeface="微軟正黑體" panose="020B0604030504040204" pitchFamily="34" charset="-120"/>
              </a:rPr>
              <a:t> </a:t>
            </a:r>
            <a:r>
              <a:rPr lang="zh-TW" altLang="en-US" sz="1600" b="1" dirty="0">
                <a:solidFill>
                  <a:schemeClr val="accent1"/>
                </a:solidFill>
                <a:latin typeface="微軟正黑體" panose="020B0604030504040204" pitchFamily="34" charset="-120"/>
                <a:ea typeface="微軟正黑體" panose="020B0604030504040204" pitchFamily="34" charset="-120"/>
              </a:rPr>
              <a:t>的</a:t>
            </a:r>
            <a:r>
              <a:rPr lang="zh-TW" altLang="en-US" sz="1600" b="1" dirty="0">
                <a:solidFill>
                  <a:schemeClr val="accent1"/>
                </a:solidFill>
                <a:highlight>
                  <a:srgbClr val="FFFF00"/>
                </a:highlight>
                <a:latin typeface="微軟正黑體" panose="020B0604030504040204" pitchFamily="34" charset="-120"/>
                <a:ea typeface="微軟正黑體" panose="020B0604030504040204" pitchFamily="34" charset="-120"/>
              </a:rPr>
              <a:t>無人零售新模式</a:t>
            </a:r>
            <a:r>
              <a:rPr lang="zh-TW" altLang="en-US" sz="1600" b="1" i="0" dirty="0">
                <a:solidFill>
                  <a:schemeClr val="accent1"/>
                </a:solidFill>
                <a:effectLst/>
                <a:latin typeface="微軟正黑體" panose="020B0604030504040204" pitchFamily="34" charset="-120"/>
                <a:ea typeface="微軟正黑體" panose="020B0604030504040204" pitchFamily="34" charset="-120"/>
              </a:rPr>
              <a:t>。</a:t>
            </a:r>
            <a:endParaRPr lang="en-US" altLang="zh-TW" sz="1600" b="1" i="0" dirty="0">
              <a:solidFill>
                <a:schemeClr val="accent1"/>
              </a:solidFill>
              <a:effectLst/>
              <a:latin typeface="微軟正黑體" panose="020B0604030504040204" pitchFamily="34" charset="-120"/>
              <a:ea typeface="微軟正黑體" panose="020B0604030504040204" pitchFamily="34" charset="-120"/>
            </a:endParaRPr>
          </a:p>
          <a:p>
            <a:pPr fontAlgn="t">
              <a:tabLst>
                <a:tab pos="2873375" algn="l"/>
              </a:tabLst>
            </a:pPr>
            <a:endParaRPr lang="en-US" altLang="zh-TW" sz="1600" b="1" i="0" dirty="0">
              <a:solidFill>
                <a:schemeClr val="accent1"/>
              </a:solidFill>
              <a:effectLst/>
              <a:latin typeface="微軟正黑體" panose="020B0604030504040204" pitchFamily="34" charset="-120"/>
              <a:ea typeface="微軟正黑體" panose="020B0604030504040204" pitchFamily="34" charset="-120"/>
            </a:endParaRPr>
          </a:p>
          <a:p>
            <a:pPr fontAlgn="t">
              <a:tabLst>
                <a:tab pos="2873375" algn="l"/>
              </a:tabLst>
            </a:pPr>
            <a:r>
              <a:rPr lang="zh-TW" altLang="en-US" sz="1600" b="1" dirty="0">
                <a:solidFill>
                  <a:schemeClr val="accent1"/>
                </a:solidFill>
                <a:highlight>
                  <a:srgbClr val="FFFF00"/>
                </a:highlight>
                <a:latin typeface="微軟正黑體" panose="020B0604030504040204" pitchFamily="34" charset="-120"/>
                <a:ea typeface="微軟正黑體" panose="020B0604030504040204" pitchFamily="34" charset="-120"/>
              </a:rPr>
              <a:t>註</a:t>
            </a:r>
            <a:r>
              <a:rPr lang="en-US" altLang="zh-TW" sz="1600" b="1" dirty="0">
                <a:solidFill>
                  <a:schemeClr val="accent1"/>
                </a:solidFill>
                <a:highlight>
                  <a:srgbClr val="FFFF00"/>
                </a:highlight>
                <a:latin typeface="微軟正黑體" panose="020B0604030504040204" pitchFamily="34" charset="-120"/>
                <a:ea typeface="微軟正黑體" panose="020B0604030504040204" pitchFamily="34" charset="-120"/>
              </a:rPr>
              <a:t>1 </a:t>
            </a:r>
            <a:r>
              <a:rPr lang="zh-TW" altLang="en-US" sz="1600" b="1" dirty="0">
                <a:solidFill>
                  <a:schemeClr val="accent1"/>
                </a:solidFill>
                <a:highlight>
                  <a:srgbClr val="FFFF00"/>
                </a:highlight>
                <a:latin typeface="微軟正黑體" panose="020B0604030504040204" pitchFamily="34" charset="-120"/>
                <a:ea typeface="微軟正黑體" panose="020B0604030504040204" pitchFamily="34" charset="-120"/>
              </a:rPr>
              <a:t> </a:t>
            </a:r>
            <a:r>
              <a:rPr lang="en-US" altLang="zh-TW" sz="1600" b="1" dirty="0">
                <a:solidFill>
                  <a:schemeClr val="accent1"/>
                </a:solidFill>
                <a:highlight>
                  <a:srgbClr val="FFFF00"/>
                </a:highlight>
                <a:latin typeface="微軟正黑體" panose="020B0604030504040204" pitchFamily="34" charset="-120"/>
                <a:ea typeface="微軟正黑體" panose="020B0604030504040204" pitchFamily="34" charset="-120"/>
              </a:rPr>
              <a:t>:</a:t>
            </a:r>
            <a:r>
              <a:rPr lang="zh-TW" altLang="en-US" sz="1600" b="1" dirty="0">
                <a:solidFill>
                  <a:schemeClr val="accent1"/>
                </a:solidFill>
                <a:highlight>
                  <a:srgbClr val="FFFF00"/>
                </a:highlight>
                <a:latin typeface="微軟正黑體" panose="020B0604030504040204" pitchFamily="34" charset="-120"/>
                <a:ea typeface="微軟正黑體" panose="020B0604030504040204" pitchFamily="34" charset="-120"/>
              </a:rPr>
              <a:t>  </a:t>
            </a:r>
            <a:r>
              <a:rPr lang="en-US" altLang="zh-TW" sz="1600" b="1" dirty="0">
                <a:solidFill>
                  <a:schemeClr val="accent1"/>
                </a:solidFill>
                <a:highlight>
                  <a:srgbClr val="FFFF00"/>
                </a:highlight>
                <a:latin typeface="微軟正黑體" panose="020B0604030504040204" pitchFamily="34" charset="-120"/>
                <a:ea typeface="微軟正黑體" panose="020B0604030504040204" pitchFamily="34" charset="-120"/>
              </a:rPr>
              <a:t>J</a:t>
            </a:r>
            <a:r>
              <a:rPr lang="en-US" altLang="zh-TW" sz="1600" dirty="0"/>
              <a:t>WO </a:t>
            </a:r>
            <a:r>
              <a:rPr lang="zh-TW" altLang="en-US" sz="1600" dirty="0"/>
              <a:t>從「</a:t>
            </a:r>
            <a:r>
              <a:rPr lang="zh-TW" altLang="en-US" sz="1600" dirty="0">
                <a:highlight>
                  <a:srgbClr val="FFFF00"/>
                </a:highlight>
              </a:rPr>
              <a:t>店中應用」轉為「技術授權」</a:t>
            </a:r>
            <a:r>
              <a:rPr lang="zh-TW" altLang="en-US" sz="1600" dirty="0"/>
              <a:t>，美國 </a:t>
            </a:r>
            <a:r>
              <a:rPr lang="en-US" altLang="zh-TW" sz="1600" dirty="0"/>
              <a:t>Fresh </a:t>
            </a:r>
            <a:r>
              <a:rPr lang="zh-TW" altLang="en-US" sz="1600" dirty="0"/>
              <a:t>店改用 </a:t>
            </a:r>
            <a:r>
              <a:rPr lang="en-US" altLang="zh-TW" sz="1600" dirty="0"/>
              <a:t>Dash Cart</a:t>
            </a:r>
            <a:r>
              <a:rPr lang="zh-TW" altLang="en-US" sz="1600" b="1" dirty="0">
                <a:solidFill>
                  <a:schemeClr val="accent1"/>
                </a:solidFill>
                <a:latin typeface="微軟正黑體" panose="020B0604030504040204" pitchFamily="34" charset="-120"/>
                <a:ea typeface="微軟正黑體" panose="020B0604030504040204" pitchFamily="34" charset="-120"/>
              </a:rPr>
              <a:t>。</a:t>
            </a:r>
            <a:r>
              <a:rPr lang="en-US" altLang="zh-TW" sz="1600" dirty="0"/>
              <a:t>Amazon </a:t>
            </a:r>
            <a:r>
              <a:rPr lang="zh-TW" altLang="en-US" sz="1600" dirty="0"/>
              <a:t>的</a:t>
            </a:r>
            <a:r>
              <a:rPr lang="zh-TW" altLang="en-US" sz="1600" dirty="0">
                <a:highlight>
                  <a:srgbClr val="FFFF00"/>
                </a:highlight>
              </a:rPr>
              <a:t>無人商店模式</a:t>
            </a:r>
            <a:r>
              <a:rPr lang="zh-TW" altLang="en-US" sz="1600" dirty="0"/>
              <a:t>在創新價值上雖具代表性，但在</a:t>
            </a:r>
            <a:r>
              <a:rPr lang="zh-TW" altLang="en-US" sz="1600" dirty="0">
                <a:highlight>
                  <a:srgbClr val="FFFF00"/>
                </a:highlight>
              </a:rPr>
              <a:t>商業規模化</a:t>
            </a:r>
            <a:r>
              <a:rPr lang="zh-TW" altLang="en-US" sz="1600" dirty="0"/>
              <a:t>與</a:t>
            </a:r>
            <a:r>
              <a:rPr lang="zh-TW" altLang="en-US" sz="1600" dirty="0">
                <a:highlight>
                  <a:srgbClr val="FFFF00"/>
                </a:highlight>
              </a:rPr>
              <a:t>消費者接受度</a:t>
            </a:r>
            <a:r>
              <a:rPr lang="zh-TW" altLang="en-US" sz="1600" dirty="0"/>
              <a:t>方面，尚未能如預期廣泛落地，目前正透過</a:t>
            </a:r>
            <a:r>
              <a:rPr lang="zh-TW" altLang="en-US" sz="1600" dirty="0">
                <a:highlight>
                  <a:srgbClr val="FFFF00"/>
                </a:highlight>
              </a:rPr>
              <a:t>技術授權</a:t>
            </a:r>
            <a:r>
              <a:rPr lang="zh-TW" altLang="en-US" sz="1600" dirty="0"/>
              <a:t>和 </a:t>
            </a:r>
            <a:r>
              <a:rPr lang="en-US" altLang="zh-TW" sz="1600" dirty="0">
                <a:highlight>
                  <a:srgbClr val="FFFF00"/>
                </a:highlight>
              </a:rPr>
              <a:t>Dash Cart </a:t>
            </a:r>
            <a:r>
              <a:rPr lang="zh-TW" altLang="en-US" sz="1600" dirty="0"/>
              <a:t>的</a:t>
            </a:r>
            <a:r>
              <a:rPr lang="zh-TW" altLang="en-US" sz="1600" dirty="0">
                <a:highlight>
                  <a:srgbClr val="FFFF00"/>
                </a:highlight>
              </a:rPr>
              <a:t>轉型策略</a:t>
            </a:r>
            <a:r>
              <a:rPr lang="zh-TW" altLang="en-US" sz="1600" dirty="0"/>
              <a:t>尋求新的平衡。</a:t>
            </a:r>
            <a:endParaRPr lang="en-US" altLang="zh-TW" sz="1600" dirty="0"/>
          </a:p>
          <a:p>
            <a:pPr fontAlgn="t">
              <a:tabLst>
                <a:tab pos="2873375" algn="l"/>
              </a:tabLst>
            </a:pPr>
            <a:endParaRPr lang="en-US" altLang="zh-TW" sz="1600" b="1" i="0" dirty="0">
              <a:solidFill>
                <a:schemeClr val="accent1"/>
              </a:solidFill>
              <a:effectLst/>
              <a:latin typeface="微軟正黑體" panose="020B0604030504040204" pitchFamily="34" charset="-120"/>
              <a:ea typeface="微軟正黑體" panose="020B0604030504040204" pitchFamily="34" charset="-120"/>
            </a:endParaRPr>
          </a:p>
          <a:p>
            <a:pPr fontAlgn="t">
              <a:tabLst>
                <a:tab pos="2873375" algn="l"/>
              </a:tabLst>
            </a:pPr>
            <a:r>
              <a:rPr lang="zh-TW" altLang="en-US" sz="1600" dirty="0"/>
              <a:t>        多篇報導指出 </a:t>
            </a:r>
            <a:r>
              <a:rPr lang="en-US" altLang="zh-TW" sz="1600" dirty="0">
                <a:highlight>
                  <a:srgbClr val="FFFF00"/>
                </a:highlight>
              </a:rPr>
              <a:t>JWO </a:t>
            </a:r>
            <a:r>
              <a:rPr lang="zh-TW" altLang="en-US" sz="1600" dirty="0">
                <a:highlight>
                  <a:srgbClr val="FFFF00"/>
                </a:highlight>
              </a:rPr>
              <a:t>是「先進的 </a:t>
            </a:r>
            <a:r>
              <a:rPr lang="en-US" altLang="zh-TW" sz="1600" dirty="0">
                <a:highlight>
                  <a:srgbClr val="FFFF00"/>
                </a:highlight>
              </a:rPr>
              <a:t>AI </a:t>
            </a:r>
            <a:r>
              <a:rPr lang="zh-TW" altLang="en-US" sz="1600" dirty="0">
                <a:highlight>
                  <a:srgbClr val="FFFF00"/>
                </a:highlight>
              </a:rPr>
              <a:t>妝點包裝</a:t>
            </a:r>
            <a:r>
              <a:rPr lang="zh-TW" altLang="en-US" sz="1600" dirty="0"/>
              <a:t>」，但實際上高度依賴人工</a:t>
            </a:r>
            <a:r>
              <a:rPr lang="en-US" altLang="zh-TW" sz="1600" dirty="0"/>
              <a:t>—</a:t>
            </a:r>
            <a:r>
              <a:rPr lang="zh-TW" altLang="en-US" sz="1600" dirty="0"/>
              <a:t>尤其是位於印度的 </a:t>
            </a:r>
            <a:r>
              <a:rPr lang="en-US" altLang="zh-TW" sz="1600" dirty="0"/>
              <a:t>1,000 </a:t>
            </a:r>
            <a:r>
              <a:rPr lang="zh-TW" altLang="en-US" sz="1600" dirty="0"/>
              <a:t>多名員工</a:t>
            </a:r>
            <a:r>
              <a:rPr lang="zh-TW" altLang="en-US" sz="1600" dirty="0">
                <a:highlight>
                  <a:srgbClr val="FFFF00"/>
                </a:highlight>
              </a:rPr>
              <a:t>負責校對影像辨識結果。</a:t>
            </a:r>
            <a:r>
              <a:rPr lang="zh-TW" altLang="en-US" sz="1600" dirty="0"/>
              <a:t>系統在</a:t>
            </a:r>
            <a:r>
              <a:rPr lang="zh-TW" altLang="en-US" sz="1600" dirty="0">
                <a:highlight>
                  <a:srgbClr val="FFFF00"/>
                </a:highlight>
              </a:rPr>
              <a:t>辨識準確度上</a:t>
            </a:r>
            <a:r>
              <a:rPr lang="zh-TW" altLang="en-US" sz="1600" dirty="0"/>
              <a:t>仍有盲點，例如漏掃或誤掃商品、結帳錯誤等，消費者有時會</a:t>
            </a:r>
            <a:r>
              <a:rPr lang="zh-TW" altLang="en-US" sz="1600" dirty="0">
                <a:highlight>
                  <a:srgbClr val="FFFF00"/>
                </a:highlight>
              </a:rPr>
              <a:t>對帳單錯誤</a:t>
            </a:r>
            <a:r>
              <a:rPr lang="zh-TW" altLang="en-US" sz="1600" dirty="0"/>
              <a:t>提出投訴。</a:t>
            </a:r>
            <a:endParaRPr lang="en-US" altLang="zh-TW" sz="1600" dirty="0"/>
          </a:p>
          <a:p>
            <a:pPr fontAlgn="t">
              <a:tabLst>
                <a:tab pos="2873375" algn="l"/>
              </a:tabLst>
            </a:pPr>
            <a:endParaRPr lang="zh-TW" altLang="en-US" sz="1600" b="1" dirty="0">
              <a:solidFill>
                <a:schemeClr val="accent1"/>
              </a:solidFill>
              <a:highlight>
                <a:srgbClr val="FFFF00"/>
              </a:highlight>
              <a:latin typeface="微軟正黑體" panose="020B0604030504040204" pitchFamily="34" charset="-120"/>
              <a:ea typeface="微軟正黑體" panose="020B0604030504040204" pitchFamily="34" charset="-120"/>
            </a:endParaRPr>
          </a:p>
          <a:p>
            <a:pPr fontAlgn="t"/>
            <a:r>
              <a:rPr lang="zh-TW" altLang="en-US" sz="1600" dirty="0"/>
              <a:t>         </a:t>
            </a:r>
            <a:r>
              <a:rPr lang="en-US" altLang="zh-TW" sz="1600" dirty="0"/>
              <a:t>JWO </a:t>
            </a:r>
            <a:r>
              <a:rPr lang="zh-TW" altLang="en-US" sz="1600" dirty="0"/>
              <a:t>技術仍保留在 </a:t>
            </a:r>
            <a:r>
              <a:rPr lang="en-US" altLang="zh-TW" sz="1600" dirty="0"/>
              <a:t>Amazon Go </a:t>
            </a:r>
            <a:r>
              <a:rPr lang="zh-TW" altLang="en-US" sz="1600" dirty="0"/>
              <a:t>以及部分英國小型商店中，同時 </a:t>
            </a:r>
            <a:r>
              <a:rPr lang="en-US" altLang="zh-TW" sz="1600" dirty="0"/>
              <a:t>Amazon </a:t>
            </a:r>
            <a:r>
              <a:rPr lang="zh-TW" altLang="en-US" sz="1600" dirty="0"/>
              <a:t>正加強將這項</a:t>
            </a:r>
            <a:r>
              <a:rPr lang="zh-TW" altLang="en-US" sz="1600" dirty="0">
                <a:highlight>
                  <a:srgbClr val="FFFF00"/>
                </a:highlight>
              </a:rPr>
              <a:t>技術「授權」給其他零售商、</a:t>
            </a:r>
            <a:r>
              <a:rPr lang="zh-TW" altLang="en-US" sz="1600" dirty="0"/>
              <a:t>機場、體育場館等使用</a:t>
            </a:r>
          </a:p>
        </p:txBody>
      </p:sp>
      <p:sp>
        <p:nvSpPr>
          <p:cNvPr id="10" name="文字方塊 9">
            <a:extLst>
              <a:ext uri="{FF2B5EF4-FFF2-40B4-BE49-F238E27FC236}">
                <a16:creationId xmlns:a16="http://schemas.microsoft.com/office/drawing/2014/main" id="{28A3D45A-ACD3-4072-9E7A-E241FFB03ABB}"/>
              </a:ext>
            </a:extLst>
          </p:cNvPr>
          <p:cNvSpPr txBox="1"/>
          <p:nvPr/>
        </p:nvSpPr>
        <p:spPr>
          <a:xfrm>
            <a:off x="4008774" y="6251535"/>
            <a:ext cx="5214889" cy="369332"/>
          </a:xfrm>
          <a:prstGeom prst="rect">
            <a:avLst/>
          </a:prstGeom>
          <a:noFill/>
        </p:spPr>
        <p:txBody>
          <a:bodyPr wrap="none" rtlCol="0">
            <a:spAutoFit/>
          </a:bodyPr>
          <a:lstStyle/>
          <a:p>
            <a:pPr algn="l" fontAlgn="t"/>
            <a:r>
              <a:rPr lang="zh-TW" altLang="en-US" b="1" dirty="0">
                <a:solidFill>
                  <a:srgbClr val="C00000"/>
                </a:solidFill>
                <a:latin typeface="微軟正黑體" panose="020B0604030504040204" pitchFamily="34" charset="-120"/>
                <a:ea typeface="微軟正黑體" panose="020B0604030504040204" pitchFamily="34" charset="-120"/>
              </a:rPr>
              <a:t>特色</a:t>
            </a:r>
            <a:r>
              <a:rPr lang="en-US" altLang="zh-TW" b="1" dirty="0">
                <a:solidFill>
                  <a:srgbClr val="C00000"/>
                </a:solidFill>
                <a:highlight>
                  <a:srgbClr val="FFFF00"/>
                </a:highlight>
                <a:latin typeface="微軟正黑體" panose="020B0604030504040204" pitchFamily="34" charset="-120"/>
                <a:ea typeface="微軟正黑體" panose="020B0604030504040204" pitchFamily="34" charset="-120"/>
              </a:rPr>
              <a:t>3</a:t>
            </a:r>
            <a:r>
              <a:rPr lang="zh-TW" altLang="en-US" b="1" dirty="0">
                <a:solidFill>
                  <a:srgbClr val="C00000"/>
                </a:solidFill>
                <a:latin typeface="微軟正黑體" panose="020B0604030504040204" pitchFamily="34" charset="-120"/>
                <a:ea typeface="微軟正黑體" panose="020B0604030504040204" pitchFamily="34" charset="-120"/>
              </a:rPr>
              <a:t>　超過</a:t>
            </a:r>
            <a:r>
              <a:rPr lang="en-US" altLang="zh-TW" b="1" dirty="0">
                <a:solidFill>
                  <a:srgbClr val="C00000"/>
                </a:solidFill>
                <a:highlight>
                  <a:srgbClr val="FFFF00"/>
                </a:highlight>
                <a:latin typeface="微軟正黑體" panose="020B0604030504040204" pitchFamily="34" charset="-120"/>
                <a:ea typeface="微軟正黑體" panose="020B0604030504040204" pitchFamily="34" charset="-120"/>
              </a:rPr>
              <a:t>50</a:t>
            </a:r>
            <a:r>
              <a:rPr lang="zh-TW" altLang="en-US" b="1" dirty="0">
                <a:solidFill>
                  <a:srgbClr val="C00000"/>
                </a:solidFill>
                <a:latin typeface="微軟正黑體" panose="020B0604030504040204" pitchFamily="34" charset="-120"/>
                <a:ea typeface="微軟正黑體" panose="020B0604030504040204" pitchFamily="34" charset="-120"/>
              </a:rPr>
              <a:t>臺</a:t>
            </a:r>
            <a:r>
              <a:rPr lang="zh-TW" altLang="en-US" b="1" dirty="0">
                <a:solidFill>
                  <a:srgbClr val="C00000"/>
                </a:solidFill>
                <a:highlight>
                  <a:srgbClr val="FFFF00"/>
                </a:highlight>
                <a:latin typeface="微軟正黑體" panose="020B0604030504040204" pitchFamily="34" charset="-120"/>
                <a:ea typeface="微軟正黑體" panose="020B0604030504040204" pitchFamily="34" charset="-120"/>
              </a:rPr>
              <a:t>深度相機陣列</a:t>
            </a:r>
            <a:r>
              <a:rPr lang="zh-TW" altLang="en-US" b="1" dirty="0">
                <a:solidFill>
                  <a:srgbClr val="C00000"/>
                </a:solidFill>
                <a:latin typeface="微軟正黑體" panose="020B0604030504040204" pitchFamily="34" charset="-120"/>
                <a:ea typeface="微軟正黑體" panose="020B0604030504040204" pitchFamily="34" charset="-120"/>
              </a:rPr>
              <a:t>是偵測追蹤的關鍵</a:t>
            </a:r>
          </a:p>
        </p:txBody>
      </p:sp>
    </p:spTree>
    <p:extLst>
      <p:ext uri="{BB962C8B-B14F-4D97-AF65-F5344CB8AC3E}">
        <p14:creationId xmlns:p14="http://schemas.microsoft.com/office/powerpoint/2010/main" val="1983333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文字方塊 1">
            <a:extLst>
              <a:ext uri="{FF2B5EF4-FFF2-40B4-BE49-F238E27FC236}">
                <a16:creationId xmlns:a16="http://schemas.microsoft.com/office/drawing/2014/main" id="{DDDAF809-60D9-4EB0-A440-9CA4B8EB915E}"/>
              </a:ext>
            </a:extLst>
          </p:cNvPr>
          <p:cNvSpPr txBox="1">
            <a:spLocks noChangeArrowheads="1"/>
          </p:cNvSpPr>
          <p:nvPr/>
        </p:nvSpPr>
        <p:spPr bwMode="auto">
          <a:xfrm>
            <a:off x="1874089" y="255588"/>
            <a:ext cx="50466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zh-TW" altLang="en-US" sz="2000">
                <a:solidFill>
                  <a:schemeClr val="bg1"/>
                </a:solidFill>
                <a:latin typeface="Tahoma" panose="020B0604030504040204" pitchFamily="34" charset="0"/>
                <a:ea typeface="新細明體" panose="02020500000000000000" pitchFamily="18" charset="-120"/>
              </a:rPr>
              <a:t>                                                                           </a:t>
            </a:r>
            <a:r>
              <a:rPr lang="en-US" altLang="zh-TW" sz="1100">
                <a:solidFill>
                  <a:schemeClr val="bg1"/>
                </a:solidFill>
                <a:latin typeface="Tahoma" panose="020B0604030504040204" pitchFamily="34" charset="0"/>
                <a:ea typeface="新細明體" panose="02020500000000000000" pitchFamily="18" charset="-120"/>
              </a:rPr>
              <a:t> </a:t>
            </a:r>
            <a:endParaRPr lang="zh-TW" altLang="zh-TW" sz="1200">
              <a:solidFill>
                <a:schemeClr val="bg1"/>
              </a:solidFill>
              <a:latin typeface="Tahoma" panose="020B0604030504040204" pitchFamily="34" charset="0"/>
              <a:ea typeface="新細明體" panose="02020500000000000000" pitchFamily="18" charset="-120"/>
            </a:endParaRPr>
          </a:p>
          <a:p>
            <a:pPr>
              <a:spcBef>
                <a:spcPct val="0"/>
              </a:spcBef>
              <a:buClrTx/>
              <a:buSzTx/>
              <a:buFont typeface="Wingdings" panose="05000000000000000000" pitchFamily="2" charset="2"/>
              <a:buNone/>
            </a:pPr>
            <a:r>
              <a:rPr lang="zh-TW" altLang="en-US" sz="2000">
                <a:solidFill>
                  <a:schemeClr val="bg1"/>
                </a:solidFill>
                <a:latin typeface="Tahoma" panose="020B0604030504040204" pitchFamily="34" charset="0"/>
                <a:ea typeface="新細明體" panose="02020500000000000000" pitchFamily="18" charset="-120"/>
              </a:rPr>
              <a:t> </a:t>
            </a:r>
            <a:endParaRPr lang="zh-TW" altLang="en-US">
              <a:solidFill>
                <a:schemeClr val="bg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AC12222A-56DF-4D52-ABBA-2520E67AD98E}"/>
              </a:ext>
            </a:extLst>
          </p:cNvPr>
          <p:cNvSpPr txBox="1"/>
          <p:nvPr/>
        </p:nvSpPr>
        <p:spPr>
          <a:xfrm>
            <a:off x="547532" y="609531"/>
            <a:ext cx="11096935" cy="5970865"/>
          </a:xfrm>
          <a:prstGeom prst="rect">
            <a:avLst/>
          </a:prstGeom>
          <a:noFill/>
        </p:spPr>
        <p:txBody>
          <a:bodyPr wrap="square" rtlCol="0">
            <a:spAutoFit/>
          </a:bodyPr>
          <a:lstStyle/>
          <a:p>
            <a:pPr>
              <a:spcBef>
                <a:spcPct val="0"/>
              </a:spcBef>
              <a:buClrTx/>
              <a:buSzTx/>
              <a:buFontTx/>
              <a:buNone/>
              <a:defRPr/>
            </a:pPr>
            <a:r>
              <a:rPr lang="zh-TW" altLang="en-US" b="1" dirty="0">
                <a:solidFill>
                  <a:srgbClr val="003399"/>
                </a:solidFill>
                <a:latin typeface="Tahoma" panose="020B0604030504040204" pitchFamily="34" charset="0"/>
                <a:ea typeface="新細明體" panose="02020500000000000000" pitchFamily="18" charset="-120"/>
              </a:rPr>
              <a:t>       </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早期電子商務的發展侷限在</a:t>
            </a:r>
            <a:r>
              <a:rPr lang="zh-TW" altLang="en-US" b="1" dirty="0">
                <a:solidFill>
                  <a:srgbClr val="003399"/>
                </a:solidFill>
                <a:highlight>
                  <a:srgbClr val="FFFF00"/>
                </a:highlight>
                <a:latin typeface="Tahoma" panose="020B0604030504040204" pitchFamily="34" charset="0"/>
                <a:ea typeface="新細明體" panose="02020500000000000000" pitchFamily="18" charset="-120"/>
              </a:rPr>
              <a:t>大型企業</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，特別是</a:t>
            </a:r>
            <a:r>
              <a:rPr lang="zh-TW" altLang="en-US" b="1" dirty="0">
                <a:solidFill>
                  <a:srgbClr val="003399"/>
                </a:solidFill>
                <a:highlight>
                  <a:srgbClr val="FFFF00"/>
                </a:highlight>
                <a:latin typeface="Tahoma" panose="020B0604030504040204" pitchFamily="34" charset="0"/>
                <a:ea typeface="新細明體" panose="02020500000000000000" pitchFamily="18" charset="-120"/>
              </a:rPr>
              <a:t>銀行體系</a:t>
            </a:r>
            <a:r>
              <a:rPr lang="zh-TW" altLang="en-US" dirty="0">
                <a:solidFill>
                  <a:srgbClr val="003399"/>
                </a:solidFill>
                <a:latin typeface="Tahoma" panose="020B0604030504040204" pitchFamily="34" charset="0"/>
                <a:ea typeface="新細明體" panose="02020500000000000000" pitchFamily="18" charset="-120"/>
              </a:rPr>
              <a:t>，</a:t>
            </a:r>
            <a:r>
              <a:rPr lang="en-US" altLang="zh-TW" dirty="0">
                <a:solidFill>
                  <a:srgbClr val="003399"/>
                </a:solidFill>
                <a:latin typeface="Tahoma" panose="020B0604030504040204" pitchFamily="34" charset="0"/>
                <a:ea typeface="新細明體" panose="02020500000000000000" pitchFamily="18" charset="-120"/>
              </a:rPr>
              <a:t>1969</a:t>
            </a:r>
            <a:r>
              <a:rPr lang="zh-TW" altLang="en-US" dirty="0">
                <a:solidFill>
                  <a:srgbClr val="003399"/>
                </a:solidFill>
                <a:latin typeface="Tahoma" panose="020B0604030504040204" pitchFamily="34" charset="0"/>
                <a:ea typeface="新細明體" panose="02020500000000000000" pitchFamily="18" charset="-120"/>
              </a:rPr>
              <a:t>年美國政府就發展出網路 ，</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第一個應用可追溯到</a:t>
            </a:r>
            <a:r>
              <a:rPr lang="en-US" altLang="zh-TW" dirty="0">
                <a:solidFill>
                  <a:srgbClr val="003399"/>
                </a:solidFill>
                <a:highlight>
                  <a:srgbClr val="FFFF00"/>
                </a:highlight>
                <a:latin typeface="Tahoma" panose="020B0604030504040204" pitchFamily="34" charset="0"/>
                <a:ea typeface="新細明體" panose="02020500000000000000" pitchFamily="18" charset="-120"/>
              </a:rPr>
              <a:t>1970</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年代的電子資金劃撥</a:t>
            </a:r>
            <a:r>
              <a:rPr lang="en-US" altLang="zh-TW" dirty="0">
                <a:solidFill>
                  <a:srgbClr val="003399"/>
                </a:solidFill>
                <a:highlight>
                  <a:srgbClr val="FFFF00"/>
                </a:highlight>
                <a:latin typeface="Tahoma" panose="020B0604030504040204" pitchFamily="34" charset="0"/>
                <a:ea typeface="新細明體" panose="02020500000000000000" pitchFamily="18" charset="-120"/>
              </a:rPr>
              <a:t>(Electronic Funds Transfer, EFT) </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注</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1) </a:t>
            </a:r>
            <a:r>
              <a:rPr lang="zh-TW" altLang="en-US" dirty="0">
                <a:solidFill>
                  <a:srgbClr val="003399"/>
                </a:solidFill>
                <a:latin typeface="Tahoma" panose="020B0604030504040204" pitchFamily="34" charset="0"/>
                <a:ea typeface="新細明體" panose="02020500000000000000" pitchFamily="18" charset="-120"/>
              </a:rPr>
              <a:t>，這是在</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銀行間使用系統</a:t>
            </a:r>
            <a:r>
              <a:rPr lang="zh-TW" altLang="en-US" dirty="0">
                <a:solidFill>
                  <a:srgbClr val="003399"/>
                </a:solidFill>
                <a:latin typeface="Tahoma" panose="020B0604030504040204" pitchFamily="34" charset="0"/>
                <a:ea typeface="新細明體" panose="02020500000000000000" pitchFamily="18" charset="-120"/>
              </a:rPr>
              <a:t>， 透過大型電腦與網路將</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現金與票據轉換到網絡中的數據進行傳遞</a:t>
            </a:r>
            <a:r>
              <a:rPr lang="zh-TW" altLang="en-US" dirty="0">
                <a:solidFill>
                  <a:srgbClr val="003399"/>
                </a:solidFill>
                <a:latin typeface="Tahoma" panose="020B0604030504040204" pitchFamily="34" charset="0"/>
                <a:ea typeface="新細明體" panose="02020500000000000000" pitchFamily="18" charset="-120"/>
              </a:rPr>
              <a:t>。在電子轉帳下，資金以電子方式從一個銀行帳戶轉移到另一個銀行帳戶。在電匯中，匯款人的銀行通過 </a:t>
            </a:r>
            <a:r>
              <a:rPr lang="en-US" altLang="zh-TW" dirty="0">
                <a:solidFill>
                  <a:srgbClr val="003399"/>
                </a:solidFill>
                <a:highlight>
                  <a:srgbClr val="FFFF00"/>
                </a:highlight>
                <a:latin typeface="Tahoma" panose="020B0604030504040204" pitchFamily="34" charset="0"/>
                <a:ea typeface="新細明體" panose="02020500000000000000" pitchFamily="18" charset="-120"/>
              </a:rPr>
              <a:t>SWIFT</a:t>
            </a:r>
            <a:r>
              <a:rPr lang="en-US" altLang="zh-TW" sz="1400" dirty="0">
                <a:solidFill>
                  <a:srgbClr val="003399"/>
                </a:solidFill>
                <a:highlight>
                  <a:srgbClr val="FFFF00"/>
                </a:highlight>
                <a:latin typeface="Tahoma" panose="020B0604030504040204" pitchFamily="34" charset="0"/>
                <a:ea typeface="新細明體" panose="02020500000000000000" pitchFamily="18" charset="-120"/>
              </a:rPr>
              <a:t>(</a:t>
            </a:r>
            <a:r>
              <a:rPr lang="zh-TW" altLang="en-US" sz="1400" dirty="0">
                <a:solidFill>
                  <a:srgbClr val="003399"/>
                </a:solidFill>
                <a:highlight>
                  <a:srgbClr val="FFFF00"/>
                </a:highlight>
                <a:latin typeface="Tahoma" panose="020B0604030504040204" pitchFamily="34" charset="0"/>
                <a:ea typeface="新細明體" panose="02020500000000000000" pitchFamily="18" charset="-120"/>
              </a:rPr>
              <a:t>注</a:t>
            </a:r>
            <a:r>
              <a:rPr lang="en-US" altLang="zh-TW" sz="1400" dirty="0">
                <a:solidFill>
                  <a:srgbClr val="003399"/>
                </a:solidFill>
                <a:highlight>
                  <a:srgbClr val="FFFF00"/>
                </a:highlight>
                <a:latin typeface="Tahoma" panose="020B0604030504040204" pitchFamily="34" charset="0"/>
                <a:ea typeface="新細明體" panose="02020500000000000000" pitchFamily="18" charset="-120"/>
              </a:rPr>
              <a:t>2)</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等安全訊息網絡</a:t>
            </a:r>
            <a:r>
              <a:rPr lang="zh-TW" altLang="en-US" dirty="0">
                <a:solidFill>
                  <a:srgbClr val="003399"/>
                </a:solidFill>
                <a:latin typeface="Tahoma" panose="020B0604030504040204" pitchFamily="34" charset="0"/>
                <a:ea typeface="新細明體" panose="02020500000000000000" pitchFamily="18" charset="-120"/>
              </a:rPr>
              <a:t>向收款人的銀行發送</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有關匯款的信息，</a:t>
            </a:r>
            <a:r>
              <a:rPr lang="zh-TW" altLang="en-US" dirty="0">
                <a:solidFill>
                  <a:srgbClr val="003399"/>
                </a:solidFill>
                <a:latin typeface="Tahoma" panose="020B0604030504040204" pitchFamily="34" charset="0"/>
                <a:ea typeface="新細明體" panose="02020500000000000000" pitchFamily="18" charset="-120"/>
              </a:rPr>
              <a:t>以將其儲備資金</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存入收款人</a:t>
            </a:r>
            <a:r>
              <a:rPr lang="zh-TW" altLang="en-US" dirty="0">
                <a:solidFill>
                  <a:srgbClr val="003399"/>
                </a:solidFill>
                <a:latin typeface="Tahoma" panose="020B0604030504040204" pitchFamily="34" charset="0"/>
                <a:ea typeface="新細明體" panose="02020500000000000000" pitchFamily="18" charset="-120"/>
              </a:rPr>
              <a:t>的帳戶。</a:t>
            </a:r>
            <a:endParaRPr lang="en-US" altLang="zh-TW"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endParaRPr lang="en-US" altLang="zh-TW" sz="1600"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endParaRPr lang="en-US" altLang="zh-TW" sz="1600"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r>
              <a:rPr lang="zh-TW" altLang="en-US" dirty="0">
                <a:solidFill>
                  <a:srgbClr val="003399"/>
                </a:solidFill>
                <a:latin typeface="Tahoma" panose="020B0604030504040204" pitchFamily="34" charset="0"/>
                <a:ea typeface="新細明體" panose="02020500000000000000" pitchFamily="18" charset="-120"/>
              </a:rPr>
              <a:t>    之後出現</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電子資料交換 </a:t>
            </a:r>
            <a:r>
              <a:rPr lang="en-US" altLang="zh-TW" dirty="0">
                <a:solidFill>
                  <a:srgbClr val="003399"/>
                </a:solidFill>
                <a:highlight>
                  <a:srgbClr val="FFFF00"/>
                </a:highlight>
                <a:latin typeface="Tahoma" panose="020B0604030504040204" pitchFamily="34" charset="0"/>
                <a:ea typeface="新細明體" panose="02020500000000000000" pitchFamily="18" charset="-120"/>
              </a:rPr>
              <a:t>(Electronic Data Interchange, EDI) </a:t>
            </a:r>
            <a:r>
              <a:rPr lang="zh-TW" altLang="en-US" dirty="0">
                <a:solidFill>
                  <a:srgbClr val="003399"/>
                </a:solidFill>
                <a:latin typeface="Tahoma" panose="020B0604030504040204" pitchFamily="34" charset="0"/>
                <a:ea typeface="新細明體" panose="02020500000000000000" pitchFamily="18" charset="-120"/>
              </a:rPr>
              <a:t>透過科技與網路傳送資料。</a:t>
            </a:r>
            <a:r>
              <a:rPr lang="en-US" altLang="zh-TW" dirty="0">
                <a:solidFill>
                  <a:srgbClr val="003399"/>
                </a:solidFill>
                <a:highlight>
                  <a:srgbClr val="FFFF00"/>
                </a:highlight>
                <a:latin typeface="Tahoma" panose="020B0604030504040204" pitchFamily="34" charset="0"/>
                <a:ea typeface="新細明體" panose="02020500000000000000" pitchFamily="18" charset="-120"/>
              </a:rPr>
              <a:t>EDI</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細節見</a:t>
            </a:r>
            <a:r>
              <a:rPr lang="en-US" altLang="zh-TW" dirty="0">
                <a:solidFill>
                  <a:srgbClr val="003399"/>
                </a:solidFill>
                <a:highlight>
                  <a:srgbClr val="FFFF00"/>
                </a:highlight>
                <a:latin typeface="Tahoma" panose="020B0604030504040204" pitchFamily="34" charset="0"/>
                <a:ea typeface="新細明體" panose="02020500000000000000" pitchFamily="18" charset="-120"/>
              </a:rPr>
              <a:t>B2B</a:t>
            </a:r>
            <a:r>
              <a:rPr lang="zh-TW" altLang="en-US" dirty="0">
                <a:solidFill>
                  <a:srgbClr val="003399"/>
                </a:solidFill>
                <a:highlight>
                  <a:srgbClr val="FFFF00"/>
                </a:highlight>
                <a:latin typeface="Tahoma" panose="020B0604030504040204" pitchFamily="34" charset="0"/>
                <a:ea typeface="新細明體" panose="02020500000000000000" pitchFamily="18" charset="-120"/>
              </a:rPr>
              <a:t>章節</a:t>
            </a:r>
            <a:r>
              <a:rPr lang="zh-TW" altLang="en-US" dirty="0">
                <a:solidFill>
                  <a:srgbClr val="003399"/>
                </a:solidFill>
                <a:latin typeface="Tahoma" panose="020B0604030504040204" pitchFamily="34" charset="0"/>
                <a:ea typeface="新細明體" panose="02020500000000000000" pitchFamily="18" charset="-120"/>
              </a:rPr>
              <a:t>。</a:t>
            </a:r>
            <a:endParaRPr lang="en-US" altLang="zh-TW"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endParaRPr lang="en-US" altLang="zh-TW" dirty="0">
              <a:solidFill>
                <a:srgbClr val="003399"/>
              </a:solidFill>
              <a:latin typeface="Tahoma" panose="020B0604030504040204" pitchFamily="34" charset="0"/>
              <a:ea typeface="新細明體" panose="02020500000000000000" pitchFamily="18" charset="-120"/>
            </a:endParaRPr>
          </a:p>
          <a:p>
            <a:pPr>
              <a:spcBef>
                <a:spcPct val="0"/>
              </a:spcBef>
              <a:defRPr/>
            </a:pP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注</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1 : 1969</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年</a:t>
            </a:r>
            <a:r>
              <a:rPr lang="zh-TW" altLang="en-US" sz="1600" dirty="0">
                <a:solidFill>
                  <a:srgbClr val="003399"/>
                </a:solidFill>
                <a:latin typeface="Tahoma" panose="020B0604030504040204" pitchFamily="34" charset="0"/>
                <a:ea typeface="新細明體" panose="02020500000000000000" pitchFamily="18" charset="-120"/>
              </a:rPr>
              <a:t>美國政府就</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發展出網路 </a:t>
            </a:r>
            <a:r>
              <a:rPr lang="en-US" altLang="zh-TW" sz="1600" dirty="0">
                <a:solidFill>
                  <a:srgbClr val="003399"/>
                </a:solidFill>
                <a:latin typeface="Tahoma" panose="020B0604030504040204" pitchFamily="34" charset="0"/>
                <a:ea typeface="新細明體" panose="02020500000000000000" pitchFamily="18" charset="-120"/>
              </a:rPr>
              <a:t>; 1969</a:t>
            </a:r>
            <a:r>
              <a:rPr lang="zh-TW" altLang="en-US" sz="1600" dirty="0">
                <a:solidFill>
                  <a:srgbClr val="003399"/>
                </a:solidFill>
                <a:latin typeface="Tahoma" panose="020B0604030504040204" pitchFamily="34" charset="0"/>
                <a:ea typeface="新細明體" panose="02020500000000000000" pitchFamily="18" charset="-120"/>
              </a:rPr>
              <a:t>年</a:t>
            </a:r>
            <a:r>
              <a:rPr lang="en-US" altLang="zh-TW" sz="1600" dirty="0">
                <a:solidFill>
                  <a:srgbClr val="003399"/>
                </a:solidFill>
                <a:latin typeface="Tahoma" panose="020B0604030504040204" pitchFamily="34" charset="0"/>
                <a:ea typeface="新細明體" panose="02020500000000000000" pitchFamily="18" charset="-120"/>
              </a:rPr>
              <a:t>BBN</a:t>
            </a:r>
            <a:r>
              <a:rPr lang="zh-TW" altLang="en-US" sz="1600" dirty="0">
                <a:solidFill>
                  <a:srgbClr val="003399"/>
                </a:solidFill>
                <a:latin typeface="Tahoma" panose="020B0604030504040204" pitchFamily="34" charset="0"/>
                <a:ea typeface="新細明體" panose="02020500000000000000" pitchFamily="18" charset="-120"/>
              </a:rPr>
              <a:t>科技公司</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被授予 </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ARPA </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合同建設 </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ARPANET- </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此即 </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Internet </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前身</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 </a:t>
            </a:r>
            <a:r>
              <a:rPr lang="en-US" altLang="zh-TW" sz="1600" dirty="0">
                <a:solidFill>
                  <a:srgbClr val="003399"/>
                </a:solidFill>
                <a:latin typeface="Tahoma" panose="020B0604030504040204" pitchFamily="34" charset="0"/>
                <a:ea typeface="新細明體" panose="02020500000000000000" pitchFamily="18" charset="-120"/>
              </a:rPr>
              <a:t>;1972</a:t>
            </a:r>
            <a:r>
              <a:rPr lang="zh-TW" altLang="en-US" sz="1600" dirty="0">
                <a:solidFill>
                  <a:srgbClr val="003399"/>
                </a:solidFill>
                <a:latin typeface="Tahoma" panose="020B0604030504040204" pitchFamily="34" charset="0"/>
                <a:ea typeface="新細明體" panose="02020500000000000000" pitchFamily="18" charset="-120"/>
              </a:rPr>
              <a:t>年是 </a:t>
            </a:r>
            <a:r>
              <a:rPr lang="en-US" altLang="zh-TW" sz="1600" dirty="0">
                <a:solidFill>
                  <a:srgbClr val="003399"/>
                </a:solidFill>
                <a:latin typeface="Tahoma" panose="020B0604030504040204" pitchFamily="34" charset="0"/>
                <a:ea typeface="新細明體" panose="02020500000000000000" pitchFamily="18" charset="-120"/>
              </a:rPr>
              <a:t>BBN </a:t>
            </a:r>
            <a:r>
              <a:rPr lang="zh-TW" altLang="en-US" sz="1600" dirty="0">
                <a:solidFill>
                  <a:srgbClr val="003399"/>
                </a:solidFill>
                <a:latin typeface="Tahoma" panose="020B0604030504040204" pitchFamily="34" charset="0"/>
                <a:ea typeface="新細明體" panose="02020500000000000000" pitchFamily="18" charset="-120"/>
              </a:rPr>
              <a:t>的 </a:t>
            </a:r>
            <a:r>
              <a:rPr lang="en-US" altLang="zh-TW" sz="1600" dirty="0">
                <a:solidFill>
                  <a:srgbClr val="003399"/>
                </a:solidFill>
                <a:latin typeface="Tahoma" panose="020B0604030504040204" pitchFamily="34" charset="0"/>
                <a:ea typeface="新細明體" panose="02020500000000000000" pitchFamily="18" charset="-120"/>
              </a:rPr>
              <a:t>Ray Tomlinson </a:t>
            </a:r>
            <a:r>
              <a:rPr lang="zh-TW" altLang="en-US" sz="1600" dirty="0">
                <a:solidFill>
                  <a:srgbClr val="003399"/>
                </a:solidFill>
                <a:latin typeface="Tahoma" panose="020B0604030504040204" pitchFamily="34" charset="0"/>
                <a:ea typeface="新細明體" panose="02020500000000000000" pitchFamily="18" charset="-120"/>
              </a:rPr>
              <a:t>發明的電子郵件，</a:t>
            </a:r>
            <a:r>
              <a:rPr lang="en-US" altLang="zh-TW" sz="1600" dirty="0">
                <a:solidFill>
                  <a:srgbClr val="003399"/>
                </a:solidFill>
                <a:latin typeface="Tahoma" panose="020B0604030504040204" pitchFamily="34" charset="0"/>
                <a:ea typeface="新細明體" panose="02020500000000000000" pitchFamily="18" charset="-120"/>
              </a:rPr>
              <a:t>Larry Robert </a:t>
            </a:r>
            <a:r>
              <a:rPr lang="zh-TW" altLang="en-US" sz="1600" dirty="0">
                <a:solidFill>
                  <a:srgbClr val="003399"/>
                </a:solidFill>
                <a:latin typeface="Tahoma" panose="020B0604030504040204" pitchFamily="34" charset="0"/>
                <a:ea typeface="新細明體" panose="02020500000000000000" pitchFamily="18" charset="-120"/>
              </a:rPr>
              <a:t>編寫了第一個允許列出、轉發和回復電子郵件的電子郵件公用程序。</a:t>
            </a:r>
            <a:endParaRPr lang="en-US" altLang="zh-TW" sz="1600" dirty="0">
              <a:solidFill>
                <a:srgbClr val="003399"/>
              </a:solidFill>
              <a:latin typeface="Tahoma" panose="020B0604030504040204" pitchFamily="34" charset="0"/>
              <a:ea typeface="新細明體" panose="02020500000000000000" pitchFamily="18" charset="-120"/>
            </a:endParaRPr>
          </a:p>
          <a:p>
            <a:pPr>
              <a:spcBef>
                <a:spcPct val="0"/>
              </a:spcBef>
              <a:defRPr/>
            </a:pPr>
            <a:endParaRPr lang="en-US" altLang="zh-TW" sz="1600" dirty="0">
              <a:solidFill>
                <a:srgbClr val="003399"/>
              </a:solidFill>
              <a:latin typeface="Tahoma" panose="020B0604030504040204" pitchFamily="34" charset="0"/>
              <a:ea typeface="新細明體" panose="02020500000000000000" pitchFamily="18" charset="-120"/>
            </a:endParaRPr>
          </a:p>
          <a:p>
            <a:r>
              <a:rPr lang="zh-TW" altLang="en-US" sz="1600" dirty="0">
                <a:solidFill>
                  <a:srgbClr val="003399"/>
                </a:solidFill>
                <a:latin typeface="Tahoma" panose="020B0604030504040204" pitchFamily="34" charset="0"/>
                <a:ea typeface="新細明體" panose="02020500000000000000" pitchFamily="18" charset="-120"/>
              </a:rPr>
              <a:t>          </a:t>
            </a:r>
            <a:r>
              <a:rPr lang="en-US" altLang="zh-TW" sz="1600" dirty="0">
                <a:effectLst/>
                <a:latin typeface="Calibri" panose="020F0502020204030204" pitchFamily="34" charset="0"/>
                <a:ea typeface="新細明體" panose="02020500000000000000" pitchFamily="18" charset="-120"/>
                <a:cs typeface="Times New Roman" panose="02020603050405020304" pitchFamily="18" charset="0"/>
              </a:rPr>
              <a:t>EFT(</a:t>
            </a:r>
            <a:r>
              <a:rPr lang="en-US" altLang="zh-TW" sz="1600" b="1" dirty="0">
                <a:solidFill>
                  <a:srgbClr val="003399"/>
                </a:solidFill>
                <a:highlight>
                  <a:srgbClr val="FFFF00"/>
                </a:highlight>
              </a:rPr>
              <a:t> Electronic funds transfer , EFT) </a:t>
            </a:r>
            <a:r>
              <a:rPr lang="zh-TW" altLang="en-US" sz="1600" b="1" dirty="0">
                <a:solidFill>
                  <a:srgbClr val="003399"/>
                </a:solidFill>
              </a:rPr>
              <a:t>。</a:t>
            </a:r>
            <a:r>
              <a:rPr lang="zh-TW" altLang="en-US" sz="1600" b="1" dirty="0">
                <a:solidFill>
                  <a:srgbClr val="003399"/>
                </a:solidFill>
                <a:highlight>
                  <a:srgbClr val="FFFF00"/>
                </a:highlight>
              </a:rPr>
              <a:t>電子資金劃撥</a:t>
            </a:r>
            <a:r>
              <a:rPr lang="zh-TW" altLang="zh-TW" sz="1600" b="1" dirty="0">
                <a:solidFill>
                  <a:srgbClr val="003399"/>
                </a:solidFill>
                <a:highlight>
                  <a:srgbClr val="FFFF00"/>
                </a:highlight>
              </a:rPr>
              <a:t>是一種通過電子方式在賬戶之間轉移資金的方式，省去了紙質</a:t>
            </a:r>
            <a:r>
              <a:rPr lang="zh-TW" altLang="en-US" sz="1600" b="1" dirty="0">
                <a:solidFill>
                  <a:srgbClr val="003399"/>
                </a:solidFill>
                <a:highlight>
                  <a:srgbClr val="FFFF00"/>
                </a:highlight>
              </a:rPr>
              <a:t>         </a:t>
            </a:r>
            <a:endParaRPr lang="en-US" altLang="zh-TW" sz="1600" b="1" dirty="0">
              <a:solidFill>
                <a:srgbClr val="003399"/>
              </a:solidFill>
              <a:highlight>
                <a:srgbClr val="FFFF00"/>
              </a:highlight>
            </a:endParaRPr>
          </a:p>
          <a:p>
            <a:r>
              <a:rPr lang="zh-TW" altLang="en-US" sz="1600" dirty="0">
                <a:solidFill>
                  <a:srgbClr val="003399"/>
                </a:solidFill>
                <a:latin typeface="Tahoma" panose="020B0604030504040204" pitchFamily="34" charset="0"/>
                <a:ea typeface="新細明體" panose="02020500000000000000" pitchFamily="18" charset="-120"/>
              </a:rPr>
              <a:t>             </a:t>
            </a:r>
            <a:r>
              <a:rPr lang="zh-TW" altLang="zh-TW" sz="1600" b="1" dirty="0">
                <a:solidFill>
                  <a:srgbClr val="003399"/>
                </a:solidFill>
                <a:highlight>
                  <a:srgbClr val="FFFF00"/>
                </a:highlight>
              </a:rPr>
              <a:t>支票等傳統支付手段。</a:t>
            </a:r>
            <a:endParaRPr lang="en-US" altLang="zh-TW" sz="1600" b="1" dirty="0">
              <a:solidFill>
                <a:srgbClr val="003399"/>
              </a:solidFill>
              <a:highlight>
                <a:srgbClr val="FFFF00"/>
              </a:highlight>
            </a:endParaRPr>
          </a:p>
          <a:p>
            <a:endParaRPr lang="en-US" altLang="zh-TW" sz="1600" b="1" dirty="0">
              <a:solidFill>
                <a:srgbClr val="003399"/>
              </a:solidFill>
              <a:highlight>
                <a:srgbClr val="FFFF00"/>
              </a:highlight>
            </a:endParaRPr>
          </a:p>
          <a:p>
            <a:r>
              <a:rPr lang="zh-TW" altLang="en-US" sz="1600" dirty="0">
                <a:solidFill>
                  <a:srgbClr val="003399"/>
                </a:solidFill>
                <a:latin typeface="Tahoma" panose="020B0604030504040204" pitchFamily="34" charset="0"/>
                <a:ea typeface="新細明體" panose="02020500000000000000" pitchFamily="18" charset="-120"/>
              </a:rPr>
              <a:t>           </a:t>
            </a:r>
            <a:r>
              <a:rPr lang="en-US" altLang="zh-TW" sz="1600" b="1" dirty="0">
                <a:solidFill>
                  <a:srgbClr val="003399"/>
                </a:solidFill>
                <a:highlight>
                  <a:srgbClr val="FFFF00"/>
                </a:highlight>
              </a:rPr>
              <a:t>EFT</a:t>
            </a:r>
            <a:r>
              <a:rPr lang="zh-TW" altLang="zh-TW" sz="1600" b="1" dirty="0">
                <a:solidFill>
                  <a:srgbClr val="003399"/>
                </a:solidFill>
                <a:highlight>
                  <a:srgbClr val="FFFF00"/>
                </a:highlight>
              </a:rPr>
              <a:t>包含許多不同的交易類型，</a:t>
            </a:r>
            <a:r>
              <a:rPr lang="zh-TW" altLang="zh-TW" sz="1600" dirty="0">
                <a:effectLst/>
                <a:latin typeface="Calibri" panose="020F0502020204030204" pitchFamily="34" charset="0"/>
                <a:ea typeface="新細明體" panose="02020500000000000000" pitchFamily="18" charset="-120"/>
                <a:cs typeface="Times New Roman" panose="02020603050405020304" pitchFamily="18" charset="0"/>
              </a:rPr>
              <a:t>它包含許多</a:t>
            </a:r>
            <a:r>
              <a:rPr lang="zh-TW" altLang="zh-TW" sz="16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不同的交易類型</a:t>
            </a:r>
            <a:r>
              <a:rPr lang="zh-TW" altLang="zh-TW" sz="1600" dirty="0">
                <a:effectLst/>
                <a:latin typeface="Calibri" panose="020F0502020204030204" pitchFamily="34" charset="0"/>
                <a:ea typeface="新細明體" panose="02020500000000000000" pitchFamily="18" charset="-120"/>
                <a:cs typeface="Times New Roman" panose="02020603050405020304" pitchFamily="18" charset="0"/>
              </a:rPr>
              <a:t>，包括但不限於：自動存款（</a:t>
            </a:r>
            <a:r>
              <a:rPr lang="en-US" altLang="zh-TW" sz="1600" dirty="0">
                <a:effectLst/>
                <a:latin typeface="Calibri" panose="020F0502020204030204" pitchFamily="34" charset="0"/>
                <a:ea typeface="新細明體" panose="02020500000000000000" pitchFamily="18" charset="-120"/>
                <a:cs typeface="Times New Roman" panose="02020603050405020304" pitchFamily="18" charset="0"/>
              </a:rPr>
              <a:t>Direct Deposit</a:t>
            </a:r>
            <a:r>
              <a:rPr lang="zh-TW" altLang="zh-TW" sz="16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6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6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en-US" sz="1600" dirty="0">
                <a:effectLst/>
                <a:latin typeface="Calibri" panose="020F0502020204030204" pitchFamily="34" charset="0"/>
                <a:ea typeface="新細明體" panose="02020500000000000000" pitchFamily="18" charset="-120"/>
                <a:cs typeface="Times New Roman" panose="02020603050405020304" pitchFamily="18" charset="0"/>
              </a:rPr>
              <a:t>     </a:t>
            </a:r>
            <a:endParaRPr lang="en-US" altLang="zh-TW" sz="16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dirty="0">
                <a:latin typeface="Calibri" panose="020F0502020204030204" pitchFamily="34" charset="0"/>
                <a:ea typeface="新細明體" panose="02020500000000000000" pitchFamily="18" charset="-120"/>
                <a:cs typeface="Times New Roman" panose="02020603050405020304" pitchFamily="18" charset="0"/>
              </a:rPr>
              <a:t>             </a:t>
            </a:r>
            <a:r>
              <a:rPr lang="en-US" altLang="zh-TW" sz="1600" dirty="0">
                <a:effectLst/>
                <a:latin typeface="Calibri" panose="020F0502020204030204" pitchFamily="34" charset="0"/>
                <a:ea typeface="新細明體" panose="02020500000000000000" pitchFamily="18" charset="-120"/>
                <a:cs typeface="Times New Roman" panose="02020603050405020304" pitchFamily="18" charset="0"/>
              </a:rPr>
              <a:t>ATM</a:t>
            </a:r>
            <a:r>
              <a:rPr lang="zh-TW" altLang="zh-TW" sz="1600" dirty="0">
                <a:effectLst/>
                <a:latin typeface="Calibri" panose="020F0502020204030204" pitchFamily="34" charset="0"/>
                <a:ea typeface="新細明體" panose="02020500000000000000" pitchFamily="18" charset="-120"/>
                <a:cs typeface="Times New Roman" panose="02020603050405020304" pitchFamily="18" charset="0"/>
              </a:rPr>
              <a:t>交易</a:t>
            </a:r>
            <a:r>
              <a:rPr lang="zh-TW" altLang="en-US" sz="16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6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dirty="0">
                <a:effectLst/>
                <a:latin typeface="Calibri" panose="020F0502020204030204" pitchFamily="34" charset="0"/>
                <a:ea typeface="新細明體" panose="02020500000000000000" pitchFamily="18" charset="-120"/>
                <a:cs typeface="Times New Roman" panose="02020603050405020304" pitchFamily="18" charset="0"/>
              </a:rPr>
              <a:t>電子支票（</a:t>
            </a:r>
            <a:r>
              <a:rPr lang="en-US" altLang="zh-TW" sz="1600" dirty="0">
                <a:effectLst/>
                <a:latin typeface="Calibri" panose="020F0502020204030204" pitchFamily="34" charset="0"/>
                <a:ea typeface="新細明體" panose="02020500000000000000" pitchFamily="18" charset="-120"/>
                <a:cs typeface="Times New Roman" panose="02020603050405020304" pitchFamily="18" charset="0"/>
              </a:rPr>
              <a:t>e-Check</a:t>
            </a:r>
            <a:r>
              <a:rPr lang="zh-TW" altLang="zh-TW" sz="16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6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600" dirty="0">
                <a:effectLst/>
                <a:latin typeface="Calibri" panose="020F0502020204030204" pitchFamily="34" charset="0"/>
                <a:ea typeface="新細明體" panose="02020500000000000000" pitchFamily="18" charset="-120"/>
                <a:cs typeface="Times New Roman" panose="02020603050405020304" pitchFamily="18" charset="0"/>
              </a:rPr>
              <a:t>信用卡及借記卡交易</a:t>
            </a:r>
            <a:r>
              <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EFT</a:t>
            </a:r>
            <a:r>
              <a:rPr lang="zh-TW" alt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系統的優勢</a:t>
            </a:r>
            <a:r>
              <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rPr>
              <a:t>在於它的</a:t>
            </a:r>
            <a:r>
              <a:rPr lang="zh-TW" alt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高效性和安全性，並且可以實時</a:t>
            </a:r>
            <a:endParaRPr lang="en-US" alt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處理許多交易</a:t>
            </a:r>
            <a:r>
              <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rPr>
              <a:t>。隨著網絡銀行、移動支付和其他數字金融技術的發展，</a:t>
            </a:r>
            <a:r>
              <a:rPr lang="en-US" altLang="zh-TW" sz="1600" kern="100" dirty="0">
                <a:effectLst/>
                <a:latin typeface="Calibri" panose="020F0502020204030204" pitchFamily="34" charset="0"/>
                <a:ea typeface="新細明體" panose="02020500000000000000" pitchFamily="18" charset="-120"/>
                <a:cs typeface="Times New Roman" panose="02020603050405020304" pitchFamily="18" charset="0"/>
              </a:rPr>
              <a:t>EFT</a:t>
            </a:r>
            <a:r>
              <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rPr>
              <a:t>仍然是全球金融交易的基礎。</a:t>
            </a:r>
          </a:p>
          <a:p>
            <a:pPr>
              <a:spcBef>
                <a:spcPct val="0"/>
              </a:spcBef>
              <a:defRPr/>
            </a:pPr>
            <a:endParaRPr lang="en-US" altLang="zh-TW" sz="1600"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 </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注</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2 : </a:t>
            </a:r>
            <a:r>
              <a:rPr lang="en-US" altLang="zh-TW" sz="1600" dirty="0">
                <a:solidFill>
                  <a:srgbClr val="003399"/>
                </a:solidFill>
                <a:latin typeface="Tahoma" panose="020B0604030504040204" pitchFamily="34" charset="0"/>
                <a:ea typeface="新細明體" panose="02020500000000000000" pitchFamily="18" charset="-120"/>
              </a:rPr>
              <a:t>SWIFT</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(Society for Worldwide Interbank Financial Telecommunications) </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全名為「</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環球銀行金融電信協會</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」，是連接全球銀行業的金融通訊基礎設施。</a:t>
            </a:r>
            <a:r>
              <a:rPr lang="en-US" altLang="zh-TW" sz="1600" i="0" dirty="0">
                <a:solidFill>
                  <a:srgbClr val="202122"/>
                </a:solidFill>
                <a:effectLst/>
                <a:highlight>
                  <a:srgbClr val="FFFF00"/>
                </a:highlight>
                <a:latin typeface="Arial" panose="020B0604020202020204" pitchFamily="34" charset="0"/>
              </a:rPr>
              <a:t> </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成立於</a:t>
            </a:r>
            <a:r>
              <a:rPr lang="en-US" altLang="zh-TW" sz="1600" dirty="0">
                <a:solidFill>
                  <a:srgbClr val="003399"/>
                </a:solidFill>
                <a:highlight>
                  <a:srgbClr val="FFFF00"/>
                </a:highlight>
                <a:latin typeface="Tahoma" panose="020B0604030504040204" pitchFamily="34" charset="0"/>
                <a:ea typeface="新細明體" panose="02020500000000000000" pitchFamily="18" charset="-120"/>
              </a:rPr>
              <a:t>1971</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年，以「提供全球共享的金融訊息傳送</a:t>
            </a:r>
            <a:r>
              <a:rPr lang="zh-TW" altLang="en-US" sz="1600" dirty="0">
                <a:solidFill>
                  <a:srgbClr val="003399"/>
                </a:solidFill>
                <a:latin typeface="Tahoma" panose="020B0604030504040204" pitchFamily="34" charset="0"/>
                <a:ea typeface="新細明體" panose="02020500000000000000" pitchFamily="18" charset="-120"/>
              </a:rPr>
              <a:t>服務、創造一種國際金融報文傳送通用語言」為宗旨。</a:t>
            </a:r>
          </a:p>
        </p:txBody>
      </p:sp>
      <p:sp>
        <p:nvSpPr>
          <p:cNvPr id="3" name="標題 1">
            <a:extLst>
              <a:ext uri="{FF2B5EF4-FFF2-40B4-BE49-F238E27FC236}">
                <a16:creationId xmlns:a16="http://schemas.microsoft.com/office/drawing/2014/main" id="{ACA5ABAF-52E9-BC4E-978E-6EF8F5A93E08}"/>
              </a:ext>
            </a:extLst>
          </p:cNvPr>
          <p:cNvSpPr>
            <a:spLocks noGrp="1"/>
          </p:cNvSpPr>
          <p:nvPr>
            <p:ph type="title"/>
          </p:nvPr>
        </p:nvSpPr>
        <p:spPr>
          <a:xfrm>
            <a:off x="2908241" y="121063"/>
            <a:ext cx="6799394" cy="549275"/>
          </a:xfrm>
        </p:spPr>
        <p:txBody>
          <a:bodyPr>
            <a:noAutofit/>
          </a:bodyPr>
          <a:lstStyle/>
          <a:p>
            <a:r>
              <a:rPr lang="zh-TW" altLang="en-US" sz="2400" dirty="0"/>
              <a:t>史前 </a:t>
            </a:r>
            <a:r>
              <a:rPr lang="en-US" altLang="zh-TW" sz="2400" dirty="0"/>
              <a:t>:</a:t>
            </a:r>
            <a:r>
              <a:rPr lang="zh-TW" altLang="en-US" sz="2400" dirty="0"/>
              <a:t> 電子商務的演進 </a:t>
            </a:r>
            <a:r>
              <a:rPr lang="en-US" altLang="zh-TW" sz="2400" dirty="0"/>
              <a:t> -</a:t>
            </a:r>
            <a:r>
              <a:rPr lang="zh-TW" altLang="en-US" sz="2400" dirty="0"/>
              <a:t>電腦時代 </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051">
            <a:extLst>
              <a:ext uri="{FF2B5EF4-FFF2-40B4-BE49-F238E27FC236}">
                <a16:creationId xmlns:a16="http://schemas.microsoft.com/office/drawing/2014/main" id="{FE13C7B6-D8BE-B560-0CD4-010CFD76CBB4}"/>
              </a:ext>
            </a:extLst>
          </p:cNvPr>
          <p:cNvSpPr>
            <a:spLocks noGrp="1" noChangeArrowheads="1"/>
          </p:cNvSpPr>
          <p:nvPr>
            <p:ph idx="1"/>
          </p:nvPr>
        </p:nvSpPr>
        <p:spPr>
          <a:xfrm>
            <a:off x="242047" y="518486"/>
            <a:ext cx="11635821" cy="6339514"/>
          </a:xfrm>
        </p:spPr>
        <p:txBody>
          <a:bodyPr>
            <a:normAutofit fontScale="85000" lnSpcReduction="10000"/>
          </a:bodyPr>
          <a:lstStyle/>
          <a:p>
            <a:pPr>
              <a:defRPr/>
            </a:pPr>
            <a:r>
              <a:rPr lang="en-US" altLang="zh-TW" sz="2000" dirty="0">
                <a:solidFill>
                  <a:srgbClr val="003399"/>
                </a:solidFill>
                <a:ea typeface="MS PGothic" panose="020B0600070205080204" pitchFamily="34" charset="-128"/>
              </a:rPr>
              <a:t>Precursors:</a:t>
            </a:r>
            <a:r>
              <a:rPr lang="zh-TW" altLang="en-US" sz="2000" dirty="0">
                <a:solidFill>
                  <a:srgbClr val="003399"/>
                </a:solidFill>
                <a:ea typeface="MS PGothic" panose="020B0600070205080204" pitchFamily="34" charset="-128"/>
              </a:rPr>
              <a:t>先驅</a:t>
            </a:r>
            <a:endParaRPr lang="en-US" altLang="zh-TW" sz="2000" dirty="0">
              <a:solidFill>
                <a:srgbClr val="003399"/>
              </a:solidFill>
              <a:ea typeface="MS PGothic" panose="020B0600070205080204" pitchFamily="34" charset="-128"/>
            </a:endParaRPr>
          </a:p>
          <a:p>
            <a:pPr lvl="1">
              <a:defRPr/>
            </a:pPr>
            <a:r>
              <a:rPr lang="en-US" altLang="zh-TW" sz="1900" dirty="0">
                <a:solidFill>
                  <a:srgbClr val="003399"/>
                </a:solidFill>
                <a:ea typeface="MS PGothic" panose="020B0600070205080204" pitchFamily="34" charset="-128"/>
              </a:rPr>
              <a:t>Baxter Healthcare</a:t>
            </a:r>
            <a:r>
              <a:rPr lang="en-US" altLang="zh-TW" sz="1900" b="1" dirty="0">
                <a:solidFill>
                  <a:srgbClr val="003399"/>
                </a:solidFill>
                <a:ea typeface="新細明體" panose="02020500000000000000" pitchFamily="18" charset="-120"/>
              </a:rPr>
              <a:t> (</a:t>
            </a:r>
            <a:r>
              <a:rPr lang="zh-TW" altLang="en-US" sz="1900" b="1" dirty="0">
                <a:solidFill>
                  <a:srgbClr val="003399"/>
                </a:solidFill>
                <a:ea typeface="新細明體" panose="02020500000000000000" pitchFamily="18" charset="-120"/>
              </a:rPr>
              <a:t>百特醫療</a:t>
            </a:r>
            <a:r>
              <a:rPr lang="en-US" altLang="zh-TW" sz="1900" b="1" dirty="0">
                <a:solidFill>
                  <a:srgbClr val="003399"/>
                </a:solidFill>
                <a:ea typeface="新細明體" panose="02020500000000000000" pitchFamily="18" charset="-120"/>
              </a:rPr>
              <a:t>)</a:t>
            </a:r>
            <a:r>
              <a:rPr lang="en-US" altLang="zh-TW" sz="1900" dirty="0">
                <a:solidFill>
                  <a:srgbClr val="003399"/>
                </a:solidFill>
                <a:ea typeface="MS PGothic" panose="020B0600070205080204" pitchFamily="34" charset="-128"/>
              </a:rPr>
              <a:t> </a:t>
            </a:r>
            <a:r>
              <a:rPr lang="en-US" altLang="zh-TW" sz="2600" dirty="0">
                <a:solidFill>
                  <a:srgbClr val="003399"/>
                </a:solidFill>
                <a:ea typeface="新細明體" panose="02020500000000000000" pitchFamily="18" charset="-120"/>
              </a:rPr>
              <a:t>: </a:t>
            </a:r>
            <a:r>
              <a:rPr lang="en-US" altLang="zh-TW" sz="1700" b="1" dirty="0">
                <a:solidFill>
                  <a:srgbClr val="003399"/>
                </a:solidFill>
                <a:ea typeface="新細明體" panose="02020500000000000000" pitchFamily="18" charset="-120"/>
              </a:rPr>
              <a:t>70 </a:t>
            </a:r>
            <a:r>
              <a:rPr lang="zh-TW" altLang="en-US" sz="1700" b="1" dirty="0">
                <a:solidFill>
                  <a:srgbClr val="003399"/>
                </a:solidFill>
                <a:ea typeface="新細明體" panose="02020500000000000000" pitchFamily="18" charset="-120"/>
              </a:rPr>
              <a:t>年代末期</a:t>
            </a:r>
            <a:r>
              <a:rPr lang="zh-TW" altLang="zh-TW" sz="2200" b="1" dirty="0">
                <a:solidFill>
                  <a:srgbClr val="003399"/>
                </a:solidFill>
              </a:rPr>
              <a:t>，</a:t>
            </a:r>
            <a:r>
              <a:rPr lang="zh-TW" altLang="en-US" sz="1700" b="1" dirty="0">
                <a:solidFill>
                  <a:srgbClr val="003399"/>
                </a:solidFill>
                <a:highlight>
                  <a:srgbClr val="FFFF00"/>
                </a:highlight>
                <a:ea typeface="新細明體" panose="02020500000000000000" pitchFamily="18" charset="-120"/>
              </a:rPr>
              <a:t>讓醫院以電話數據機向</a:t>
            </a:r>
            <a:r>
              <a:rPr lang="zh-TW" altLang="en-US" sz="1700" b="1" dirty="0">
                <a:solidFill>
                  <a:srgbClr val="003399"/>
                </a:solidFill>
                <a:ea typeface="新細明體" panose="02020500000000000000" pitchFamily="18" charset="-120"/>
              </a:rPr>
              <a:t>百特醫療訂</a:t>
            </a:r>
            <a:r>
              <a:rPr lang="zh-TW" altLang="en-US" sz="1700" b="1" dirty="0">
                <a:solidFill>
                  <a:srgbClr val="003399"/>
                </a:solidFill>
                <a:highlight>
                  <a:srgbClr val="FFFF00"/>
                </a:highlight>
                <a:ea typeface="新細明體" panose="02020500000000000000" pitchFamily="18" charset="-120"/>
              </a:rPr>
              <a:t>貨</a:t>
            </a:r>
            <a:endParaRPr lang="en-US" altLang="zh-TW" sz="1700" b="1" dirty="0">
              <a:solidFill>
                <a:srgbClr val="003399"/>
              </a:solidFill>
              <a:highlight>
                <a:srgbClr val="FFFF00"/>
              </a:highlight>
              <a:ea typeface="新細明體" panose="02020500000000000000" pitchFamily="18" charset="-120"/>
            </a:endParaRPr>
          </a:p>
          <a:p>
            <a:pPr lvl="1">
              <a:defRPr/>
            </a:pPr>
            <a:r>
              <a:rPr lang="zh-TW" altLang="en-US" sz="1900" b="1" dirty="0">
                <a:solidFill>
                  <a:srgbClr val="003399"/>
                </a:solidFill>
                <a:ea typeface="新細明體" panose="02020500000000000000" pitchFamily="18" charset="-120"/>
              </a:rPr>
              <a:t>金融機構使用之</a:t>
            </a:r>
            <a:r>
              <a:rPr lang="zh-TW" altLang="en-US" sz="1900" b="1" dirty="0">
                <a:solidFill>
                  <a:srgbClr val="003399"/>
                </a:solidFill>
                <a:highlight>
                  <a:srgbClr val="FFFF00"/>
                </a:highlight>
                <a:ea typeface="新細明體" panose="02020500000000000000" pitchFamily="18" charset="-120"/>
              </a:rPr>
              <a:t>電子轉帳</a:t>
            </a:r>
            <a:r>
              <a:rPr lang="en-US" altLang="zh-TW" sz="1900" b="1" dirty="0">
                <a:solidFill>
                  <a:srgbClr val="003399"/>
                </a:solidFill>
                <a:ea typeface="新細明體" panose="02020500000000000000" pitchFamily="18" charset="-120"/>
              </a:rPr>
              <a:t>(Electronic Fund Transfer</a:t>
            </a:r>
            <a:r>
              <a:rPr lang="en-US" altLang="zh-TW" sz="1900" b="1" dirty="0">
                <a:solidFill>
                  <a:srgbClr val="003399"/>
                </a:solidFill>
                <a:highlight>
                  <a:srgbClr val="FFFF00"/>
                </a:highlight>
                <a:ea typeface="新細明體" panose="02020500000000000000" pitchFamily="18" charset="-120"/>
              </a:rPr>
              <a:t>, EFT) </a:t>
            </a:r>
            <a:r>
              <a:rPr lang="en-US" altLang="zh-TW" sz="1900" b="1" dirty="0">
                <a:solidFill>
                  <a:srgbClr val="003399"/>
                </a:solidFill>
                <a:ea typeface="新細明體" panose="02020500000000000000" pitchFamily="18" charset="-120"/>
              </a:rPr>
              <a:t>&amp; </a:t>
            </a:r>
            <a:r>
              <a:rPr lang="en-US" altLang="zh-TW" sz="1900" b="1" dirty="0">
                <a:solidFill>
                  <a:srgbClr val="003399"/>
                </a:solidFill>
                <a:highlight>
                  <a:srgbClr val="FFFF00"/>
                </a:highlight>
                <a:ea typeface="新細明體" panose="02020500000000000000" pitchFamily="18" charset="-120"/>
              </a:rPr>
              <a:t>SWIFT </a:t>
            </a:r>
            <a:r>
              <a:rPr lang="en-US" altLang="zh-TW" sz="1900" b="1" dirty="0">
                <a:solidFill>
                  <a:srgbClr val="003399"/>
                </a:solidFill>
                <a:ea typeface="新細明體" panose="02020500000000000000" pitchFamily="18" charset="-120"/>
              </a:rPr>
              <a:t>Code  ;</a:t>
            </a:r>
            <a:r>
              <a:rPr lang="zh-TW" altLang="en-US" sz="1900" dirty="0"/>
              <a:t>目前仍廣泛使用於各大金融機構與支付系統中，而且仍是金融交易的核心技術之一</a:t>
            </a:r>
            <a:r>
              <a:rPr lang="zh-TW" altLang="en-US" sz="2000" dirty="0">
                <a:solidFill>
                  <a:srgbClr val="003399"/>
                </a:solidFill>
                <a:ea typeface="MS PGothic" panose="020B0600070205080204" pitchFamily="34" charset="-128"/>
              </a:rPr>
              <a:t>。</a:t>
            </a:r>
            <a:r>
              <a:rPr lang="zh-TW" altLang="en-US" sz="1900" dirty="0"/>
              <a:t> 如跨行轉帳系統</a:t>
            </a:r>
            <a:r>
              <a:rPr lang="zh-TW" altLang="en-US" sz="2000" b="1" dirty="0">
                <a:solidFill>
                  <a:srgbClr val="003399"/>
                </a:solidFill>
              </a:rPr>
              <a:t>、 </a:t>
            </a:r>
            <a:r>
              <a:rPr lang="zh-TW" altLang="en-US" sz="1900" dirty="0"/>
              <a:t>薪資入帳</a:t>
            </a:r>
            <a:r>
              <a:rPr lang="zh-TW" altLang="en-US" sz="2000" b="1" dirty="0">
                <a:solidFill>
                  <a:srgbClr val="003399"/>
                </a:solidFill>
              </a:rPr>
              <a:t>、</a:t>
            </a:r>
            <a:r>
              <a:rPr lang="zh-TW" altLang="en-US" sz="1900" dirty="0"/>
              <a:t> 銀行自動扣款（例如繳水電費）</a:t>
            </a:r>
            <a:r>
              <a:rPr lang="zh-TW" altLang="en-US" sz="1800" dirty="0">
                <a:solidFill>
                  <a:srgbClr val="003399"/>
                </a:solidFill>
                <a:ea typeface="MS PGothic" panose="020B0600070205080204" pitchFamily="34" charset="-128"/>
              </a:rPr>
              <a:t> 。</a:t>
            </a:r>
            <a:r>
              <a:rPr lang="zh-TW" altLang="en-US" sz="1800" dirty="0"/>
              <a:t> </a:t>
            </a:r>
            <a:endParaRPr lang="en-US" altLang="zh-TW" sz="1700" b="1" dirty="0">
              <a:solidFill>
                <a:srgbClr val="003399"/>
              </a:solidFill>
              <a:ea typeface="新細明體" panose="02020500000000000000" pitchFamily="18" charset="-120"/>
            </a:endParaRPr>
          </a:p>
          <a:p>
            <a:pPr lvl="1">
              <a:defRPr/>
            </a:pPr>
            <a:r>
              <a:rPr lang="en-US" altLang="zh-TW" sz="1900" dirty="0">
                <a:solidFill>
                  <a:srgbClr val="003399"/>
                </a:solidFill>
                <a:ea typeface="MS PGothic" panose="020B0600070205080204" pitchFamily="34" charset="-128"/>
              </a:rPr>
              <a:t>Electronic Data Interchange </a:t>
            </a:r>
            <a:r>
              <a:rPr lang="en-US" altLang="zh-TW" sz="1900" dirty="0">
                <a:solidFill>
                  <a:srgbClr val="003399"/>
                </a:solidFill>
                <a:highlight>
                  <a:srgbClr val="FFFF00"/>
                </a:highlight>
                <a:ea typeface="MS PGothic" panose="020B0600070205080204" pitchFamily="34" charset="-128"/>
              </a:rPr>
              <a:t>(EDI)</a:t>
            </a:r>
            <a:r>
              <a:rPr lang="zh-TW" altLang="en-US" sz="1900" dirty="0">
                <a:solidFill>
                  <a:srgbClr val="003399"/>
                </a:solidFill>
                <a:highlight>
                  <a:srgbClr val="FFFF00"/>
                </a:highlight>
                <a:ea typeface="MS PGothic" panose="020B0600070205080204" pitchFamily="34" charset="-128"/>
              </a:rPr>
              <a:t> </a:t>
            </a:r>
            <a:r>
              <a:rPr lang="en-US" altLang="zh-TW" sz="1900" dirty="0">
                <a:solidFill>
                  <a:srgbClr val="003399"/>
                </a:solidFill>
                <a:highlight>
                  <a:srgbClr val="FFFF00"/>
                </a:highlight>
                <a:ea typeface="MS PGothic" panose="020B0600070205080204" pitchFamily="34" charset="-128"/>
              </a:rPr>
              <a:t>i.e. </a:t>
            </a:r>
            <a:r>
              <a:rPr lang="zh-TW" altLang="en-US" sz="1700" b="1" dirty="0">
                <a:solidFill>
                  <a:srgbClr val="003399"/>
                </a:solidFill>
                <a:highlight>
                  <a:srgbClr val="FFFF00"/>
                </a:highlight>
                <a:ea typeface="新細明體" panose="02020500000000000000" pitchFamily="18" charset="-120"/>
              </a:rPr>
              <a:t>電子資料交換系統</a:t>
            </a:r>
            <a:r>
              <a:rPr lang="zh-TW" altLang="zh-TW" sz="1700" b="1" dirty="0">
                <a:solidFill>
                  <a:srgbClr val="003399"/>
                </a:solidFill>
              </a:rPr>
              <a:t>，</a:t>
            </a:r>
            <a:r>
              <a:rPr lang="zh-TW" altLang="en-US" sz="1700" dirty="0">
                <a:solidFill>
                  <a:srgbClr val="003399"/>
                </a:solidFill>
                <a:highlight>
                  <a:srgbClr val="FFFF00"/>
                </a:highlight>
                <a:ea typeface="新細明體" panose="02020500000000000000" pitchFamily="18" charset="-120"/>
              </a:rPr>
              <a:t>專屬的</a:t>
            </a:r>
            <a:r>
              <a:rPr lang="zh-TW" altLang="en-US" sz="1700" b="1" dirty="0">
                <a:solidFill>
                  <a:srgbClr val="003399"/>
                </a:solidFill>
                <a:highlight>
                  <a:srgbClr val="FFFF00"/>
                </a:highlight>
                <a:ea typeface="新細明體" panose="02020500000000000000" pitchFamily="18" charset="-120"/>
              </a:rPr>
              <a:t>加值網路</a:t>
            </a:r>
            <a:r>
              <a:rPr lang="en-US" altLang="zh-TW" sz="1700" dirty="0">
                <a:solidFill>
                  <a:srgbClr val="003399"/>
                </a:solidFill>
                <a:highlight>
                  <a:srgbClr val="FFFF00"/>
                </a:highlight>
                <a:ea typeface="新細明體" panose="02020500000000000000" pitchFamily="18" charset="-120"/>
              </a:rPr>
              <a:t>(</a:t>
            </a:r>
            <a:r>
              <a:rPr lang="zh-TW" altLang="en-US" sz="1700" dirty="0">
                <a:solidFill>
                  <a:srgbClr val="003399"/>
                </a:solidFill>
                <a:highlight>
                  <a:srgbClr val="FFFF00"/>
                </a:highlight>
                <a:ea typeface="新細明體" panose="02020500000000000000" pitchFamily="18" charset="-120"/>
              </a:rPr>
              <a:t> </a:t>
            </a:r>
            <a:r>
              <a:rPr lang="en-US" altLang="zh-TW" sz="1700" dirty="0">
                <a:solidFill>
                  <a:srgbClr val="003399"/>
                </a:solidFill>
                <a:highlight>
                  <a:srgbClr val="FFFF00"/>
                </a:highlight>
                <a:ea typeface="新細明體" panose="02020500000000000000" pitchFamily="18" charset="-120"/>
              </a:rPr>
              <a:t>Value-Added Network, VAN) </a:t>
            </a:r>
            <a:r>
              <a:rPr lang="en-US" altLang="zh-TW" sz="1700" b="1" dirty="0">
                <a:solidFill>
                  <a:srgbClr val="003399"/>
                </a:solidFill>
                <a:ea typeface="新細明體" panose="02020500000000000000" pitchFamily="18" charset="-120"/>
              </a:rPr>
              <a:t>via </a:t>
            </a:r>
            <a:r>
              <a:rPr lang="en-US" altLang="zh-TW" sz="1700" b="1" dirty="0">
                <a:solidFill>
                  <a:srgbClr val="003399"/>
                </a:solidFill>
                <a:highlight>
                  <a:srgbClr val="00FF00"/>
                </a:highlight>
                <a:ea typeface="新細明體" panose="02020500000000000000" pitchFamily="18" charset="-120"/>
              </a:rPr>
              <a:t>FTP</a:t>
            </a:r>
            <a:r>
              <a:rPr lang="zh-TW" altLang="en-US" sz="1700" b="1" dirty="0">
                <a:solidFill>
                  <a:srgbClr val="003399"/>
                </a:solidFill>
                <a:ea typeface="新細明體" panose="02020500000000000000" pitchFamily="18" charset="-120"/>
              </a:rPr>
              <a:t>上傳文字檔</a:t>
            </a:r>
            <a:r>
              <a:rPr lang="zh-TW" altLang="en-US" sz="1600" dirty="0">
                <a:solidFill>
                  <a:srgbClr val="003399"/>
                </a:solidFill>
                <a:ea typeface="MS PGothic" panose="020B0600070205080204" pitchFamily="34" charset="-128"/>
              </a:rPr>
              <a:t>。</a:t>
            </a:r>
          </a:p>
          <a:p>
            <a:pPr marL="457200" lvl="1" indent="0">
              <a:buNone/>
              <a:defRPr/>
            </a:pPr>
            <a:r>
              <a:rPr lang="zh-TW" altLang="en-US" sz="1700" b="1" dirty="0">
                <a:solidFill>
                  <a:srgbClr val="003399"/>
                </a:solidFill>
                <a:ea typeface="新細明體" panose="02020500000000000000" pitchFamily="18" charset="-120"/>
              </a:rPr>
              <a:t> </a:t>
            </a:r>
            <a:endParaRPr lang="en-US" altLang="zh-TW" sz="1900" b="1" dirty="0">
              <a:solidFill>
                <a:srgbClr val="003399"/>
              </a:solidFill>
              <a:ea typeface="新細明體" panose="02020500000000000000" pitchFamily="18" charset="-120"/>
            </a:endParaRPr>
          </a:p>
          <a:p>
            <a:pPr marL="0" indent="0" algn="l">
              <a:buNone/>
            </a:pPr>
            <a:r>
              <a:rPr lang="en-US" altLang="zh-TW" sz="2000" b="1" dirty="0">
                <a:solidFill>
                  <a:srgbClr val="003399"/>
                </a:solidFill>
                <a:ea typeface="新細明體" panose="02020500000000000000" pitchFamily="18" charset="-120"/>
              </a:rPr>
              <a:t>         - </a:t>
            </a:r>
            <a:r>
              <a:rPr lang="zh-TW" altLang="en-US" sz="1800" dirty="0">
                <a:solidFill>
                  <a:srgbClr val="003399"/>
                </a:solidFill>
                <a:ea typeface="MS PGothic" panose="020B0600070205080204" pitchFamily="34" charset="-128"/>
              </a:rPr>
              <a:t>電子資料交換 </a:t>
            </a:r>
            <a:r>
              <a:rPr lang="en-US" altLang="zh-TW" sz="1800" dirty="0">
                <a:solidFill>
                  <a:srgbClr val="003399"/>
                </a:solidFill>
                <a:ea typeface="MS PGothic" panose="020B0600070205080204" pitchFamily="34" charset="-128"/>
              </a:rPr>
              <a:t>(EDI) </a:t>
            </a:r>
            <a:r>
              <a:rPr lang="zh-TW" altLang="en-US" sz="1800" dirty="0">
                <a:solidFill>
                  <a:srgbClr val="003399"/>
                </a:solidFill>
                <a:ea typeface="MS PGothic" panose="020B0600070205080204" pitchFamily="34" charset="-128"/>
              </a:rPr>
              <a:t>是電腦對電腦之間</a:t>
            </a:r>
            <a:r>
              <a:rPr lang="zh-TW" altLang="zh-TW" sz="1800" b="1" dirty="0">
                <a:solidFill>
                  <a:srgbClr val="003399"/>
                </a:solidFill>
              </a:rPr>
              <a:t>，</a:t>
            </a:r>
            <a:r>
              <a:rPr lang="zh-TW" altLang="en-US" sz="1800" dirty="0">
                <a:solidFill>
                  <a:srgbClr val="003399"/>
                </a:solidFill>
                <a:ea typeface="MS PGothic" panose="020B0600070205080204" pitchFamily="34" charset="-128"/>
              </a:rPr>
              <a:t>以</a:t>
            </a:r>
            <a:r>
              <a:rPr lang="zh-TW" altLang="en-US" sz="1800" dirty="0">
                <a:solidFill>
                  <a:srgbClr val="003399"/>
                </a:solidFill>
                <a:highlight>
                  <a:srgbClr val="FFFF00"/>
                </a:highlight>
                <a:ea typeface="MS PGothic" panose="020B0600070205080204" pitchFamily="34" charset="-128"/>
              </a:rPr>
              <a:t>標準化電子格式交換的商業文件</a:t>
            </a:r>
            <a:r>
              <a:rPr lang="zh-TW" altLang="en-US" sz="1800" dirty="0">
                <a:solidFill>
                  <a:srgbClr val="003399"/>
                </a:solidFill>
                <a:ea typeface="MS PGothic" panose="020B0600070205080204" pitchFamily="34" charset="-128"/>
              </a:rPr>
              <a:t>。目標是運用技術達成特定的業務目標</a:t>
            </a:r>
            <a:r>
              <a:rPr lang="zh-TW" altLang="zh-TW" sz="1800" b="1" dirty="0">
                <a:solidFill>
                  <a:srgbClr val="003399"/>
                </a:solidFill>
              </a:rPr>
              <a:t>， </a:t>
            </a:r>
            <a:endParaRPr lang="en-US" altLang="zh-TW" sz="1800" b="1" dirty="0">
              <a:solidFill>
                <a:srgbClr val="003399"/>
              </a:solidFill>
            </a:endParaRPr>
          </a:p>
          <a:p>
            <a:pPr marL="0" indent="0" algn="l">
              <a:buNone/>
            </a:pPr>
            <a:r>
              <a:rPr lang="zh-TW" altLang="en-US" sz="1800" dirty="0">
                <a:solidFill>
                  <a:srgbClr val="003399"/>
                </a:solidFill>
                <a:ea typeface="MS PGothic" panose="020B0600070205080204" pitchFamily="34" charset="-128"/>
              </a:rPr>
              <a:t>並且與</a:t>
            </a:r>
            <a:r>
              <a:rPr lang="zh-TW" altLang="en-US" sz="1800" dirty="0">
                <a:solidFill>
                  <a:srgbClr val="003399"/>
                </a:solidFill>
                <a:highlight>
                  <a:srgbClr val="FFFF00"/>
                </a:highlight>
                <a:ea typeface="MS PGothic" panose="020B0600070205080204" pitchFamily="34" charset="-128"/>
              </a:rPr>
              <a:t>供應商及客戶</a:t>
            </a:r>
            <a:r>
              <a:rPr lang="zh-TW" altLang="en-US" sz="1800" dirty="0">
                <a:solidFill>
                  <a:srgbClr val="003399"/>
                </a:solidFill>
                <a:ea typeface="MS PGothic" panose="020B0600070205080204" pitchFamily="34" charset="-128"/>
              </a:rPr>
              <a:t>建立穩固的業務關係</a:t>
            </a:r>
          </a:p>
          <a:p>
            <a:pPr marL="0" indent="0" algn="l">
              <a:buNone/>
            </a:pPr>
            <a:r>
              <a:rPr lang="zh-TW" altLang="en-US" sz="1800" dirty="0">
                <a:solidFill>
                  <a:srgbClr val="003399"/>
                </a:solidFill>
                <a:ea typeface="MS PGothic" panose="020B0600070205080204" pitchFamily="34" charset="-128"/>
              </a:rPr>
              <a:t> </a:t>
            </a:r>
          </a:p>
          <a:p>
            <a:pPr marL="0" indent="0" algn="l">
              <a:buNone/>
            </a:pPr>
            <a:r>
              <a:rPr lang="en-US" altLang="zh-TW" sz="1800" dirty="0">
                <a:solidFill>
                  <a:srgbClr val="003399"/>
                </a:solidFill>
                <a:ea typeface="MS PGothic" panose="020B0600070205080204" pitchFamily="34" charset="-128"/>
              </a:rPr>
              <a:t>          - </a:t>
            </a:r>
            <a:r>
              <a:rPr lang="en-US" altLang="zh-TW" sz="1800" b="1" dirty="0">
                <a:solidFill>
                  <a:srgbClr val="003399"/>
                </a:solidFill>
                <a:ea typeface="MS PGothic" panose="020B0600070205080204" pitchFamily="34" charset="-128"/>
              </a:rPr>
              <a:t>EDI </a:t>
            </a:r>
            <a:r>
              <a:rPr lang="zh-TW" altLang="en-US" sz="1800" b="1" dirty="0">
                <a:solidFill>
                  <a:srgbClr val="003399"/>
                </a:solidFill>
                <a:ea typeface="MS PGothic" panose="020B0600070205080204" pitchFamily="34" charset="-128"/>
              </a:rPr>
              <a:t>讓交易夥伴能夠</a:t>
            </a:r>
            <a:r>
              <a:rPr lang="zh-TW" altLang="en-US" sz="1800" b="1" dirty="0">
                <a:solidFill>
                  <a:srgbClr val="003399"/>
                </a:solidFill>
                <a:highlight>
                  <a:srgbClr val="FFFF00"/>
                </a:highlight>
                <a:ea typeface="MS PGothic" panose="020B0600070205080204" pitchFamily="34" charset="-128"/>
              </a:rPr>
              <a:t>提升速度、準確性且更具成本效益</a:t>
            </a:r>
            <a:r>
              <a:rPr lang="zh-TW" altLang="zh-TW" sz="1800" b="1" dirty="0">
                <a:solidFill>
                  <a:srgbClr val="003399"/>
                </a:solidFill>
              </a:rPr>
              <a:t>，</a:t>
            </a:r>
            <a:r>
              <a:rPr lang="zh-TW" altLang="en-US" sz="1800" b="1" dirty="0">
                <a:solidFill>
                  <a:srgbClr val="003399"/>
                </a:solidFill>
                <a:ea typeface="MS PGothic" panose="020B0600070205080204" pitchFamily="34" charset="-128"/>
              </a:rPr>
              <a:t>相較於使用</a:t>
            </a:r>
            <a:r>
              <a:rPr lang="zh-TW" altLang="en-US" sz="1800" b="1" dirty="0">
                <a:solidFill>
                  <a:srgbClr val="003399"/>
                </a:solidFill>
                <a:highlight>
                  <a:srgbClr val="FFFF00"/>
                </a:highlight>
                <a:ea typeface="MS PGothic" panose="020B0600070205080204" pitchFamily="34" charset="-128"/>
              </a:rPr>
              <a:t>以紙張為基礎的系統來管理各種業務文件  </a:t>
            </a:r>
            <a:r>
              <a:rPr lang="en-US" altLang="zh-TW" sz="1800" b="1" dirty="0">
                <a:solidFill>
                  <a:srgbClr val="003399"/>
                </a:solidFill>
                <a:highlight>
                  <a:srgbClr val="FFFF00"/>
                </a:highlight>
                <a:ea typeface="MS PGothic" panose="020B0600070205080204" pitchFamily="34" charset="-128"/>
              </a:rPr>
              <a:t>(</a:t>
            </a:r>
            <a:r>
              <a:rPr lang="zh-TW" altLang="en-US" sz="1800" b="1" dirty="0">
                <a:solidFill>
                  <a:srgbClr val="003399"/>
                </a:solidFill>
                <a:highlight>
                  <a:srgbClr val="FFFF00"/>
                </a:highlight>
                <a:ea typeface="MS PGothic" panose="020B0600070205080204" pitchFamily="34" charset="-128"/>
              </a:rPr>
              <a:t>包</a:t>
            </a:r>
            <a:endParaRPr lang="en-US" altLang="zh-TW" sz="1800" b="1" dirty="0">
              <a:solidFill>
                <a:srgbClr val="003399"/>
              </a:solidFill>
              <a:highlight>
                <a:srgbClr val="FFFF00"/>
              </a:highlight>
              <a:ea typeface="MS PGothic" panose="020B0600070205080204" pitchFamily="34" charset="-128"/>
            </a:endParaRPr>
          </a:p>
          <a:p>
            <a:pPr marL="0" indent="0" algn="l">
              <a:buNone/>
            </a:pPr>
            <a:r>
              <a:rPr lang="zh-TW" altLang="en-US" sz="1800" b="1" dirty="0">
                <a:solidFill>
                  <a:srgbClr val="003399"/>
                </a:solidFill>
                <a:highlight>
                  <a:srgbClr val="FFFF00"/>
                </a:highlight>
                <a:ea typeface="MS PGothic" panose="020B0600070205080204" pitchFamily="34" charset="-128"/>
              </a:rPr>
              <a:t>含預測、採購訂單、發票和付款</a:t>
            </a:r>
            <a:r>
              <a:rPr lang="en-US" altLang="zh-TW" sz="1800" b="1" dirty="0">
                <a:solidFill>
                  <a:srgbClr val="003399"/>
                </a:solidFill>
                <a:highlight>
                  <a:srgbClr val="FFFF00"/>
                </a:highlight>
                <a:ea typeface="MS PGothic" panose="020B0600070205080204" pitchFamily="34" charset="-128"/>
              </a:rPr>
              <a:t>)</a:t>
            </a:r>
            <a:r>
              <a:rPr lang="zh-TW" altLang="zh-TW" sz="1800" b="1" dirty="0">
                <a:solidFill>
                  <a:srgbClr val="003399"/>
                </a:solidFill>
              </a:rPr>
              <a:t> ，</a:t>
            </a:r>
            <a:r>
              <a:rPr lang="zh-TW" altLang="en-US" sz="1800" b="1" dirty="0">
                <a:solidFill>
                  <a:srgbClr val="003399"/>
                </a:solidFill>
                <a:ea typeface="MS PGothic" panose="020B0600070205080204" pitchFamily="34" charset="-128"/>
              </a:rPr>
              <a:t>成效尤其顯著。以 </a:t>
            </a:r>
            <a:r>
              <a:rPr lang="en-US" altLang="zh-TW" sz="1800" b="1" dirty="0">
                <a:solidFill>
                  <a:srgbClr val="003399"/>
                </a:solidFill>
                <a:ea typeface="MS PGothic" panose="020B0600070205080204" pitchFamily="34" charset="-128"/>
              </a:rPr>
              <a:t>EDI </a:t>
            </a:r>
            <a:r>
              <a:rPr lang="zh-TW" altLang="en-US" sz="1800" b="1" dirty="0">
                <a:solidFill>
                  <a:srgbClr val="003399"/>
                </a:solidFill>
                <a:ea typeface="MS PGothic" panose="020B0600070205080204" pitchFamily="34" charset="-128"/>
              </a:rPr>
              <a:t>傳輸的電子方式傳送文件</a:t>
            </a:r>
            <a:r>
              <a:rPr lang="zh-TW" altLang="zh-TW" sz="1800" b="1" dirty="0">
                <a:solidFill>
                  <a:srgbClr val="003399"/>
                </a:solidFill>
              </a:rPr>
              <a:t>，</a:t>
            </a:r>
            <a:r>
              <a:rPr lang="zh-TW" altLang="en-US" sz="1800" b="1" dirty="0">
                <a:solidFill>
                  <a:srgbClr val="003399"/>
                </a:solidFill>
                <a:ea typeface="MS PGothic" panose="020B0600070205080204" pitchFamily="34" charset="-128"/>
              </a:rPr>
              <a:t>在</a:t>
            </a:r>
            <a:r>
              <a:rPr lang="zh-TW" altLang="en-US" sz="1800" b="1" dirty="0">
                <a:solidFill>
                  <a:srgbClr val="003399"/>
                </a:solidFill>
                <a:highlight>
                  <a:srgbClr val="FFFF00"/>
                </a:highlight>
                <a:ea typeface="MS PGothic" panose="020B0600070205080204" pitchFamily="34" charset="-128"/>
              </a:rPr>
              <a:t>世界任兩地</a:t>
            </a:r>
            <a:r>
              <a:rPr lang="zh-TW" altLang="en-US" sz="1800" b="1" dirty="0">
                <a:solidFill>
                  <a:srgbClr val="003399"/>
                </a:solidFill>
                <a:ea typeface="MS PGothic" panose="020B0600070205080204" pitchFamily="34" charset="-128"/>
              </a:rPr>
              <a:t>的兩家公司之間</a:t>
            </a:r>
            <a:r>
              <a:rPr lang="zh-TW" altLang="en-US" sz="1800" b="1" dirty="0">
                <a:solidFill>
                  <a:srgbClr val="003399"/>
                </a:solidFill>
                <a:highlight>
                  <a:srgbClr val="FFFF00"/>
                </a:highlight>
                <a:ea typeface="MS PGothic" panose="020B0600070205080204" pitchFamily="34" charset="-128"/>
              </a:rPr>
              <a:t>交換文件只要幾分鐘就</a:t>
            </a:r>
            <a:endParaRPr lang="en-US" altLang="zh-TW" sz="1800" b="1" dirty="0">
              <a:solidFill>
                <a:srgbClr val="003399"/>
              </a:solidFill>
              <a:highlight>
                <a:srgbClr val="FFFF00"/>
              </a:highlight>
              <a:ea typeface="MS PGothic" panose="020B0600070205080204" pitchFamily="34" charset="-128"/>
            </a:endParaRPr>
          </a:p>
          <a:p>
            <a:pPr marL="0" indent="0" algn="l">
              <a:buNone/>
            </a:pPr>
            <a:r>
              <a:rPr lang="zh-TW" altLang="en-US" sz="1800" b="1" dirty="0">
                <a:solidFill>
                  <a:srgbClr val="003399"/>
                </a:solidFill>
                <a:highlight>
                  <a:srgbClr val="FFFF00"/>
                </a:highlight>
                <a:ea typeface="MS PGothic" panose="020B0600070205080204" pitchFamily="34" charset="-128"/>
              </a:rPr>
              <a:t>能完成</a:t>
            </a:r>
            <a:r>
              <a:rPr lang="zh-TW" altLang="en-US" sz="1800" b="1" dirty="0">
                <a:solidFill>
                  <a:srgbClr val="003399"/>
                </a:solidFill>
                <a:ea typeface="MS PGothic" panose="020B0600070205080204" pitchFamily="34" charset="-128"/>
              </a:rPr>
              <a:t>。</a:t>
            </a:r>
            <a:r>
              <a:rPr lang="zh-TW" altLang="en-US" sz="1800" b="1" dirty="0">
                <a:solidFill>
                  <a:srgbClr val="003399"/>
                </a:solidFill>
                <a:highlight>
                  <a:srgbClr val="FFFF00"/>
                </a:highlight>
                <a:ea typeface="MS PGothic" panose="020B0600070205080204" pitchFamily="34" charset="-128"/>
              </a:rPr>
              <a:t>標準化的格式</a:t>
            </a:r>
            <a:r>
              <a:rPr lang="zh-TW" altLang="en-US" sz="1800" b="1" dirty="0">
                <a:solidFill>
                  <a:srgbClr val="003399"/>
                </a:solidFill>
                <a:ea typeface="MS PGothic" panose="020B0600070205080204" pitchFamily="34" charset="-128"/>
              </a:rPr>
              <a:t>讓組織能夠輕鬆交換資訊</a:t>
            </a:r>
            <a:r>
              <a:rPr lang="zh-TW" altLang="zh-TW" sz="1800" b="1" dirty="0">
                <a:solidFill>
                  <a:srgbClr val="003399"/>
                </a:solidFill>
              </a:rPr>
              <a:t>，</a:t>
            </a:r>
            <a:r>
              <a:rPr lang="zh-TW" altLang="en-US" sz="1800" b="1" dirty="0">
                <a:solidFill>
                  <a:srgbClr val="003399"/>
                </a:solidFill>
                <a:ea typeface="MS PGothic" panose="020B0600070205080204" pitchFamily="34" charset="-128"/>
              </a:rPr>
              <a:t>而不會產生混淆</a:t>
            </a:r>
            <a:r>
              <a:rPr lang="zh-TW" altLang="en-US" sz="1800" dirty="0">
                <a:solidFill>
                  <a:srgbClr val="003399"/>
                </a:solidFill>
                <a:ea typeface="MS PGothic" panose="020B0600070205080204" pitchFamily="34" charset="-128"/>
              </a:rPr>
              <a:t>。</a:t>
            </a:r>
          </a:p>
          <a:p>
            <a:pPr lvl="1">
              <a:buFont typeface="Wingdings" panose="05000000000000000000" pitchFamily="2" charset="2"/>
              <a:buNone/>
              <a:defRPr/>
            </a:pPr>
            <a:endParaRPr lang="en-US" altLang="zh-TW" sz="2000" b="1" dirty="0">
              <a:solidFill>
                <a:srgbClr val="003399"/>
              </a:solidFill>
              <a:ea typeface="新細明體" panose="02020500000000000000" pitchFamily="18" charset="-120"/>
            </a:endParaRPr>
          </a:p>
          <a:p>
            <a:pPr lvl="1">
              <a:buFont typeface="Wingdings" panose="05000000000000000000" pitchFamily="2" charset="2"/>
              <a:buNone/>
              <a:defRPr/>
            </a:pPr>
            <a:endParaRPr lang="en-US" altLang="zh-TW" sz="2000" b="1" dirty="0">
              <a:solidFill>
                <a:srgbClr val="003399"/>
              </a:solidFill>
              <a:ea typeface="新細明體" panose="02020500000000000000" pitchFamily="18" charset="-120"/>
            </a:endParaRPr>
          </a:p>
          <a:p>
            <a:pPr lvl="1">
              <a:defRPr/>
            </a:pPr>
            <a:r>
              <a:rPr lang="en-US" altLang="zh-TW" sz="2000" dirty="0">
                <a:solidFill>
                  <a:srgbClr val="003399"/>
                </a:solidFill>
                <a:ea typeface="MS PGothic" panose="020B0600070205080204" pitchFamily="34" charset="-128"/>
              </a:rPr>
              <a:t>French Minitel (1980s </a:t>
            </a:r>
            <a:r>
              <a:rPr lang="en-US" altLang="zh-TW" sz="2000" dirty="0" err="1">
                <a:solidFill>
                  <a:srgbClr val="003399"/>
                </a:solidFill>
                <a:highlight>
                  <a:srgbClr val="FFFF00"/>
                </a:highlight>
                <a:ea typeface="MS PGothic" panose="020B0600070205080204" pitchFamily="34" charset="-128"/>
              </a:rPr>
              <a:t>videotex</a:t>
            </a:r>
            <a:r>
              <a:rPr lang="en-US" altLang="zh-TW" sz="2000" dirty="0">
                <a:solidFill>
                  <a:srgbClr val="003399"/>
                </a:solidFill>
                <a:highlight>
                  <a:srgbClr val="FFFF00"/>
                </a:highlight>
                <a:ea typeface="MS PGothic" panose="020B0600070205080204" pitchFamily="34" charset="-128"/>
              </a:rPr>
              <a:t> system </a:t>
            </a:r>
            <a:r>
              <a:rPr lang="zh-TW" altLang="en-US" sz="1800" b="1" dirty="0">
                <a:solidFill>
                  <a:srgbClr val="003399"/>
                </a:solidFill>
                <a:highlight>
                  <a:srgbClr val="FFFF00"/>
                </a:highlight>
                <a:ea typeface="新細明體" panose="02020500000000000000" pitchFamily="18" charset="-120"/>
              </a:rPr>
              <a:t>電傳視訊</a:t>
            </a: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一種</a:t>
            </a:r>
            <a:r>
              <a:rPr lang="zh-TW" altLang="en-US" sz="1800" b="1" dirty="0">
                <a:solidFill>
                  <a:srgbClr val="003399"/>
                </a:solidFill>
                <a:highlight>
                  <a:srgbClr val="FFFF00"/>
                </a:highlight>
                <a:ea typeface="新細明體" panose="02020500000000000000" pitchFamily="18" charset="-120"/>
              </a:rPr>
              <a:t>交談式</a:t>
            </a:r>
            <a:r>
              <a:rPr lang="zh-TW" altLang="en-US" sz="1800" b="1" dirty="0">
                <a:solidFill>
                  <a:srgbClr val="003399"/>
                </a:solidFill>
                <a:ea typeface="新細明體" panose="02020500000000000000" pitchFamily="18" charset="-120"/>
              </a:rPr>
              <a:t>的服務，此種服務提供</a:t>
            </a:r>
            <a:r>
              <a:rPr lang="zh-TW" altLang="en-US" sz="1800" b="1" dirty="0">
                <a:solidFill>
                  <a:srgbClr val="003399"/>
                </a:solidFill>
                <a:highlight>
                  <a:srgbClr val="FFFF00"/>
                </a:highlight>
                <a:ea typeface="新細明體" panose="02020500000000000000" pitchFamily="18" charset="-120"/>
              </a:rPr>
              <a:t>用戶終端機</a:t>
            </a:r>
            <a:r>
              <a:rPr lang="zh-TW" altLang="en-US" sz="1800" b="1" dirty="0">
                <a:solidFill>
                  <a:srgbClr val="003399"/>
                </a:solidFill>
                <a:ea typeface="新細明體" panose="02020500000000000000" pitchFamily="18" charset="-120"/>
              </a:rPr>
              <a:t>經由適當的</a:t>
            </a:r>
            <a:r>
              <a:rPr lang="zh-TW" altLang="en-US" sz="1800" b="1" dirty="0">
                <a:solidFill>
                  <a:srgbClr val="003399"/>
                </a:solidFill>
                <a:highlight>
                  <a:srgbClr val="FFFF00"/>
                </a:highlight>
                <a:ea typeface="新細明體" panose="02020500000000000000" pitchFamily="18" charset="-120"/>
              </a:rPr>
              <a:t>標準</a:t>
            </a:r>
            <a:r>
              <a:rPr lang="zh-TW" altLang="en-US" sz="1800" b="1" dirty="0">
                <a:solidFill>
                  <a:srgbClr val="003399"/>
                </a:solidFill>
                <a:ea typeface="新細明體" panose="02020500000000000000" pitchFamily="18" charset="-120"/>
              </a:rPr>
              <a:t>接取程序，透過電信網路、資料庫及其他電腦應用來通信</a:t>
            </a:r>
            <a:r>
              <a:rPr lang="zh-TW" altLang="zh-TW" sz="1800" b="1" dirty="0">
                <a:solidFill>
                  <a:srgbClr val="003399"/>
                </a:solidFill>
              </a:rPr>
              <a:t>，</a:t>
            </a:r>
            <a:r>
              <a:rPr lang="en-US" altLang="zh-TW" sz="1800" b="1" dirty="0">
                <a:solidFill>
                  <a:srgbClr val="003399"/>
                </a:solidFill>
                <a:ea typeface="新細明體" panose="02020500000000000000" pitchFamily="18" charset="-120"/>
              </a:rPr>
              <a:t>e.g.,</a:t>
            </a:r>
            <a:r>
              <a:rPr lang="zh-TW" altLang="en-US" sz="1800" b="1" dirty="0">
                <a:solidFill>
                  <a:srgbClr val="003399"/>
                </a:solidFill>
                <a:ea typeface="新細明體" panose="02020500000000000000" pitchFamily="18" charset="-120"/>
              </a:rPr>
              <a:t>資訊檢索、電傳交易、電傳會議</a:t>
            </a:r>
            <a:r>
              <a:rPr lang="en-US" altLang="zh-TW" sz="1800" b="1" dirty="0">
                <a:solidFill>
                  <a:srgbClr val="003399"/>
                </a:solidFill>
                <a:ea typeface="新細明體" panose="02020500000000000000" pitchFamily="18" charset="-120"/>
              </a:rPr>
              <a:t>, </a:t>
            </a:r>
            <a:r>
              <a:rPr lang="en-US" altLang="zh-TW" sz="1800" b="1" dirty="0" err="1">
                <a:solidFill>
                  <a:srgbClr val="003399"/>
                </a:solidFill>
                <a:ea typeface="新細明體" panose="02020500000000000000" pitchFamily="18" charset="-120"/>
              </a:rPr>
              <a:t>etc</a:t>
            </a:r>
            <a:r>
              <a:rPr lang="en-US" altLang="zh-TW" sz="1800" b="1" dirty="0">
                <a:solidFill>
                  <a:srgbClr val="003399"/>
                </a:solidFill>
                <a:ea typeface="新細明體" panose="02020500000000000000" pitchFamily="18" charset="-120"/>
              </a:rPr>
              <a:t>,.</a:t>
            </a:r>
          </a:p>
          <a:p>
            <a:pPr marL="457200" lvl="1" indent="0">
              <a:buNone/>
              <a:defRPr/>
            </a:pPr>
            <a:endParaRPr lang="en-US" altLang="zh-TW" sz="1800" b="1" dirty="0">
              <a:solidFill>
                <a:srgbClr val="003399"/>
              </a:solidFill>
              <a:ea typeface="新細明體" panose="02020500000000000000" pitchFamily="18" charset="-120"/>
            </a:endParaRPr>
          </a:p>
          <a:p>
            <a:pPr lvl="1">
              <a:defRPr/>
            </a:pPr>
            <a:r>
              <a:rPr lang="en-US" altLang="zh-TW" sz="1800" b="1" dirty="0">
                <a:solidFill>
                  <a:srgbClr val="003399"/>
                </a:solidFill>
                <a:ea typeface="新細明體" panose="02020500000000000000" pitchFamily="18" charset="-120"/>
              </a:rPr>
              <a:t>None had functionality of Internet   </a:t>
            </a:r>
            <a:r>
              <a:rPr lang="zh-TW" altLang="en-US" sz="1800" b="1" dirty="0">
                <a:solidFill>
                  <a:srgbClr val="003399"/>
                </a:solidFill>
                <a:ea typeface="新細明體" panose="02020500000000000000" pitchFamily="18" charset="-120"/>
              </a:rPr>
              <a:t>電子商務</a:t>
            </a:r>
            <a:r>
              <a:rPr lang="zh-TW" altLang="en-US" sz="1800" b="1" dirty="0">
                <a:solidFill>
                  <a:srgbClr val="003399"/>
                </a:solidFill>
                <a:highlight>
                  <a:srgbClr val="FFFF00"/>
                </a:highlight>
                <a:ea typeface="新細明體" panose="02020500000000000000" pitchFamily="18" charset="-120"/>
              </a:rPr>
              <a:t>的先驅沒有一個有網際網路的功能</a:t>
            </a:r>
            <a:endParaRPr lang="en-US" altLang="zh-TW" sz="1800" b="1" dirty="0">
              <a:solidFill>
                <a:srgbClr val="003399"/>
              </a:solidFill>
              <a:highlight>
                <a:srgbClr val="FFFF00"/>
              </a:highlight>
              <a:ea typeface="新細明體" panose="02020500000000000000" pitchFamily="18" charset="-120"/>
            </a:endParaRPr>
          </a:p>
          <a:p>
            <a:pPr lvl="1">
              <a:defRPr/>
            </a:pPr>
            <a:endParaRPr lang="en-US" altLang="zh-TW" sz="1800" b="1" dirty="0">
              <a:solidFill>
                <a:srgbClr val="003399"/>
              </a:solidFill>
              <a:ea typeface="新細明體" panose="02020500000000000000" pitchFamily="18" charset="-120"/>
            </a:endParaRPr>
          </a:p>
          <a:p>
            <a:pPr>
              <a:defRPr/>
            </a:pPr>
            <a:r>
              <a:rPr lang="en-US" altLang="zh-TW" sz="1800" b="1" dirty="0">
                <a:solidFill>
                  <a:srgbClr val="003399"/>
                </a:solidFill>
                <a:ea typeface="新細明體" panose="02020500000000000000" pitchFamily="18" charset="-120"/>
              </a:rPr>
              <a:t>1995: Beginning of e-commerce</a:t>
            </a:r>
          </a:p>
          <a:p>
            <a:pPr lvl="1">
              <a:defRPr/>
            </a:pPr>
            <a:r>
              <a:rPr lang="en-US" altLang="zh-TW" sz="1800" b="1" dirty="0">
                <a:solidFill>
                  <a:srgbClr val="003399"/>
                </a:solidFill>
                <a:ea typeface="新細明體" panose="02020500000000000000" pitchFamily="18" charset="-120"/>
              </a:rPr>
              <a:t>First sales of banner advertisements </a:t>
            </a:r>
            <a:r>
              <a:rPr lang="zh-TW" altLang="en-US" sz="1800" b="1" dirty="0">
                <a:solidFill>
                  <a:srgbClr val="003399"/>
                </a:solidFill>
                <a:ea typeface="新細明體" panose="02020500000000000000" pitchFamily="18" charset="-120"/>
              </a:rPr>
              <a:t>賣出第一個橫幅廣告空間</a:t>
            </a:r>
            <a:endParaRPr lang="en-US" altLang="zh-TW" sz="1800" b="1" dirty="0">
              <a:solidFill>
                <a:srgbClr val="003399"/>
              </a:solidFill>
              <a:ea typeface="新細明體" panose="02020500000000000000" pitchFamily="18" charset="-120"/>
            </a:endParaRPr>
          </a:p>
          <a:p>
            <a:pPr>
              <a:defRPr/>
            </a:pPr>
            <a:r>
              <a:rPr lang="en-US" altLang="zh-TW" sz="1800" b="1" dirty="0">
                <a:solidFill>
                  <a:srgbClr val="003399"/>
                </a:solidFill>
                <a:ea typeface="新細明體" panose="02020500000000000000" pitchFamily="18" charset="-120"/>
              </a:rPr>
              <a:t>E-commerce fastest growing form of commerce in United States   </a:t>
            </a:r>
            <a:r>
              <a:rPr lang="zh-TW" altLang="en-US" sz="1800" b="1" dirty="0">
                <a:solidFill>
                  <a:srgbClr val="003399"/>
                </a:solidFill>
                <a:highlight>
                  <a:srgbClr val="FFFF00"/>
                </a:highlight>
                <a:ea typeface="新細明體" panose="02020500000000000000" pitchFamily="18" charset="-120"/>
              </a:rPr>
              <a:t>電子商務是美國增長最快的商業形式</a:t>
            </a:r>
            <a:r>
              <a:rPr lang="zh-TW" altLang="en-US" sz="1800" dirty="0">
                <a:solidFill>
                  <a:srgbClr val="003399"/>
                </a:solidFill>
                <a:ea typeface="MS PGothic" panose="020B0600070205080204" pitchFamily="34" charset="-128"/>
              </a:rPr>
              <a:t>。</a:t>
            </a:r>
            <a:endParaRPr lang="en-US" altLang="zh-TW" sz="1800" b="1" dirty="0">
              <a:solidFill>
                <a:srgbClr val="003399"/>
              </a:solidFill>
              <a:highlight>
                <a:srgbClr val="FFFF00"/>
              </a:highlight>
              <a:ea typeface="新細明體" panose="02020500000000000000" pitchFamily="18" charset="-120"/>
            </a:endParaRPr>
          </a:p>
        </p:txBody>
      </p:sp>
      <p:sp>
        <p:nvSpPr>
          <p:cNvPr id="6" name="Rectangle 2">
            <a:extLst>
              <a:ext uri="{FF2B5EF4-FFF2-40B4-BE49-F238E27FC236}">
                <a16:creationId xmlns:a16="http://schemas.microsoft.com/office/drawing/2014/main" id="{C25CA8C0-C8C6-ECD1-F335-B460172F8DFE}"/>
              </a:ext>
            </a:extLst>
          </p:cNvPr>
          <p:cNvSpPr txBox="1">
            <a:spLocks noChangeArrowheads="1"/>
          </p:cNvSpPr>
          <p:nvPr/>
        </p:nvSpPr>
        <p:spPr bwMode="auto">
          <a:xfrm>
            <a:off x="93306" y="25401"/>
            <a:ext cx="12098694"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145412" name="文字方塊 6">
            <a:extLst>
              <a:ext uri="{FF2B5EF4-FFF2-40B4-BE49-F238E27FC236}">
                <a16:creationId xmlns:a16="http://schemas.microsoft.com/office/drawing/2014/main" id="{20D0431B-DE25-365B-7943-68A0EA3D7E69}"/>
              </a:ext>
            </a:extLst>
          </p:cNvPr>
          <p:cNvSpPr txBox="1">
            <a:spLocks noChangeArrowheads="1"/>
          </p:cNvSpPr>
          <p:nvPr/>
        </p:nvSpPr>
        <p:spPr bwMode="auto">
          <a:xfrm>
            <a:off x="701335" y="25401"/>
            <a:ext cx="10076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000" b="1" dirty="0">
                <a:solidFill>
                  <a:schemeClr val="bg1"/>
                </a:solidFill>
                <a:latin typeface="Tahoma" panose="020B0604030504040204" pitchFamily="34" charset="0"/>
                <a:ea typeface="新細明體" panose="02020500000000000000" pitchFamily="18" charset="-120"/>
              </a:rPr>
              <a:t>P.67</a:t>
            </a:r>
            <a:r>
              <a:rPr lang="zh-TW" altLang="en-US" sz="2000" b="1" dirty="0">
                <a:solidFill>
                  <a:schemeClr val="bg1"/>
                </a:solidFill>
                <a:latin typeface="Tahoma" panose="020B0604030504040204" pitchFamily="34" charset="0"/>
                <a:ea typeface="新細明體" panose="02020500000000000000" pitchFamily="18" charset="-120"/>
              </a:rPr>
              <a:t>電子商務的起源與發展 </a:t>
            </a:r>
            <a:r>
              <a:rPr lang="en-US" altLang="zh-TW" sz="2000" b="1" dirty="0">
                <a:solidFill>
                  <a:schemeClr val="bg1"/>
                </a:solidFill>
                <a:latin typeface="Tahoma" panose="020B0604030504040204" pitchFamily="34" charset="0"/>
                <a:ea typeface="新細明體" panose="02020500000000000000" pitchFamily="18" charset="-120"/>
              </a:rPr>
              <a:t>(Origins and Growth of  E-commerce)</a:t>
            </a:r>
            <a:endParaRPr lang="zh-TW" altLang="en-US" sz="4000" b="1" dirty="0">
              <a:solidFill>
                <a:schemeClr val="bg1"/>
              </a:solidFill>
              <a:latin typeface="Tahoma" panose="020B0604030504040204" pitchFamily="34" charset="0"/>
              <a:ea typeface="新細明體" panose="02020500000000000000" pitchFamily="18" charset="-12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文字方塊 1">
            <a:extLst>
              <a:ext uri="{FF2B5EF4-FFF2-40B4-BE49-F238E27FC236}">
                <a16:creationId xmlns:a16="http://schemas.microsoft.com/office/drawing/2014/main" id="{DDDAF809-60D9-4EB0-A440-9CA4B8EB915E}"/>
              </a:ext>
            </a:extLst>
          </p:cNvPr>
          <p:cNvSpPr txBox="1">
            <a:spLocks noChangeArrowheads="1"/>
          </p:cNvSpPr>
          <p:nvPr/>
        </p:nvSpPr>
        <p:spPr bwMode="auto">
          <a:xfrm>
            <a:off x="1870600" y="44870"/>
            <a:ext cx="50466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zh-TW" altLang="en-US" sz="2000">
                <a:solidFill>
                  <a:schemeClr val="bg1"/>
                </a:solidFill>
                <a:latin typeface="Tahoma" panose="020B0604030504040204" pitchFamily="34" charset="0"/>
                <a:ea typeface="新細明體" panose="02020500000000000000" pitchFamily="18" charset="-120"/>
              </a:rPr>
              <a:t>                                                                           </a:t>
            </a:r>
            <a:r>
              <a:rPr lang="en-US" altLang="zh-TW" sz="1100">
                <a:solidFill>
                  <a:schemeClr val="bg1"/>
                </a:solidFill>
                <a:latin typeface="Tahoma" panose="020B0604030504040204" pitchFamily="34" charset="0"/>
                <a:ea typeface="新細明體" panose="02020500000000000000" pitchFamily="18" charset="-120"/>
              </a:rPr>
              <a:t> </a:t>
            </a:r>
            <a:endParaRPr lang="zh-TW" altLang="zh-TW" sz="1200">
              <a:solidFill>
                <a:schemeClr val="bg1"/>
              </a:solidFill>
              <a:latin typeface="Tahoma" panose="020B0604030504040204" pitchFamily="34" charset="0"/>
              <a:ea typeface="新細明體" panose="02020500000000000000" pitchFamily="18" charset="-120"/>
            </a:endParaRPr>
          </a:p>
          <a:p>
            <a:pPr>
              <a:spcBef>
                <a:spcPct val="0"/>
              </a:spcBef>
              <a:buClrTx/>
              <a:buSzTx/>
              <a:buFont typeface="Wingdings" panose="05000000000000000000" pitchFamily="2" charset="2"/>
              <a:buNone/>
            </a:pPr>
            <a:r>
              <a:rPr lang="zh-TW" altLang="en-US" sz="2000">
                <a:solidFill>
                  <a:schemeClr val="bg1"/>
                </a:solidFill>
                <a:latin typeface="Tahoma" panose="020B0604030504040204" pitchFamily="34" charset="0"/>
                <a:ea typeface="新細明體" panose="02020500000000000000" pitchFamily="18" charset="-120"/>
              </a:rPr>
              <a:t> </a:t>
            </a:r>
            <a:endParaRPr lang="zh-TW" altLang="en-US">
              <a:solidFill>
                <a:schemeClr val="bg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AC12222A-56DF-4D52-ABBA-2520E67AD98E}"/>
              </a:ext>
            </a:extLst>
          </p:cNvPr>
          <p:cNvSpPr txBox="1"/>
          <p:nvPr/>
        </p:nvSpPr>
        <p:spPr>
          <a:xfrm>
            <a:off x="286121" y="1066793"/>
            <a:ext cx="11592113" cy="3847207"/>
          </a:xfrm>
          <a:prstGeom prst="rect">
            <a:avLst/>
          </a:prstGeom>
          <a:noFill/>
        </p:spPr>
        <p:txBody>
          <a:bodyPr wrap="square" rtlCol="0">
            <a:spAutoFit/>
          </a:bodyPr>
          <a:lstStyle/>
          <a:p>
            <a:pPr>
              <a:spcBef>
                <a:spcPct val="0"/>
              </a:spcBef>
              <a:buClrTx/>
              <a:buSzTx/>
              <a:buFontTx/>
              <a:buNone/>
              <a:defRPr/>
            </a:pPr>
            <a:r>
              <a:rPr lang="zh-TW" altLang="en-US" sz="1600" b="1" dirty="0">
                <a:solidFill>
                  <a:srgbClr val="003399"/>
                </a:solidFill>
                <a:latin typeface="Tahoma" panose="020B0604030504040204" pitchFamily="34" charset="0"/>
                <a:ea typeface="新細明體" panose="02020500000000000000" pitchFamily="18" charset="-120"/>
              </a:rPr>
              <a:t> </a:t>
            </a:r>
            <a:r>
              <a:rPr lang="en-US" altLang="zh-TW" sz="1600" b="1" dirty="0">
                <a:solidFill>
                  <a:srgbClr val="003399"/>
                </a:solidFill>
                <a:latin typeface="Tahoma" panose="020B0604030504040204" pitchFamily="34" charset="0"/>
                <a:ea typeface="新細明體" panose="02020500000000000000" pitchFamily="18" charset="-120"/>
              </a:rPr>
              <a:t> </a:t>
            </a:r>
          </a:p>
          <a:p>
            <a:pPr>
              <a:spcBef>
                <a:spcPct val="0"/>
              </a:spcBef>
              <a:buClrTx/>
              <a:buSzTx/>
              <a:buFontTx/>
              <a:buNone/>
              <a:defRPr/>
            </a:pPr>
            <a:r>
              <a:rPr lang="zh-TW" altLang="en-US" dirty="0">
                <a:effectLst/>
              </a:rPr>
              <a:t>      </a:t>
            </a:r>
            <a:r>
              <a:rPr lang="en-US" altLang="zh-TW" sz="1600" b="1" dirty="0">
                <a:solidFill>
                  <a:srgbClr val="003399"/>
                </a:solidFill>
                <a:latin typeface="Tahoma" panose="020B0604030504040204" pitchFamily="34" charset="0"/>
                <a:ea typeface="新細明體" panose="02020500000000000000" pitchFamily="18" charset="-120"/>
              </a:rPr>
              <a:t>SWIFT </a:t>
            </a:r>
            <a:r>
              <a:rPr lang="zh-TW" altLang="en-US" sz="1600" b="1" dirty="0">
                <a:solidFill>
                  <a:srgbClr val="003399"/>
                </a:solidFill>
                <a:latin typeface="Tahoma" panose="020B0604030504040204" pitchFamily="34" charset="0"/>
                <a:ea typeface="新細明體" panose="02020500000000000000" pitchFamily="18" charset="-120"/>
              </a:rPr>
              <a:t>成立於</a:t>
            </a:r>
            <a:r>
              <a:rPr lang="en-US" altLang="zh-TW" sz="1600" b="1" dirty="0">
                <a:solidFill>
                  <a:srgbClr val="003399"/>
                </a:solidFill>
                <a:latin typeface="Tahoma" panose="020B0604030504040204" pitchFamily="34" charset="0"/>
                <a:ea typeface="新細明體" panose="02020500000000000000" pitchFamily="18" charset="-120"/>
              </a:rPr>
              <a:t>1971</a:t>
            </a:r>
            <a:r>
              <a:rPr lang="zh-TW" altLang="en-US" sz="1600" b="1" dirty="0">
                <a:solidFill>
                  <a:srgbClr val="003399"/>
                </a:solidFill>
                <a:latin typeface="Tahoma" panose="020B0604030504040204" pitchFamily="34" charset="0"/>
                <a:ea typeface="新細明體" panose="02020500000000000000" pitchFamily="18" charset="-120"/>
              </a:rPr>
              <a:t>年，以「提供全球共享的</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金融訊息傳送服務、</a:t>
            </a:r>
            <a:r>
              <a:rPr lang="zh-TW" altLang="en-US" sz="1600" b="1" dirty="0">
                <a:solidFill>
                  <a:srgbClr val="003399"/>
                </a:solidFill>
                <a:latin typeface="Tahoma" panose="020B0604030504040204" pitchFamily="34" charset="0"/>
                <a:ea typeface="新細明體" panose="02020500000000000000" pitchFamily="18" charset="-120"/>
              </a:rPr>
              <a:t>創造一種</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國際金融報文傳送通用語言</a:t>
            </a:r>
            <a:r>
              <a:rPr lang="zh-TW" altLang="en-US" sz="1600" b="1" dirty="0">
                <a:solidFill>
                  <a:srgbClr val="003399"/>
                </a:solidFill>
                <a:latin typeface="Tahoma" panose="020B0604030504040204" pitchFamily="34" charset="0"/>
                <a:ea typeface="新細明體" panose="02020500000000000000" pitchFamily="18" charset="-120"/>
              </a:rPr>
              <a:t>」為宗旨。</a:t>
            </a:r>
            <a:r>
              <a:rPr lang="zh-TW" altLang="en-US" sz="1600" dirty="0">
                <a:effectLst/>
              </a:rPr>
              <a:t> </a:t>
            </a:r>
            <a:r>
              <a:rPr lang="en-US" altLang="zh-TW" sz="1600" b="1" dirty="0">
                <a:solidFill>
                  <a:srgbClr val="003399"/>
                </a:solidFill>
                <a:latin typeface="Tahoma" panose="020B0604030504040204" pitchFamily="34" charset="0"/>
                <a:ea typeface="新細明體" panose="02020500000000000000" pitchFamily="18" charset="-120"/>
              </a:rPr>
              <a:t>SWIFT</a:t>
            </a:r>
            <a:r>
              <a:rPr lang="zh-TW" altLang="en-US" sz="1600" b="1" dirty="0">
                <a:solidFill>
                  <a:srgbClr val="003399"/>
                </a:solidFill>
                <a:latin typeface="Tahoma" panose="020B0604030504040204" pitchFamily="34" charset="0"/>
                <a:ea typeface="新細明體" panose="02020500000000000000" pitchFamily="18" charset="-120"/>
              </a:rPr>
              <a:t>是一個</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仲介機構</a:t>
            </a:r>
            <a:r>
              <a:rPr lang="zh-TW" altLang="en-US" sz="1600" b="1" dirty="0">
                <a:solidFill>
                  <a:srgbClr val="003399"/>
                </a:solidFill>
                <a:latin typeface="Tahoma" panose="020B0604030504040204" pitchFamily="34" charset="0"/>
                <a:ea typeface="新細明體" panose="02020500000000000000" pitchFamily="18" charset="-120"/>
              </a:rPr>
              <a:t>，全球的銀行透過</a:t>
            </a:r>
            <a:r>
              <a:rPr lang="en-US" altLang="zh-TW" sz="1600" b="1" dirty="0">
                <a:solidFill>
                  <a:srgbClr val="003399"/>
                </a:solidFill>
                <a:latin typeface="Tahoma" panose="020B0604030504040204" pitchFamily="34" charset="0"/>
                <a:ea typeface="新細明體" panose="02020500000000000000" pitchFamily="18" charset="-120"/>
              </a:rPr>
              <a:t>SWIFT</a:t>
            </a:r>
            <a:r>
              <a:rPr lang="zh-TW" altLang="en-US" sz="1600" b="1" dirty="0">
                <a:solidFill>
                  <a:srgbClr val="003399"/>
                </a:solidFill>
                <a:latin typeface="Tahoma" panose="020B0604030504040204" pitchFamily="34" charset="0"/>
                <a:ea typeface="新細明體" panose="02020500000000000000" pitchFamily="18" charset="-120"/>
              </a:rPr>
              <a:t>做「</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金流</a:t>
            </a:r>
            <a:r>
              <a:rPr lang="zh-TW" altLang="en-US" sz="1600" b="1" dirty="0">
                <a:solidFill>
                  <a:srgbClr val="003399"/>
                </a:solidFill>
                <a:latin typeface="Tahoma" panose="020B0604030504040204" pitchFamily="34" charset="0"/>
                <a:ea typeface="新細明體" panose="02020500000000000000" pitchFamily="18" charset="-120"/>
              </a:rPr>
              <a:t>」交換。 </a:t>
            </a:r>
            <a:r>
              <a:rPr lang="en-US" altLang="zh-TW" sz="1600" b="1" dirty="0">
                <a:solidFill>
                  <a:srgbClr val="003399"/>
                </a:solidFill>
                <a:latin typeface="Tahoma" panose="020B0604030504040204" pitchFamily="34" charset="0"/>
                <a:ea typeface="新細明體" panose="02020500000000000000" pitchFamily="18" charset="-120"/>
              </a:rPr>
              <a:t>SWIFT</a:t>
            </a:r>
            <a:r>
              <a:rPr lang="zh-TW" altLang="en-US" sz="1600" b="1" dirty="0">
                <a:solidFill>
                  <a:srgbClr val="003399"/>
                </a:solidFill>
                <a:latin typeface="Tahoma" panose="020B0604030504040204" pitchFamily="34" charset="0"/>
                <a:ea typeface="新細明體" panose="02020500000000000000" pitchFamily="18" charset="-120"/>
              </a:rPr>
              <a:t> </a:t>
            </a:r>
            <a:r>
              <a:rPr lang="zh-TW" altLang="en-US" sz="1600" dirty="0"/>
              <a:t>是 廣義</a:t>
            </a:r>
            <a:r>
              <a:rPr lang="en-US" altLang="zh-TW" sz="1600" dirty="0"/>
              <a:t>EFT</a:t>
            </a:r>
            <a:r>
              <a:rPr lang="zh-TW" altLang="en-US" sz="1600" b="1" dirty="0">
                <a:solidFill>
                  <a:srgbClr val="003399"/>
                </a:solidFill>
                <a:latin typeface="Tahoma" panose="020B0604030504040204" pitchFamily="34" charset="0"/>
              </a:rPr>
              <a:t> 。</a:t>
            </a:r>
            <a:r>
              <a:rPr lang="zh-TW" altLang="en-US" sz="1600" dirty="0"/>
              <a:t>  </a:t>
            </a: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r>
              <a:rPr lang="zh-TW" altLang="en-US" sz="1600" b="1" dirty="0">
                <a:solidFill>
                  <a:srgbClr val="003399"/>
                </a:solidFill>
                <a:latin typeface="Tahoma" panose="020B0604030504040204" pitchFamily="34" charset="0"/>
                <a:ea typeface="新細明體" panose="02020500000000000000" pitchFamily="18" charset="-120"/>
              </a:rPr>
              <a:t>     </a:t>
            </a: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r>
              <a:rPr lang="zh-TW" altLang="en-US" sz="1600" b="1" dirty="0">
                <a:solidFill>
                  <a:srgbClr val="003399"/>
                </a:solidFill>
                <a:latin typeface="Tahoma" panose="020B0604030504040204" pitchFamily="34" charset="0"/>
                <a:ea typeface="新細明體" panose="02020500000000000000" pitchFamily="18" charset="-120"/>
              </a:rPr>
              <a:t>在此之前，</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銀行使用結合電話和電報技術的</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Telex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網路手動驗證跨境支付資訊</a:t>
            </a:r>
            <a:r>
              <a:rPr lang="zh-TW" altLang="en-US"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效率低下</a:t>
            </a:r>
            <a:r>
              <a:rPr lang="zh-TW" altLang="en-US" sz="1600" b="1" dirty="0">
                <a:solidFill>
                  <a:srgbClr val="003399"/>
                </a:solidFill>
                <a:latin typeface="Tahoma" panose="020B0604030504040204" pitchFamily="34" charset="0"/>
                <a:ea typeface="新細明體" panose="02020500000000000000" pitchFamily="18" charset="-120"/>
              </a:rPr>
              <a:t>、成本高昂。</a:t>
            </a: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r>
              <a:rPr lang="en-US" altLang="zh-TW" sz="1600" b="1" dirty="0">
                <a:solidFill>
                  <a:srgbClr val="003399"/>
                </a:solidFill>
                <a:latin typeface="Tahoma" panose="020B0604030504040204" pitchFamily="34" charset="0"/>
                <a:ea typeface="新細明體" panose="02020500000000000000" pitchFamily="18" charset="-120"/>
              </a:rPr>
              <a:t>      SWIFT</a:t>
            </a:r>
            <a:r>
              <a:rPr lang="zh-TW" altLang="en-US" sz="1600" b="1" dirty="0">
                <a:solidFill>
                  <a:srgbClr val="003399"/>
                </a:solidFill>
                <a:latin typeface="Tahoma" panose="020B0604030504040204" pitchFamily="34" charset="0"/>
                <a:ea typeface="新細明體" panose="02020500000000000000" pitchFamily="18" charset="-120"/>
              </a:rPr>
              <a:t>表示，作為一家具有</a:t>
            </a:r>
            <a:r>
              <a:rPr lang="zh-TW" altLang="en-US" sz="1600" b="1" dirty="0">
                <a:solidFill>
                  <a:srgbClr val="FF0000"/>
                </a:solidFill>
                <a:latin typeface="Tahoma" panose="020B0604030504040204" pitchFamily="34" charset="0"/>
                <a:ea typeface="新細明體" panose="02020500000000000000" pitchFamily="18" charset="-120"/>
              </a:rPr>
              <a:t>全球系統性的、中立的公用事業機構</a:t>
            </a:r>
            <a:r>
              <a:rPr lang="zh-TW" altLang="en-US"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FF0000"/>
                </a:solidFill>
                <a:highlight>
                  <a:srgbClr val="00FF00"/>
                </a:highlight>
                <a:latin typeface="Tahoma" panose="020B0604030504040204" pitchFamily="34" charset="0"/>
                <a:ea typeface="新細明體" panose="02020500000000000000" pitchFamily="18" charset="-120"/>
              </a:rPr>
              <a:t>無權做出制裁決定</a:t>
            </a:r>
            <a:r>
              <a:rPr lang="zh-TW" altLang="en-US" sz="1600" b="1" dirty="0">
                <a:solidFill>
                  <a:srgbClr val="003399"/>
                </a:solidFill>
                <a:latin typeface="Tahoma" panose="020B0604030504040204" pitchFamily="34" charset="0"/>
                <a:ea typeface="新細明體" panose="02020500000000000000" pitchFamily="18" charset="-120"/>
              </a:rPr>
              <a:t>，對國家或個人</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實體</a:t>
            </a:r>
            <a:r>
              <a:rPr lang="zh-TW" altLang="en-US" sz="1600" b="1" dirty="0">
                <a:solidFill>
                  <a:srgbClr val="003399"/>
                </a:solidFill>
                <a:latin typeface="Tahoma" panose="020B0604030504040204" pitchFamily="34" charset="0"/>
                <a:ea typeface="新細明體" panose="02020500000000000000" pitchFamily="18" charset="-120"/>
              </a:rPr>
              <a:t>實施或取消制裁的任何決定</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完全取決於主管政府機構和立法者</a:t>
            </a:r>
            <a:r>
              <a:rPr lang="zh-TW" altLang="en-US" sz="1600" b="1" dirty="0">
                <a:solidFill>
                  <a:srgbClr val="003399"/>
                </a:solidFill>
                <a:latin typeface="Tahoma" panose="020B0604030504040204" pitchFamily="34" charset="0"/>
                <a:ea typeface="新細明體" panose="02020500000000000000" pitchFamily="18" charset="-120"/>
              </a:rPr>
              <a:t>。</a:t>
            </a: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endParaRPr lang="en-US" altLang="zh-TW"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r>
              <a:rPr lang="zh-TW" altLang="en-US" sz="1600" b="1" dirty="0">
                <a:solidFill>
                  <a:srgbClr val="003399"/>
                </a:solidFill>
                <a:latin typeface="Tahoma" panose="020B0604030504040204" pitchFamily="34" charset="0"/>
                <a:ea typeface="新細明體" panose="02020500000000000000" pitchFamily="18" charset="-120"/>
              </a:rPr>
              <a:t>     總部位於比利時，全球每天超過</a:t>
            </a:r>
            <a:r>
              <a:rPr lang="en-US" altLang="zh-TW" sz="1600" b="1" dirty="0">
                <a:solidFill>
                  <a:srgbClr val="003399"/>
                </a:solidFill>
                <a:latin typeface="Tahoma" panose="020B0604030504040204" pitchFamily="34" charset="0"/>
                <a:ea typeface="新細明體" panose="02020500000000000000" pitchFamily="18" charset="-120"/>
              </a:rPr>
              <a:t>200</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國家和地區的</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11,000</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間金融機構透過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SWIFT</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進行跨境交易</a:t>
            </a:r>
            <a:r>
              <a:rPr lang="zh-TW" altLang="en-US" sz="1600" b="1" dirty="0">
                <a:solidFill>
                  <a:srgbClr val="003399"/>
                </a:solidFill>
                <a:latin typeface="Tahoma" panose="020B0604030504040204" pitchFamily="34" charset="0"/>
                <a:ea typeface="新細明體" panose="02020500000000000000" pitchFamily="18" charset="-120"/>
              </a:rPr>
              <a:t>，若銀行被逐出此系統，</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跨境交易將難度大增</a:t>
            </a:r>
            <a:r>
              <a:rPr lang="zh-TW" altLang="en-US" sz="1600" b="1" dirty="0">
                <a:solidFill>
                  <a:srgbClr val="003399"/>
                </a:solidFill>
                <a:latin typeface="Tahoma" panose="020B0604030504040204" pitchFamily="34" charset="0"/>
                <a:ea typeface="新細明體" panose="02020500000000000000" pitchFamily="18" charset="-120"/>
              </a:rPr>
              <a:t>，若一個國家絕大多數銀行被逐出 </a:t>
            </a:r>
            <a:r>
              <a:rPr lang="en-US" altLang="zh-TW" sz="1600" b="1" dirty="0">
                <a:solidFill>
                  <a:srgbClr val="003399"/>
                </a:solidFill>
                <a:latin typeface="Tahoma" panose="020B0604030504040204" pitchFamily="34" charset="0"/>
                <a:ea typeface="新細明體" panose="02020500000000000000" pitchFamily="18" charset="-120"/>
              </a:rPr>
              <a:t>SWIFT</a:t>
            </a:r>
            <a:r>
              <a:rPr lang="zh-TW" altLang="en-US" sz="1600" b="1" dirty="0">
                <a:solidFill>
                  <a:srgbClr val="003399"/>
                </a:solidFill>
                <a:latin typeface="Tahoma" panose="020B0604030504040204" pitchFamily="34" charset="0"/>
                <a:ea typeface="新細明體" panose="02020500000000000000" pitchFamily="18" charset="-120"/>
              </a:rPr>
              <a:t>，將嚴重影響對外貿易和投資往來。</a:t>
            </a: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defRPr/>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defRPr/>
            </a:pPr>
            <a:r>
              <a:rPr lang="zh-TW" altLang="en-US" sz="1600" b="1" dirty="0">
                <a:solidFill>
                  <a:srgbClr val="003399"/>
                </a:solidFill>
                <a:latin typeface="Tahoma" panose="020B0604030504040204" pitchFamily="34" charset="0"/>
                <a:ea typeface="新細明體" panose="02020500000000000000" pitchFamily="18" charset="-120"/>
              </a:rPr>
              <a:t>    目前被踢出這個系統的國家包括</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北韓和伊朗</a:t>
            </a:r>
            <a:r>
              <a:rPr lang="zh-TW" altLang="en-US" sz="1600" b="1" dirty="0">
                <a:solidFill>
                  <a:srgbClr val="003399"/>
                </a:solidFill>
                <a:latin typeface="Tahoma" panose="020B0604030504040204" pitchFamily="34" charset="0"/>
                <a:ea typeface="新細明體" panose="02020500000000000000" pitchFamily="18" charset="-120"/>
              </a:rPr>
              <a:t>。俄烏戰爭，</a:t>
            </a:r>
            <a:r>
              <a:rPr lang="zh-TW" altLang="en-US" sz="1600" b="1" dirty="0"/>
              <a:t>俄羅斯被踢出</a:t>
            </a:r>
            <a:r>
              <a:rPr lang="en-US" altLang="zh-TW" sz="1600" b="1" dirty="0">
                <a:highlight>
                  <a:srgbClr val="FFFF00"/>
                </a:highlight>
              </a:rPr>
              <a:t>SWIFT</a:t>
            </a:r>
            <a:r>
              <a:rPr lang="zh-TW" altLang="en-US" sz="1600" b="1" dirty="0"/>
              <a:t>是一場經濟與</a:t>
            </a:r>
            <a:r>
              <a:rPr lang="zh-TW" altLang="en-US" sz="1600" b="1" dirty="0">
                <a:highlight>
                  <a:srgbClr val="FFFF00"/>
                </a:highlight>
              </a:rPr>
              <a:t>地緣政治</a:t>
            </a:r>
            <a:r>
              <a:rPr lang="zh-TW" altLang="en-US" sz="1600" b="1" dirty="0"/>
              <a:t>的博弈，對俄羅斯、</a:t>
            </a:r>
            <a:r>
              <a:rPr lang="zh-TW" altLang="en-US" sz="1600" b="1" dirty="0">
                <a:solidFill>
                  <a:srgbClr val="003399"/>
                </a:solidFill>
                <a:latin typeface="Tahoma" panose="020B0604030504040204" pitchFamily="34" charset="0"/>
                <a:ea typeface="新細明體" panose="02020500000000000000" pitchFamily="18" charset="-120"/>
              </a:rPr>
              <a:t>西方國家以及全球經濟都產生了深遠的影響。</a:t>
            </a:r>
            <a:r>
              <a:rPr lang="zh-TW" altLang="zh-TW" sz="1600" b="1" dirty="0">
                <a:effectLst/>
                <a:latin typeface="Calibri" panose="020F0502020204030204" pitchFamily="34" charset="0"/>
                <a:ea typeface="新細明體" panose="02020500000000000000" pitchFamily="18" charset="-120"/>
                <a:cs typeface="Times New Roman" panose="02020603050405020304" pitchFamily="18" charset="0"/>
              </a:rPr>
              <a:t>短期影響</a:t>
            </a:r>
            <a:r>
              <a:rPr lang="zh-TW" altLang="en-US" sz="1600" b="1"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600" b="1" dirty="0">
                <a:latin typeface="Calibri" panose="020F0502020204030204" pitchFamily="34" charset="0"/>
                <a:ea typeface="新細明體" panose="02020500000000000000" pitchFamily="18" charset="-120"/>
                <a:cs typeface="Times New Roman" panose="02020603050405020304" pitchFamily="18" charset="0"/>
              </a:rPr>
              <a:t>:</a:t>
            </a:r>
            <a:r>
              <a:rPr lang="zh-TW" altLang="zh-TW" sz="16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盧布貶值</a:t>
            </a:r>
            <a:r>
              <a:rPr lang="zh-TW" altLang="en-US" sz="1600" b="1" dirty="0">
                <a:solidFill>
                  <a:srgbClr val="003399"/>
                </a:solidFill>
                <a:latin typeface="Tahoma" panose="020B0604030504040204" pitchFamily="34" charset="0"/>
                <a:ea typeface="新細明體" panose="02020500000000000000" pitchFamily="18" charset="-120"/>
              </a:rPr>
              <a:t>、</a:t>
            </a:r>
            <a:r>
              <a:rPr lang="zh-TW" altLang="zh-TW" sz="16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外資撤離</a:t>
            </a:r>
            <a:r>
              <a:rPr lang="zh-TW" altLang="en-US" sz="1600" b="1" dirty="0">
                <a:solidFill>
                  <a:srgbClr val="003399"/>
                </a:solidFill>
                <a:latin typeface="Tahoma" panose="020B0604030504040204" pitchFamily="34" charset="0"/>
                <a:ea typeface="新細明體" panose="02020500000000000000" pitchFamily="18" charset="-120"/>
              </a:rPr>
              <a:t>、</a:t>
            </a:r>
            <a:r>
              <a:rPr lang="zh-TW" altLang="zh-TW" sz="16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進出口受阻</a:t>
            </a:r>
            <a:r>
              <a:rPr lang="zh-TW" altLang="en-US" sz="1600" b="1" dirty="0">
                <a:solidFill>
                  <a:srgbClr val="003399"/>
                </a:solidFill>
                <a:latin typeface="Tahoma" panose="020B0604030504040204" pitchFamily="34" charset="0"/>
                <a:ea typeface="新細明體" panose="02020500000000000000" pitchFamily="18" charset="-120"/>
              </a:rPr>
              <a:t>、</a:t>
            </a:r>
            <a:r>
              <a:rPr lang="zh-TW" altLang="zh-TW" sz="16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金融市場動盪</a:t>
            </a:r>
            <a:r>
              <a:rPr lang="zh-TW" altLang="en-US" sz="16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en-US" sz="1600" dirty="0"/>
              <a:t>。</a:t>
            </a:r>
            <a:r>
              <a:rPr lang="zh-TW"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俄羅斯的應對措施</a:t>
            </a:r>
            <a:r>
              <a:rPr lang="zh-TW" altLang="en-US" sz="16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6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建立替代支付系統</a:t>
            </a:r>
            <a:r>
              <a:rPr lang="zh-TW" altLang="en-US" sz="1600" b="1" dirty="0">
                <a:solidFill>
                  <a:srgbClr val="003399"/>
                </a:solidFill>
                <a:latin typeface="Tahoma" panose="020B0604030504040204" pitchFamily="34" charset="0"/>
                <a:ea typeface="新細明體" panose="02020500000000000000" pitchFamily="18" charset="-120"/>
              </a:rPr>
              <a:t>、</a:t>
            </a:r>
            <a:r>
              <a:rPr lang="zh-TW" altLang="zh-TW" sz="16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加強與友好國家的經濟合作</a:t>
            </a:r>
            <a:r>
              <a:rPr lang="zh-TW" altLang="en-US" sz="1600" b="1" dirty="0">
                <a:solidFill>
                  <a:srgbClr val="003399"/>
                </a:solidFill>
                <a:latin typeface="Tahoma" panose="020B0604030504040204" pitchFamily="34" charset="0"/>
                <a:ea typeface="新細明體" panose="02020500000000000000" pitchFamily="18" charset="-120"/>
              </a:rPr>
              <a:t>、</a:t>
            </a:r>
            <a:r>
              <a:rPr lang="zh-TW" altLang="en-US" sz="16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控制資本外流</a:t>
            </a:r>
            <a:r>
              <a:rPr lang="zh-TW" altLang="en-US" sz="1600" b="1" dirty="0">
                <a:solidFill>
                  <a:srgbClr val="003399"/>
                </a:solidFill>
                <a:latin typeface="Tahoma" panose="020B0604030504040204" pitchFamily="34" charset="0"/>
                <a:ea typeface="新細明體" panose="02020500000000000000" pitchFamily="18" charset="-120"/>
              </a:rPr>
              <a:t>、</a:t>
            </a:r>
            <a:r>
              <a:rPr lang="zh-TW" altLang="zh-TW" sz="16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轉向非美元結算</a:t>
            </a:r>
            <a:r>
              <a:rPr lang="zh-TW" altLang="en-US" sz="1600" b="1" dirty="0">
                <a:solidFill>
                  <a:srgbClr val="003399"/>
                </a:solidFill>
                <a:latin typeface="Tahoma" panose="020B0604030504040204" pitchFamily="34" charset="0"/>
                <a:ea typeface="新細明體" panose="02020500000000000000" pitchFamily="18" charset="-120"/>
              </a:rPr>
              <a:t>。</a:t>
            </a:r>
            <a:endParaRPr lang="zh-TW" altLang="en-US" sz="1600" dirty="0">
              <a:solidFill>
                <a:srgbClr val="003399"/>
              </a:solidFill>
            </a:endParaRPr>
          </a:p>
        </p:txBody>
      </p:sp>
      <p:sp>
        <p:nvSpPr>
          <p:cNvPr id="3" name="文字方塊 2">
            <a:extLst>
              <a:ext uri="{FF2B5EF4-FFF2-40B4-BE49-F238E27FC236}">
                <a16:creationId xmlns:a16="http://schemas.microsoft.com/office/drawing/2014/main" id="{3A486F55-820F-8D70-1C37-B5B439928B0D}"/>
              </a:ext>
            </a:extLst>
          </p:cNvPr>
          <p:cNvSpPr txBox="1"/>
          <p:nvPr/>
        </p:nvSpPr>
        <p:spPr>
          <a:xfrm>
            <a:off x="286122" y="97593"/>
            <a:ext cx="11719142" cy="830997"/>
          </a:xfrm>
          <a:prstGeom prst="rect">
            <a:avLst/>
          </a:prstGeom>
          <a:noFill/>
        </p:spPr>
        <p:txBody>
          <a:bodyPr wrap="square" rtlCol="0">
            <a:spAutoFit/>
          </a:bodyPr>
          <a:lstStyle/>
          <a:p>
            <a:r>
              <a:rPr lang="en-US" altLang="zh-TW" sz="1600" b="1" dirty="0">
                <a:solidFill>
                  <a:srgbClr val="003399"/>
                </a:solidFill>
                <a:latin typeface="Tahoma" panose="020B0604030504040204" pitchFamily="34" charset="0"/>
                <a:ea typeface="新細明體" panose="02020500000000000000" pitchFamily="18" charset="-120"/>
              </a:rPr>
              <a:t>(0227.22 ) </a:t>
            </a:r>
            <a:r>
              <a:rPr lang="zh-TW" altLang="en-US" sz="1600" b="1" dirty="0">
                <a:solidFill>
                  <a:srgbClr val="003399"/>
                </a:solidFill>
                <a:latin typeface="Tahoma" panose="020B0604030504040204" pitchFamily="34" charset="0"/>
                <a:ea typeface="新細明體" panose="02020500000000000000" pitchFamily="18" charset="-120"/>
              </a:rPr>
              <a:t>俄烏戰爭，核彈級制裁！美歐決議將</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俄羅斯</a:t>
            </a:r>
            <a:r>
              <a:rPr lang="zh-TW" altLang="en-US" sz="1600" b="1" dirty="0">
                <a:solidFill>
                  <a:srgbClr val="003399"/>
                </a:solidFill>
                <a:latin typeface="Tahoma" panose="020B0604030504040204" pitchFamily="34" charset="0"/>
                <a:ea typeface="新細明體" panose="02020500000000000000" pitchFamily="18" charset="-120"/>
              </a:rPr>
              <a:t>踢出</a:t>
            </a:r>
            <a:r>
              <a:rPr lang="en-US" altLang="zh-TW" sz="1600" b="1" dirty="0">
                <a:solidFill>
                  <a:srgbClr val="003399"/>
                </a:solidFill>
                <a:latin typeface="Tahoma" panose="020B0604030504040204" pitchFamily="34" charset="0"/>
                <a:ea typeface="新細明體" panose="02020500000000000000" pitchFamily="18" charset="-120"/>
              </a:rPr>
              <a:t>SWIFT    West unleashes SWIFT bans, more crushing penalties on Russia</a:t>
            </a:r>
          </a:p>
          <a:p>
            <a:r>
              <a:rPr lang="en-US" altLang="zh-TW" sz="1600" dirty="0">
                <a:effectLst/>
              </a:rPr>
              <a:t>(</a:t>
            </a:r>
            <a:r>
              <a:rPr lang="en-US" altLang="zh-TW" sz="1600" b="1" dirty="0">
                <a:solidFill>
                  <a:srgbClr val="003399"/>
                </a:solidFill>
                <a:latin typeface="Tahoma" panose="020B0604030504040204" pitchFamily="34" charset="0"/>
                <a:ea typeface="新細明體" panose="02020500000000000000" pitchFamily="18" charset="-120"/>
              </a:rPr>
              <a:t>0224.22) Will Russia be kicked out of the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SWIFT banking system? </a:t>
            </a:r>
            <a:r>
              <a:rPr lang="zh-TW" altLang="en-US" sz="1600" b="1" dirty="0">
                <a:solidFill>
                  <a:srgbClr val="003399"/>
                </a:solidFill>
                <a:latin typeface="Tahoma" panose="020B0604030504040204" pitchFamily="34" charset="0"/>
                <a:ea typeface="新細明體" panose="02020500000000000000" pitchFamily="18" charset="-120"/>
              </a:rPr>
              <a:t>俄羅斯會被踢出 </a:t>
            </a:r>
            <a:r>
              <a:rPr lang="en-US" altLang="zh-TW" sz="1600" b="1" dirty="0">
                <a:solidFill>
                  <a:srgbClr val="003399"/>
                </a:solidFill>
                <a:latin typeface="Tahoma" panose="020B0604030504040204" pitchFamily="34" charset="0"/>
                <a:ea typeface="新細明體" panose="02020500000000000000" pitchFamily="18" charset="-120"/>
              </a:rPr>
              <a:t>SWIFT </a:t>
            </a:r>
            <a:r>
              <a:rPr lang="zh-TW" altLang="en-US" sz="1600" b="1" dirty="0">
                <a:solidFill>
                  <a:srgbClr val="003399"/>
                </a:solidFill>
                <a:latin typeface="Tahoma" panose="020B0604030504040204" pitchFamily="34" charset="0"/>
                <a:ea typeface="新細明體" panose="02020500000000000000" pitchFamily="18" charset="-120"/>
              </a:rPr>
              <a:t>銀行系統嗎</a:t>
            </a:r>
            <a:r>
              <a:rPr lang="en-US" altLang="zh-TW" sz="1600" b="1" dirty="0">
                <a:solidFill>
                  <a:srgbClr val="003399"/>
                </a:solidFill>
                <a:latin typeface="Tahoma" panose="020B0604030504040204" pitchFamily="34" charset="0"/>
                <a:ea typeface="新細明體" panose="02020500000000000000" pitchFamily="18" charset="-120"/>
              </a:rPr>
              <a:t>? </a:t>
            </a:r>
            <a:endParaRPr lang="zh-TW" altLang="en-US" sz="1600" b="1" dirty="0">
              <a:solidFill>
                <a:srgbClr val="003399"/>
              </a:solidFill>
              <a:latin typeface="Tahoma" panose="020B0604030504040204" pitchFamily="34" charset="0"/>
              <a:ea typeface="新細明體" panose="02020500000000000000" pitchFamily="18" charset="-120"/>
            </a:endParaRPr>
          </a:p>
        </p:txBody>
      </p:sp>
      <p:pic>
        <p:nvPicPr>
          <p:cNvPr id="4" name="圖片 3">
            <a:extLst>
              <a:ext uri="{FF2B5EF4-FFF2-40B4-BE49-F238E27FC236}">
                <a16:creationId xmlns:a16="http://schemas.microsoft.com/office/drawing/2014/main" id="{C236CF2E-702F-EF00-11A1-38A52B10C960}"/>
              </a:ext>
            </a:extLst>
          </p:cNvPr>
          <p:cNvPicPr>
            <a:picLocks noChangeAspect="1"/>
          </p:cNvPicPr>
          <p:nvPr/>
        </p:nvPicPr>
        <p:blipFill>
          <a:blip r:embed="rId3"/>
          <a:stretch>
            <a:fillRect/>
          </a:stretch>
        </p:blipFill>
        <p:spPr>
          <a:xfrm>
            <a:off x="370551" y="5052203"/>
            <a:ext cx="4334642" cy="1520927"/>
          </a:xfrm>
          <a:prstGeom prst="rect">
            <a:avLst/>
          </a:prstGeom>
        </p:spPr>
      </p:pic>
      <p:pic>
        <p:nvPicPr>
          <p:cNvPr id="5" name="圖片 4">
            <a:extLst>
              <a:ext uri="{FF2B5EF4-FFF2-40B4-BE49-F238E27FC236}">
                <a16:creationId xmlns:a16="http://schemas.microsoft.com/office/drawing/2014/main" id="{5F4CB245-D25D-7575-2CDD-072D7EDCD53C}"/>
              </a:ext>
            </a:extLst>
          </p:cNvPr>
          <p:cNvPicPr>
            <a:picLocks noChangeAspect="1"/>
          </p:cNvPicPr>
          <p:nvPr/>
        </p:nvPicPr>
        <p:blipFill rotWithShape="1">
          <a:blip r:embed="rId4"/>
          <a:srcRect l="37565" t="32000" r="44109" b="30667"/>
          <a:stretch/>
        </p:blipFill>
        <p:spPr>
          <a:xfrm>
            <a:off x="8357008" y="4683314"/>
            <a:ext cx="1741322" cy="1995392"/>
          </a:xfrm>
          <a:prstGeom prst="rect">
            <a:avLst/>
          </a:prstGeom>
        </p:spPr>
      </p:pic>
    </p:spTree>
    <p:extLst>
      <p:ext uri="{BB962C8B-B14F-4D97-AF65-F5344CB8AC3E}">
        <p14:creationId xmlns:p14="http://schemas.microsoft.com/office/powerpoint/2010/main" val="585235238"/>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37C81-B6C7-2797-C1E7-2BB32EA436C4}"/>
            </a:ext>
          </a:extLst>
        </p:cNvPr>
        <p:cNvGrpSpPr/>
        <p:nvPr/>
      </p:nvGrpSpPr>
      <p:grpSpPr>
        <a:xfrm>
          <a:off x="0" y="0"/>
          <a:ext cx="0" cy="0"/>
          <a:chOff x="0" y="0"/>
          <a:chExt cx="0" cy="0"/>
        </a:xfrm>
      </p:grpSpPr>
      <p:sp>
        <p:nvSpPr>
          <p:cNvPr id="22531" name="文字方塊 1">
            <a:extLst>
              <a:ext uri="{FF2B5EF4-FFF2-40B4-BE49-F238E27FC236}">
                <a16:creationId xmlns:a16="http://schemas.microsoft.com/office/drawing/2014/main" id="{63820ACF-03E0-591C-160F-CD389D95721E}"/>
              </a:ext>
            </a:extLst>
          </p:cNvPr>
          <p:cNvSpPr txBox="1">
            <a:spLocks noChangeArrowheads="1"/>
          </p:cNvSpPr>
          <p:nvPr/>
        </p:nvSpPr>
        <p:spPr bwMode="auto">
          <a:xfrm>
            <a:off x="1870600" y="44870"/>
            <a:ext cx="50466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zh-TW" altLang="en-US" sz="2000">
                <a:solidFill>
                  <a:schemeClr val="bg1"/>
                </a:solidFill>
                <a:latin typeface="Tahoma" panose="020B0604030504040204" pitchFamily="34" charset="0"/>
                <a:ea typeface="新細明體" panose="02020500000000000000" pitchFamily="18" charset="-120"/>
              </a:rPr>
              <a:t>                                                                           </a:t>
            </a:r>
            <a:r>
              <a:rPr lang="en-US" altLang="zh-TW" sz="1100">
                <a:solidFill>
                  <a:schemeClr val="bg1"/>
                </a:solidFill>
                <a:latin typeface="Tahoma" panose="020B0604030504040204" pitchFamily="34" charset="0"/>
                <a:ea typeface="新細明體" panose="02020500000000000000" pitchFamily="18" charset="-120"/>
              </a:rPr>
              <a:t> </a:t>
            </a:r>
            <a:endParaRPr lang="zh-TW" altLang="zh-TW" sz="1200">
              <a:solidFill>
                <a:schemeClr val="bg1"/>
              </a:solidFill>
              <a:latin typeface="Tahoma" panose="020B0604030504040204" pitchFamily="34" charset="0"/>
              <a:ea typeface="新細明體" panose="02020500000000000000" pitchFamily="18" charset="-120"/>
            </a:endParaRPr>
          </a:p>
          <a:p>
            <a:pPr>
              <a:spcBef>
                <a:spcPct val="0"/>
              </a:spcBef>
              <a:buClrTx/>
              <a:buSzTx/>
              <a:buFont typeface="Wingdings" panose="05000000000000000000" pitchFamily="2" charset="2"/>
              <a:buNone/>
            </a:pPr>
            <a:r>
              <a:rPr lang="zh-TW" altLang="en-US" sz="2000">
                <a:solidFill>
                  <a:schemeClr val="bg1"/>
                </a:solidFill>
                <a:latin typeface="Tahoma" panose="020B0604030504040204" pitchFamily="34" charset="0"/>
                <a:ea typeface="新細明體" panose="02020500000000000000" pitchFamily="18" charset="-120"/>
              </a:rPr>
              <a:t> </a:t>
            </a:r>
            <a:endParaRPr lang="zh-TW" altLang="en-US">
              <a:solidFill>
                <a:schemeClr val="bg1"/>
              </a:solidFill>
              <a:latin typeface="Tahoma" panose="020B0604030504040204" pitchFamily="34" charset="0"/>
              <a:ea typeface="新細明體" panose="02020500000000000000" pitchFamily="18" charset="-120"/>
            </a:endParaRPr>
          </a:p>
        </p:txBody>
      </p:sp>
      <p:pic>
        <p:nvPicPr>
          <p:cNvPr id="22532" name="Picture 2" descr="俄國遭經濟制裁 圖／聯合報提供">
            <a:extLst>
              <a:ext uri="{FF2B5EF4-FFF2-40B4-BE49-F238E27FC236}">
                <a16:creationId xmlns:a16="http://schemas.microsoft.com/office/drawing/2014/main" id="{84A5847B-B1AC-B6DB-D4C1-CE67D9EAE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32" y="875867"/>
            <a:ext cx="5998207" cy="5922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id="{5B44AF72-8507-A247-0276-30EFF13706CF}"/>
              </a:ext>
            </a:extLst>
          </p:cNvPr>
          <p:cNvSpPr txBox="1"/>
          <p:nvPr/>
        </p:nvSpPr>
        <p:spPr>
          <a:xfrm>
            <a:off x="236429" y="44870"/>
            <a:ext cx="11719142" cy="830997"/>
          </a:xfrm>
          <a:prstGeom prst="rect">
            <a:avLst/>
          </a:prstGeom>
          <a:noFill/>
        </p:spPr>
        <p:txBody>
          <a:bodyPr wrap="square" rtlCol="0">
            <a:spAutoFit/>
          </a:bodyPr>
          <a:lstStyle/>
          <a:p>
            <a:r>
              <a:rPr lang="en-US" altLang="zh-TW" sz="1600" b="1" dirty="0">
                <a:solidFill>
                  <a:srgbClr val="003399"/>
                </a:solidFill>
                <a:latin typeface="Tahoma" panose="020B0604030504040204" pitchFamily="34" charset="0"/>
                <a:ea typeface="新細明體" panose="02020500000000000000" pitchFamily="18" charset="-120"/>
              </a:rPr>
              <a:t>(0227.22 ) </a:t>
            </a:r>
            <a:r>
              <a:rPr lang="zh-TW" altLang="en-US" sz="1600" b="1" dirty="0">
                <a:solidFill>
                  <a:srgbClr val="003399"/>
                </a:solidFill>
                <a:latin typeface="Tahoma" panose="020B0604030504040204" pitchFamily="34" charset="0"/>
                <a:ea typeface="新細明體" panose="02020500000000000000" pitchFamily="18" charset="-120"/>
              </a:rPr>
              <a:t>俄烏戰爭，核彈級制裁！美歐決議將</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俄羅斯</a:t>
            </a:r>
            <a:r>
              <a:rPr lang="zh-TW" altLang="en-US" sz="1600" b="1" dirty="0">
                <a:solidFill>
                  <a:srgbClr val="003399"/>
                </a:solidFill>
                <a:latin typeface="Tahoma" panose="020B0604030504040204" pitchFamily="34" charset="0"/>
                <a:ea typeface="新細明體" panose="02020500000000000000" pitchFamily="18" charset="-120"/>
              </a:rPr>
              <a:t>踢出</a:t>
            </a:r>
            <a:r>
              <a:rPr lang="en-US" altLang="zh-TW" sz="1600" b="1" dirty="0">
                <a:solidFill>
                  <a:srgbClr val="003399"/>
                </a:solidFill>
                <a:latin typeface="Tahoma" panose="020B0604030504040204" pitchFamily="34" charset="0"/>
                <a:ea typeface="新細明體" panose="02020500000000000000" pitchFamily="18" charset="-120"/>
              </a:rPr>
              <a:t>SWIFT    West unleashes SWIFT bans, more crushing penalties on Russia</a:t>
            </a:r>
          </a:p>
          <a:p>
            <a:r>
              <a:rPr lang="en-US" altLang="zh-TW" sz="1600" dirty="0">
                <a:effectLst/>
              </a:rPr>
              <a:t>(</a:t>
            </a:r>
            <a:r>
              <a:rPr lang="en-US" altLang="zh-TW" sz="1600" b="1" dirty="0">
                <a:solidFill>
                  <a:srgbClr val="003399"/>
                </a:solidFill>
                <a:latin typeface="Tahoma" panose="020B0604030504040204" pitchFamily="34" charset="0"/>
                <a:ea typeface="新細明體" panose="02020500000000000000" pitchFamily="18" charset="-120"/>
              </a:rPr>
              <a:t>0224.22) Will Russia be kicked out of the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SWIFT banking system? </a:t>
            </a:r>
            <a:r>
              <a:rPr lang="zh-TW" altLang="en-US" sz="1600" b="1" dirty="0">
                <a:solidFill>
                  <a:srgbClr val="003399"/>
                </a:solidFill>
                <a:latin typeface="Tahoma" panose="020B0604030504040204" pitchFamily="34" charset="0"/>
                <a:ea typeface="新細明體" panose="02020500000000000000" pitchFamily="18" charset="-120"/>
              </a:rPr>
              <a:t>俄羅斯會被踢出 </a:t>
            </a:r>
            <a:r>
              <a:rPr lang="en-US" altLang="zh-TW" sz="1600" b="1" dirty="0">
                <a:solidFill>
                  <a:srgbClr val="003399"/>
                </a:solidFill>
                <a:latin typeface="Tahoma" panose="020B0604030504040204" pitchFamily="34" charset="0"/>
                <a:ea typeface="新細明體" panose="02020500000000000000" pitchFamily="18" charset="-120"/>
              </a:rPr>
              <a:t>SWIFT </a:t>
            </a:r>
            <a:r>
              <a:rPr lang="zh-TW" altLang="en-US" sz="1600" b="1" dirty="0">
                <a:solidFill>
                  <a:srgbClr val="003399"/>
                </a:solidFill>
                <a:latin typeface="Tahoma" panose="020B0604030504040204" pitchFamily="34" charset="0"/>
                <a:ea typeface="新細明體" panose="02020500000000000000" pitchFamily="18" charset="-120"/>
              </a:rPr>
              <a:t>銀行系統嗎</a:t>
            </a:r>
            <a:r>
              <a:rPr lang="en-US" altLang="zh-TW" sz="1600" b="1" dirty="0">
                <a:solidFill>
                  <a:srgbClr val="003399"/>
                </a:solidFill>
                <a:latin typeface="Tahoma" panose="020B0604030504040204" pitchFamily="34" charset="0"/>
                <a:ea typeface="新細明體" panose="02020500000000000000" pitchFamily="18" charset="-120"/>
              </a:rPr>
              <a:t>? </a:t>
            </a:r>
            <a:endParaRPr lang="zh-TW" altLang="en-US" sz="1600" b="1" dirty="0">
              <a:solidFill>
                <a:srgbClr val="003399"/>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02CCF367-4FBA-2B7D-CBE4-DD87411A506D}"/>
              </a:ext>
            </a:extLst>
          </p:cNvPr>
          <p:cNvSpPr txBox="1"/>
          <p:nvPr/>
        </p:nvSpPr>
        <p:spPr>
          <a:xfrm>
            <a:off x="6522442" y="2394419"/>
            <a:ext cx="5433129" cy="2062103"/>
          </a:xfrm>
          <a:prstGeom prst="rect">
            <a:avLst/>
          </a:prstGeom>
          <a:noFill/>
        </p:spPr>
        <p:txBody>
          <a:bodyPr wrap="square" rtlCol="0">
            <a:spAutoFit/>
          </a:bodyPr>
          <a:lstStyle/>
          <a:p>
            <a:r>
              <a:rPr lang="zh-TW" altLang="en-US" sz="1600" b="1" dirty="0">
                <a:solidFill>
                  <a:srgbClr val="FF0000"/>
                </a:solidFill>
              </a:rPr>
              <a:t>        </a:t>
            </a:r>
            <a:r>
              <a:rPr lang="en-US" altLang="zh-TW" sz="1400" dirty="0">
                <a:latin typeface="Calibri" panose="020F0502020204030204" pitchFamily="34" charset="0"/>
                <a:ea typeface="新細明體" panose="02020500000000000000" pitchFamily="18" charset="-120"/>
                <a:cs typeface="Times New Roman" panose="02020603050405020304" pitchFamily="18" charset="0"/>
              </a:rPr>
              <a:t>SPFS</a:t>
            </a:r>
            <a:r>
              <a:rPr lang="zh-TW" altLang="en-US" sz="1400" dirty="0">
                <a:latin typeface="Calibri" panose="020F0502020204030204" pitchFamily="34" charset="0"/>
                <a:ea typeface="新細明體" panose="02020500000000000000" pitchFamily="18" charset="-120"/>
                <a:cs typeface="Times New Roman" panose="02020603050405020304" pitchFamily="18" charset="0"/>
              </a:rPr>
              <a:t>（</a:t>
            </a:r>
            <a:r>
              <a:rPr lang="en-US" altLang="zh-TW" sz="1400" dirty="0">
                <a:latin typeface="Calibri" panose="020F0502020204030204" pitchFamily="34" charset="0"/>
                <a:ea typeface="新細明體" panose="02020500000000000000" pitchFamily="18" charset="-120"/>
                <a:cs typeface="Times New Roman" panose="02020603050405020304" pitchFamily="18" charset="0"/>
              </a:rPr>
              <a:t>System for Transfer of Financial Messages</a:t>
            </a:r>
            <a:r>
              <a:rPr lang="zh-TW" altLang="en-US" sz="1400" dirty="0">
                <a:latin typeface="Calibri" panose="020F0502020204030204" pitchFamily="34" charset="0"/>
                <a:ea typeface="新細明體" panose="02020500000000000000" pitchFamily="18" charset="-120"/>
                <a:cs typeface="Times New Roman" panose="02020603050405020304" pitchFamily="18" charset="0"/>
              </a:rPr>
              <a:t>）</a:t>
            </a:r>
            <a:r>
              <a:rPr lang="en-US" altLang="zh-TW" sz="1400" dirty="0">
                <a:latin typeface="Calibri" panose="020F0502020204030204" pitchFamily="34" charset="0"/>
                <a:ea typeface="新細明體" panose="02020500000000000000" pitchFamily="18" charset="-120"/>
                <a:cs typeface="Times New Roman" panose="02020603050405020304" pitchFamily="18" charset="0"/>
              </a:rPr>
              <a:t> </a:t>
            </a:r>
            <a:r>
              <a:rPr lang="zh-TW" altLang="en-US" sz="1400" dirty="0">
                <a:latin typeface="Calibri" panose="020F0502020204030204" pitchFamily="34" charset="0"/>
                <a:ea typeface="新細明體" panose="02020500000000000000" pitchFamily="18" charset="-120"/>
                <a:cs typeface="Times New Roman" panose="02020603050405020304" pitchFamily="18" charset="0"/>
              </a:rPr>
              <a:t>是俄羅斯開發的金融報文傳輸系統，類似於國際上使用的 </a:t>
            </a:r>
            <a:r>
              <a:rPr lang="en-US" altLang="zh-TW" sz="1400" dirty="0">
                <a:latin typeface="Calibri" panose="020F0502020204030204" pitchFamily="34" charset="0"/>
                <a:ea typeface="新細明體" panose="02020500000000000000" pitchFamily="18" charset="-120"/>
                <a:cs typeface="Times New Roman" panose="02020603050405020304" pitchFamily="18" charset="0"/>
              </a:rPr>
              <a:t>SWIFT </a:t>
            </a:r>
            <a:r>
              <a:rPr lang="zh-TW" altLang="en-US" sz="1400" dirty="0">
                <a:latin typeface="Calibri" panose="020F0502020204030204" pitchFamily="34" charset="0"/>
                <a:ea typeface="新細明體" panose="02020500000000000000" pitchFamily="18" charset="-120"/>
                <a:cs typeface="Times New Roman" panose="02020603050405020304" pitchFamily="18" charset="0"/>
              </a:rPr>
              <a:t>系統。它是俄羅斯為了降低對 </a:t>
            </a:r>
            <a:r>
              <a:rPr lang="en-US" altLang="zh-TW" sz="1400" dirty="0">
                <a:latin typeface="Calibri" panose="020F0502020204030204" pitchFamily="34" charset="0"/>
                <a:ea typeface="新細明體" panose="02020500000000000000" pitchFamily="18" charset="-120"/>
                <a:cs typeface="Times New Roman" panose="02020603050405020304" pitchFamily="18" charset="0"/>
              </a:rPr>
              <a:t>SWIFT </a:t>
            </a:r>
            <a:r>
              <a:rPr lang="zh-TW" altLang="en-US" sz="1400" dirty="0">
                <a:latin typeface="Calibri" panose="020F0502020204030204" pitchFamily="34" charset="0"/>
                <a:ea typeface="新細明體" panose="02020500000000000000" pitchFamily="18" charset="-120"/>
                <a:cs typeface="Times New Roman" panose="02020603050405020304" pitchFamily="18" charset="0"/>
              </a:rPr>
              <a:t>的依賴、提升金融自主性所建構的一套國內外金融通訊網路。</a:t>
            </a:r>
            <a:endParaRPr lang="en-US" altLang="zh-TW" sz="1400" dirty="0">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400" dirty="0">
              <a:latin typeface="Calibri" panose="020F0502020204030204" pitchFamily="34" charset="0"/>
              <a:ea typeface="新細明體" panose="02020500000000000000" pitchFamily="18" charset="-120"/>
              <a:cs typeface="Times New Roman" panose="02020603050405020304" pitchFamily="18" charset="0"/>
            </a:endParaRPr>
          </a:p>
          <a:p>
            <a:r>
              <a:rPr lang="zh-TW" altLang="en-US" sz="1400" dirty="0">
                <a:latin typeface="Calibri" panose="020F0502020204030204" pitchFamily="34" charset="0"/>
                <a:ea typeface="新細明體" panose="02020500000000000000" pitchFamily="18" charset="-120"/>
                <a:cs typeface="Times New Roman" panose="02020603050405020304" pitchFamily="18" charset="0"/>
              </a:rPr>
              <a:t>         在 </a:t>
            </a:r>
            <a:r>
              <a:rPr lang="en-US" altLang="zh-TW" sz="1400" dirty="0">
                <a:latin typeface="Calibri" panose="020F0502020204030204" pitchFamily="34" charset="0"/>
                <a:ea typeface="新細明體" panose="02020500000000000000" pitchFamily="18" charset="-120"/>
                <a:cs typeface="Times New Roman" panose="02020603050405020304" pitchFamily="18" charset="0"/>
              </a:rPr>
              <a:t>2014 </a:t>
            </a:r>
            <a:r>
              <a:rPr lang="zh-TW" altLang="en-US" sz="1400" dirty="0">
                <a:latin typeface="Calibri" panose="020F0502020204030204" pitchFamily="34" charset="0"/>
                <a:ea typeface="新細明體" panose="02020500000000000000" pitchFamily="18" charset="-120"/>
                <a:cs typeface="Times New Roman" panose="02020603050405020304" pitchFamily="18" charset="0"/>
              </a:rPr>
              <a:t>年克里米亞危機後，西方國家對俄羅斯實施經濟制裁，包括威脅將俄羅斯金融機構逐出 </a:t>
            </a:r>
            <a:r>
              <a:rPr lang="en-US" altLang="zh-TW" sz="1400" dirty="0">
                <a:latin typeface="Calibri" panose="020F0502020204030204" pitchFamily="34" charset="0"/>
                <a:ea typeface="新細明體" panose="02020500000000000000" pitchFamily="18" charset="-120"/>
                <a:cs typeface="Times New Roman" panose="02020603050405020304" pitchFamily="18" charset="0"/>
              </a:rPr>
              <a:t>SWIFT </a:t>
            </a:r>
            <a:r>
              <a:rPr lang="zh-TW" altLang="en-US" sz="1400" dirty="0">
                <a:latin typeface="Calibri" panose="020F0502020204030204" pitchFamily="34" charset="0"/>
                <a:ea typeface="新細明體" panose="02020500000000000000" pitchFamily="18" charset="-120"/>
                <a:cs typeface="Times New Roman" panose="02020603050405020304" pitchFamily="18" charset="0"/>
              </a:rPr>
              <a:t>系統。這讓俄羅斯意識到必須有自己的金融報文傳輸系統來確保金融穩定，因此由俄羅斯央行主導開發 </a:t>
            </a:r>
            <a:r>
              <a:rPr lang="en-US" altLang="zh-TW" sz="1400" dirty="0">
                <a:latin typeface="Calibri" panose="020F0502020204030204" pitchFamily="34" charset="0"/>
                <a:ea typeface="新細明體" panose="02020500000000000000" pitchFamily="18" charset="-120"/>
                <a:cs typeface="Times New Roman" panose="02020603050405020304" pitchFamily="18" charset="0"/>
              </a:rPr>
              <a:t>SPFS</a:t>
            </a:r>
            <a:r>
              <a:rPr lang="zh-TW" altLang="en-US" sz="1400" dirty="0">
                <a:latin typeface="Calibri" panose="020F0502020204030204" pitchFamily="34" charset="0"/>
                <a:ea typeface="新細明體" panose="02020500000000000000" pitchFamily="18" charset="-120"/>
                <a:cs typeface="Times New Roman" panose="02020603050405020304" pitchFamily="18" charset="0"/>
              </a:rPr>
              <a:t>。</a:t>
            </a:r>
          </a:p>
        </p:txBody>
      </p:sp>
    </p:spTree>
    <p:extLst>
      <p:ext uri="{BB962C8B-B14F-4D97-AF65-F5344CB8AC3E}">
        <p14:creationId xmlns:p14="http://schemas.microsoft.com/office/powerpoint/2010/main" val="3494300670"/>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19619"/>
          </a:xfrm>
        </p:spPr>
        <p:txBody>
          <a:bodyPr>
            <a:normAutofit/>
          </a:bodyPr>
          <a:lstStyle/>
          <a:p>
            <a:r>
              <a:rPr lang="zh-TW" altLang="en-US" sz="3200" dirty="0"/>
              <a:t>電子商務的</a:t>
            </a:r>
            <a:r>
              <a:rPr lang="zh-TW" altLang="en-US" sz="3200" dirty="0">
                <a:solidFill>
                  <a:srgbClr val="FF0000"/>
                </a:solidFill>
              </a:rPr>
              <a:t>演進</a:t>
            </a:r>
            <a:r>
              <a:rPr lang="zh-TW" altLang="en-US" sz="3200" dirty="0"/>
              <a:t> </a:t>
            </a:r>
            <a:r>
              <a:rPr lang="en-US" altLang="zh-TW" sz="3200" dirty="0"/>
              <a:t>(</a:t>
            </a:r>
            <a:r>
              <a:rPr lang="zh-TW" altLang="en-US" sz="3200" dirty="0"/>
              <a:t>續</a:t>
            </a:r>
            <a:r>
              <a:rPr lang="en-US" altLang="zh-TW" sz="3200" dirty="0"/>
              <a:t>)</a:t>
            </a:r>
            <a:endParaRPr lang="zh-TW" altLang="en-US" sz="3200" dirty="0"/>
          </a:p>
        </p:txBody>
      </p:sp>
      <p:sp>
        <p:nvSpPr>
          <p:cNvPr id="10" name="內容版面配置區 9">
            <a:extLst>
              <a:ext uri="{FF2B5EF4-FFF2-40B4-BE49-F238E27FC236}">
                <a16:creationId xmlns:a16="http://schemas.microsoft.com/office/drawing/2014/main" id="{F0260B17-4C71-41AB-A820-C5FFC268F460}"/>
              </a:ext>
            </a:extLst>
          </p:cNvPr>
          <p:cNvSpPr>
            <a:spLocks noGrp="1"/>
          </p:cNvSpPr>
          <p:nvPr>
            <p:ph idx="1"/>
          </p:nvPr>
        </p:nvSpPr>
        <p:spPr>
          <a:xfrm>
            <a:off x="838200" y="1444625"/>
            <a:ext cx="10901218" cy="4351338"/>
          </a:xfrm>
        </p:spPr>
        <p:txBody>
          <a:bodyPr/>
          <a:lstStyle/>
          <a:p>
            <a:r>
              <a:rPr lang="en-US" altLang="zh-TW" sz="2400" b="1" baseline="0" dirty="0"/>
              <a:t> </a:t>
            </a:r>
            <a:r>
              <a:rPr lang="en-US" altLang="zh-TW" sz="2000" dirty="0"/>
              <a:t>EC 1.0 vs. EC</a:t>
            </a:r>
            <a:r>
              <a:rPr lang="zh-TW" altLang="en-US" sz="2000" dirty="0"/>
              <a:t> </a:t>
            </a:r>
            <a:r>
              <a:rPr lang="en-US" altLang="zh-TW" sz="2000" dirty="0"/>
              <a:t>2.0</a:t>
            </a:r>
            <a:r>
              <a:rPr lang="zh-TW" altLang="en-US" sz="2000" dirty="0"/>
              <a:t>：</a:t>
            </a:r>
            <a:r>
              <a:rPr lang="zh-TW" altLang="en-US" sz="2000" dirty="0">
                <a:highlight>
                  <a:srgbClr val="FFFF00"/>
                </a:highlight>
              </a:rPr>
              <a:t>靜態網頁電商 </a:t>
            </a:r>
            <a:r>
              <a:rPr lang="en-US" altLang="zh-TW" sz="2000" b="1" dirty="0"/>
              <a:t>vs.</a:t>
            </a:r>
            <a:r>
              <a:rPr lang="zh-TW" altLang="en-US" sz="2000" dirty="0">
                <a:highlight>
                  <a:srgbClr val="FFFF00"/>
                </a:highlight>
              </a:rPr>
              <a:t>行動與社群電商</a:t>
            </a:r>
          </a:p>
          <a:p>
            <a:endParaRPr lang="zh-TW" altLang="en-US" sz="2000" b="1" dirty="0">
              <a:highlight>
                <a:srgbClr val="FFFF00"/>
              </a:highlight>
            </a:endParaRPr>
          </a:p>
          <a:p>
            <a:endParaRPr lang="zh-TW" altLang="en-US" dirty="0"/>
          </a:p>
        </p:txBody>
      </p:sp>
      <p:pic>
        <p:nvPicPr>
          <p:cNvPr id="11" name="內容版面配置區 8">
            <a:extLst>
              <a:ext uri="{FF2B5EF4-FFF2-40B4-BE49-F238E27FC236}">
                <a16:creationId xmlns:a16="http://schemas.microsoft.com/office/drawing/2014/main" id="{50544CAF-C583-4F5F-A02B-FDCE18C3FB1C}"/>
              </a:ext>
            </a:extLst>
          </p:cNvPr>
          <p:cNvPicPr>
            <a:picLocks noChangeAspect="1"/>
          </p:cNvPicPr>
          <p:nvPr/>
        </p:nvPicPr>
        <p:blipFill>
          <a:blip r:embed="rId2"/>
          <a:stretch>
            <a:fillRect/>
          </a:stretch>
        </p:blipFill>
        <p:spPr bwMode="auto">
          <a:xfrm>
            <a:off x="1211318" y="2504524"/>
            <a:ext cx="9249031" cy="3678067"/>
          </a:xfrm>
          <a:prstGeom prst="rect">
            <a:avLst/>
          </a:prstGeom>
          <a:noFill/>
          <a:ln w="9525">
            <a:noFill/>
            <a:miter lim="800000"/>
            <a:headEnd/>
            <a:tailEnd/>
          </a:ln>
          <a:effectLst/>
        </p:spPr>
      </p:pic>
      <p:sp>
        <p:nvSpPr>
          <p:cNvPr id="3" name="文字方塊 2">
            <a:extLst>
              <a:ext uri="{FF2B5EF4-FFF2-40B4-BE49-F238E27FC236}">
                <a16:creationId xmlns:a16="http://schemas.microsoft.com/office/drawing/2014/main" id="{1046C1E8-222E-1E3C-9B8D-00278102A669}"/>
              </a:ext>
            </a:extLst>
          </p:cNvPr>
          <p:cNvSpPr txBox="1"/>
          <p:nvPr/>
        </p:nvSpPr>
        <p:spPr>
          <a:xfrm>
            <a:off x="3756898" y="3250962"/>
            <a:ext cx="2339102" cy="523220"/>
          </a:xfrm>
          <a:prstGeom prst="rect">
            <a:avLst/>
          </a:prstGeom>
          <a:noFill/>
        </p:spPr>
        <p:txBody>
          <a:bodyPr wrap="none" rtlCol="0">
            <a:spAutoFit/>
          </a:bodyPr>
          <a:lstStyle/>
          <a:p>
            <a:r>
              <a:rPr lang="zh-TW" altLang="en-US" sz="1400" dirty="0">
                <a:highlight>
                  <a:srgbClr val="FFFF00"/>
                </a:highlight>
              </a:rPr>
              <a:t>靜態網頁電商</a:t>
            </a:r>
            <a:endParaRPr lang="en-US" altLang="zh-TW" sz="1400" dirty="0">
              <a:highlight>
                <a:srgbClr val="FFFF00"/>
              </a:highlight>
            </a:endParaRPr>
          </a:p>
          <a:p>
            <a:r>
              <a:rPr lang="zh-TW" altLang="en-US" sz="1400" dirty="0">
                <a:highlight>
                  <a:srgbClr val="FFFF00"/>
                </a:highlight>
              </a:rPr>
              <a:t>（商品陳列＋基本購物車）</a:t>
            </a:r>
          </a:p>
        </p:txBody>
      </p:sp>
      <p:sp>
        <p:nvSpPr>
          <p:cNvPr id="4" name="文字方塊 3">
            <a:extLst>
              <a:ext uri="{FF2B5EF4-FFF2-40B4-BE49-F238E27FC236}">
                <a16:creationId xmlns:a16="http://schemas.microsoft.com/office/drawing/2014/main" id="{CFC557FB-5FC6-2CCE-BD07-8622641F0819}"/>
              </a:ext>
            </a:extLst>
          </p:cNvPr>
          <p:cNvSpPr txBox="1"/>
          <p:nvPr/>
        </p:nvSpPr>
        <p:spPr>
          <a:xfrm>
            <a:off x="8328211" y="3250962"/>
            <a:ext cx="2159566" cy="523220"/>
          </a:xfrm>
          <a:prstGeom prst="rect">
            <a:avLst/>
          </a:prstGeom>
          <a:noFill/>
        </p:spPr>
        <p:txBody>
          <a:bodyPr wrap="none" rtlCol="0">
            <a:spAutoFit/>
          </a:bodyPr>
          <a:lstStyle/>
          <a:p>
            <a:r>
              <a:rPr lang="zh-TW" altLang="en-US" sz="1400" dirty="0">
                <a:highlight>
                  <a:srgbClr val="FFFF00"/>
                </a:highlight>
              </a:rPr>
              <a:t>行動與社群電商</a:t>
            </a:r>
            <a:endParaRPr lang="en-US" altLang="zh-TW" sz="1400" dirty="0">
              <a:highlight>
                <a:srgbClr val="FFFF00"/>
              </a:highlight>
            </a:endParaRPr>
          </a:p>
          <a:p>
            <a:r>
              <a:rPr lang="zh-TW" altLang="en-US" sz="1400" dirty="0">
                <a:highlight>
                  <a:srgbClr val="FFFF00"/>
                </a:highlight>
              </a:rPr>
              <a:t>（手機購物＋社群推薦）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661035"/>
          </a:xfrm>
        </p:spPr>
        <p:txBody>
          <a:bodyPr>
            <a:normAutofit/>
          </a:bodyPr>
          <a:lstStyle/>
          <a:p>
            <a:r>
              <a:rPr lang="zh-TW" altLang="en-US" sz="3200" dirty="0"/>
              <a:t>電子商務的演進 </a:t>
            </a:r>
            <a:r>
              <a:rPr lang="en-US" altLang="zh-TW" sz="3200" dirty="0"/>
              <a:t>(</a:t>
            </a:r>
            <a:r>
              <a:rPr lang="zh-TW" altLang="en-US" sz="3200" dirty="0"/>
              <a:t>續</a:t>
            </a:r>
            <a:r>
              <a:rPr lang="en-US" altLang="zh-TW" sz="3200" dirty="0"/>
              <a:t>)</a:t>
            </a:r>
            <a:endParaRPr lang="zh-TW" altLang="en-US" sz="3200" dirty="0"/>
          </a:p>
        </p:txBody>
      </p:sp>
      <p:sp>
        <p:nvSpPr>
          <p:cNvPr id="10" name="內容版面配置區 9">
            <a:extLst>
              <a:ext uri="{FF2B5EF4-FFF2-40B4-BE49-F238E27FC236}">
                <a16:creationId xmlns:a16="http://schemas.microsoft.com/office/drawing/2014/main" id="{F64A3B5B-88A7-4F43-BECC-E922A16E61D5}"/>
              </a:ext>
            </a:extLst>
          </p:cNvPr>
          <p:cNvSpPr>
            <a:spLocks noGrp="1"/>
          </p:cNvSpPr>
          <p:nvPr>
            <p:ph idx="1"/>
          </p:nvPr>
        </p:nvSpPr>
        <p:spPr>
          <a:xfrm>
            <a:off x="1000760" y="1310639"/>
            <a:ext cx="10515600" cy="5101177"/>
          </a:xfrm>
        </p:spPr>
        <p:txBody>
          <a:bodyPr/>
          <a:lstStyle/>
          <a:p>
            <a:r>
              <a:rPr lang="en-US" altLang="zh-TW" dirty="0">
                <a:highlight>
                  <a:srgbClr val="FFFF00"/>
                </a:highlight>
              </a:rPr>
              <a:t>EC 2.0</a:t>
            </a:r>
            <a:r>
              <a:rPr lang="zh-TW" altLang="en-US" dirty="0">
                <a:highlight>
                  <a:srgbClr val="FFFF00"/>
                </a:highlight>
              </a:rPr>
              <a:t>：人群互動數位化</a:t>
            </a:r>
          </a:p>
        </p:txBody>
      </p:sp>
      <p:pic>
        <p:nvPicPr>
          <p:cNvPr id="11" name="內容版面配置區 8">
            <a:extLst>
              <a:ext uri="{FF2B5EF4-FFF2-40B4-BE49-F238E27FC236}">
                <a16:creationId xmlns:a16="http://schemas.microsoft.com/office/drawing/2014/main" id="{D41A87BD-9FF7-48E2-B4F4-88E5DE182087}"/>
              </a:ext>
            </a:extLst>
          </p:cNvPr>
          <p:cNvPicPr>
            <a:picLocks noChangeAspect="1"/>
          </p:cNvPicPr>
          <p:nvPr/>
        </p:nvPicPr>
        <p:blipFill>
          <a:blip r:embed="rId2"/>
          <a:stretch>
            <a:fillRect/>
          </a:stretch>
        </p:blipFill>
        <p:spPr bwMode="auto">
          <a:xfrm>
            <a:off x="1000760" y="2100098"/>
            <a:ext cx="9094699" cy="4014456"/>
          </a:xfrm>
          <a:prstGeom prst="rect">
            <a:avLst/>
          </a:prstGeom>
          <a:noFill/>
          <a:ln w="9525">
            <a:noFill/>
            <a:miter lim="800000"/>
            <a:headEnd/>
            <a:tailEnd/>
          </a:ln>
          <a:effectLst/>
        </p:spPr>
      </p:pic>
      <p:cxnSp>
        <p:nvCxnSpPr>
          <p:cNvPr id="4" name="直線接點 3">
            <a:extLst>
              <a:ext uri="{FF2B5EF4-FFF2-40B4-BE49-F238E27FC236}">
                <a16:creationId xmlns:a16="http://schemas.microsoft.com/office/drawing/2014/main" id="{E7A5532E-79D2-4D9A-B2D3-6F6AA2AB1329}"/>
              </a:ext>
            </a:extLst>
          </p:cNvPr>
          <p:cNvCxnSpPr>
            <a:cxnSpLocks/>
          </p:cNvCxnSpPr>
          <p:nvPr/>
        </p:nvCxnSpPr>
        <p:spPr>
          <a:xfrm>
            <a:off x="1000760" y="4858871"/>
            <a:ext cx="8887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10D8E2DB-4D96-4B62-970C-7B2EE2EBA321}"/>
              </a:ext>
            </a:extLst>
          </p:cNvPr>
          <p:cNvCxnSpPr>
            <a:cxnSpLocks/>
          </p:cNvCxnSpPr>
          <p:nvPr/>
        </p:nvCxnSpPr>
        <p:spPr>
          <a:xfrm>
            <a:off x="3451411" y="5661978"/>
            <a:ext cx="303903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9EF1DE04-AEBA-4E5C-8430-752938623CF8}"/>
              </a:ext>
            </a:extLst>
          </p:cNvPr>
          <p:cNvCxnSpPr>
            <a:cxnSpLocks/>
          </p:cNvCxnSpPr>
          <p:nvPr/>
        </p:nvCxnSpPr>
        <p:spPr>
          <a:xfrm>
            <a:off x="8839200" y="5455790"/>
            <a:ext cx="104887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051">
            <a:extLst>
              <a:ext uri="{FF2B5EF4-FFF2-40B4-BE49-F238E27FC236}">
                <a16:creationId xmlns:a16="http://schemas.microsoft.com/office/drawing/2014/main" id="{6A9C3669-953D-4C4E-8C3C-A76590B5C5B6}"/>
              </a:ext>
            </a:extLst>
          </p:cNvPr>
          <p:cNvSpPr>
            <a:spLocks noGrp="1" noChangeArrowheads="1"/>
          </p:cNvSpPr>
          <p:nvPr>
            <p:ph idx="1"/>
          </p:nvPr>
        </p:nvSpPr>
        <p:spPr>
          <a:xfrm>
            <a:off x="228599" y="752906"/>
            <a:ext cx="11706226" cy="5076394"/>
          </a:xfrm>
        </p:spPr>
        <p:txBody>
          <a:bodyPr>
            <a:normAutofit/>
          </a:bodyPr>
          <a:lstStyle/>
          <a:p>
            <a:pPr>
              <a:defRPr/>
            </a:pPr>
            <a:r>
              <a:rPr lang="en-US" altLang="zh-TW" sz="2000" b="1" dirty="0">
                <a:solidFill>
                  <a:srgbClr val="C00000"/>
                </a:solidFill>
                <a:highlight>
                  <a:srgbClr val="FFFF00"/>
                </a:highlight>
                <a:ea typeface="新細明體" panose="02020500000000000000" pitchFamily="18" charset="-120"/>
              </a:rPr>
              <a:t>User-centered</a:t>
            </a:r>
            <a:r>
              <a:rPr lang="en-US" altLang="zh-TW" sz="2000" b="1" dirty="0">
                <a:solidFill>
                  <a:srgbClr val="C00000"/>
                </a:solidFill>
                <a:ea typeface="新細明體" panose="02020500000000000000" pitchFamily="18" charset="-120"/>
              </a:rPr>
              <a:t> applications </a:t>
            </a:r>
            <a:r>
              <a:rPr lang="en-US" altLang="zh-TW" sz="2000" b="1" dirty="0">
                <a:ea typeface="新細明體" panose="02020500000000000000" pitchFamily="18" charset="-120"/>
              </a:rPr>
              <a:t>and </a:t>
            </a:r>
            <a:r>
              <a:rPr lang="en-US" altLang="zh-TW" sz="2000" b="1" dirty="0">
                <a:solidFill>
                  <a:srgbClr val="C00000"/>
                </a:solidFill>
                <a:ea typeface="新細明體" panose="02020500000000000000" pitchFamily="18" charset="-120"/>
              </a:rPr>
              <a:t>social media technologies</a:t>
            </a:r>
          </a:p>
          <a:p>
            <a:pPr marL="0" indent="0">
              <a:buNone/>
              <a:defRPr/>
            </a:pPr>
            <a:r>
              <a:rPr lang="zh-TW" altLang="en-US" sz="1800" b="1" dirty="0">
                <a:solidFill>
                  <a:srgbClr val="003399"/>
                </a:solidFill>
                <a:ea typeface="MS PGothic" panose="020B0600070205080204" pitchFamily="34" charset="-128"/>
              </a:rPr>
              <a:t>    </a:t>
            </a:r>
            <a:r>
              <a:rPr lang="zh-TW" altLang="en-US" sz="1800" b="1" dirty="0">
                <a:solidFill>
                  <a:srgbClr val="C00000"/>
                </a:solidFill>
                <a:highlight>
                  <a:srgbClr val="FFFF00"/>
                </a:highlight>
                <a:ea typeface="MS PGothic" panose="020B0600070205080204" pitchFamily="34" charset="-128"/>
              </a:rPr>
              <a:t>以使用者</a:t>
            </a:r>
            <a:r>
              <a:rPr lang="en-US" altLang="zh-TW" sz="1800" b="1" dirty="0">
                <a:solidFill>
                  <a:srgbClr val="C00000"/>
                </a:solidFill>
                <a:highlight>
                  <a:srgbClr val="00FF00"/>
                </a:highlight>
                <a:ea typeface="MS PGothic" panose="020B0600070205080204" pitchFamily="34" charset="-128"/>
              </a:rPr>
              <a:t>/</a:t>
            </a:r>
            <a:r>
              <a:rPr lang="zh-TW" altLang="en-US" sz="1800" b="1" dirty="0">
                <a:solidFill>
                  <a:srgbClr val="C00000"/>
                </a:solidFill>
                <a:highlight>
                  <a:srgbClr val="FFFF00"/>
                </a:highlight>
                <a:ea typeface="MS PGothic" panose="020B0600070205080204" pitchFamily="34" charset="-128"/>
              </a:rPr>
              <a:t>用戶為中心</a:t>
            </a:r>
            <a:r>
              <a:rPr lang="zh-TW" altLang="en-US" sz="1800" b="1" dirty="0">
                <a:solidFill>
                  <a:srgbClr val="C00000"/>
                </a:solidFill>
                <a:ea typeface="MS PGothic" panose="020B0600070205080204" pitchFamily="34" charset="-128"/>
              </a:rPr>
              <a:t>的</a:t>
            </a:r>
            <a:r>
              <a:rPr lang="zh-TW" altLang="en-US" sz="1800" b="1" dirty="0">
                <a:solidFill>
                  <a:srgbClr val="C00000"/>
                </a:solidFill>
                <a:highlight>
                  <a:srgbClr val="FFFF00"/>
                </a:highlight>
                <a:ea typeface="MS PGothic" panose="020B0600070205080204" pitchFamily="34" charset="-128"/>
              </a:rPr>
              <a:t>應用程序和社交媒體</a:t>
            </a:r>
            <a:r>
              <a:rPr lang="zh-TW" altLang="en-US" sz="1800" b="1" dirty="0">
                <a:solidFill>
                  <a:srgbClr val="C00000"/>
                </a:solidFill>
                <a:ea typeface="MS PGothic" panose="020B0600070205080204" pitchFamily="34" charset="-128"/>
              </a:rPr>
              <a:t>技術</a:t>
            </a:r>
            <a:endParaRPr lang="en-US" altLang="zh-TW" sz="1800" b="1" dirty="0">
              <a:solidFill>
                <a:srgbClr val="C00000"/>
              </a:solidFill>
              <a:ea typeface="MS PGothic" panose="020B0600070205080204" pitchFamily="34" charset="-128"/>
            </a:endParaRPr>
          </a:p>
          <a:p>
            <a:pPr>
              <a:buFont typeface="Wingdings" panose="05000000000000000000" pitchFamily="2" charset="2"/>
              <a:buNone/>
              <a:defRPr/>
            </a:pPr>
            <a:endParaRPr lang="en-US" altLang="zh-TW" sz="2000" b="1" dirty="0">
              <a:solidFill>
                <a:srgbClr val="C00000"/>
              </a:solidFill>
              <a:ea typeface="MS PGothic" panose="020B0600070205080204" pitchFamily="34" charset="-128"/>
            </a:endParaRPr>
          </a:p>
          <a:p>
            <a:pPr lvl="1">
              <a:defRPr/>
            </a:pPr>
            <a:r>
              <a:rPr lang="en-US" altLang="zh-TW" sz="2000" b="1" dirty="0">
                <a:solidFill>
                  <a:srgbClr val="003399"/>
                </a:solidFill>
                <a:highlight>
                  <a:srgbClr val="FFFF00"/>
                </a:highlight>
                <a:ea typeface="MS PGothic" panose="020B0600070205080204" pitchFamily="34" charset="-128"/>
              </a:rPr>
              <a:t>User-generated content </a:t>
            </a:r>
            <a:r>
              <a:rPr lang="en-US" altLang="zh-TW" sz="2000" b="1" dirty="0">
                <a:solidFill>
                  <a:srgbClr val="003399"/>
                </a:solidFill>
                <a:ea typeface="MS PGothic" panose="020B0600070205080204" pitchFamily="34" charset="-128"/>
              </a:rPr>
              <a:t>and communication</a:t>
            </a:r>
            <a:r>
              <a:rPr lang="en-US" altLang="zh-TW" sz="1800" b="1" dirty="0">
                <a:solidFill>
                  <a:srgbClr val="003399"/>
                </a:solidFill>
                <a:ea typeface="MS PGothic" panose="020B0600070205080204" pitchFamily="34" charset="-128"/>
              </a:rPr>
              <a:t>(</a:t>
            </a:r>
            <a:r>
              <a:rPr lang="zh-TW" altLang="en-US" sz="1800" b="1" dirty="0">
                <a:solidFill>
                  <a:srgbClr val="003399"/>
                </a:solidFill>
                <a:highlight>
                  <a:srgbClr val="FFFF00"/>
                </a:highlight>
                <a:ea typeface="MS PGothic" panose="020B0600070205080204" pitchFamily="34" charset="-128"/>
              </a:rPr>
              <a:t>用戶自行生成的內容</a:t>
            </a:r>
            <a:r>
              <a:rPr lang="zh-TW" altLang="en-US" sz="1800" b="1" dirty="0">
                <a:solidFill>
                  <a:srgbClr val="003399"/>
                </a:solidFill>
                <a:ea typeface="MS PGothic" panose="020B0600070205080204" pitchFamily="34" charset="-128"/>
              </a:rPr>
              <a:t>和交流</a:t>
            </a:r>
            <a:r>
              <a:rPr lang="en-US" altLang="zh-TW" sz="1800" b="1" dirty="0">
                <a:solidFill>
                  <a:srgbClr val="003399"/>
                </a:solidFill>
                <a:ea typeface="MS PGothic" panose="020B0600070205080204" pitchFamily="34" charset="-128"/>
              </a:rPr>
              <a:t>)</a:t>
            </a:r>
          </a:p>
          <a:p>
            <a:pPr marL="457200" lvl="1" indent="0">
              <a:buNone/>
              <a:defRPr/>
            </a:pPr>
            <a:r>
              <a:rPr lang="zh-TW" altLang="en-US" sz="1800" b="1" dirty="0"/>
              <a:t>         </a:t>
            </a:r>
            <a:r>
              <a:rPr lang="zh-TW" altLang="en-US" sz="1800" b="1" dirty="0">
                <a:highlight>
                  <a:srgbClr val="FFFF00"/>
                </a:highlight>
              </a:rPr>
              <a:t>用戶自行生成的內容</a:t>
            </a:r>
            <a:r>
              <a:rPr lang="zh-TW" altLang="en-US" sz="1800" b="1" dirty="0"/>
              <a:t>（</a:t>
            </a:r>
            <a:r>
              <a:rPr lang="en-US" altLang="zh-TW" sz="1800" b="1" dirty="0"/>
              <a:t>User-Generated Content</a:t>
            </a:r>
            <a:r>
              <a:rPr lang="zh-TW" altLang="en-US" sz="1800" b="1" dirty="0"/>
              <a:t>， </a:t>
            </a:r>
            <a:r>
              <a:rPr lang="en-US" altLang="zh-TW" sz="1800" b="1" dirty="0"/>
              <a:t>UGC</a:t>
            </a:r>
            <a:r>
              <a:rPr lang="zh-TW" altLang="en-US" sz="1800" b="1" dirty="0"/>
              <a:t>）是指互聯網用戶自行創建和分享的各類內容，</a:t>
            </a:r>
            <a:r>
              <a:rPr lang="zh-TW" altLang="en-US" sz="1800" b="1" dirty="0">
                <a:highlight>
                  <a:srgbClr val="FFFF00"/>
                </a:highlight>
              </a:rPr>
              <a:t>而不是由專業機構或公司製作</a:t>
            </a:r>
            <a:r>
              <a:rPr lang="zh-TW" altLang="en-US" sz="1800" b="1" dirty="0"/>
              <a:t>的。這些內容通常是用戶透過社交媒體平台、論壇、視頻分享網站、博客等網絡媒體發布，</a:t>
            </a:r>
            <a:r>
              <a:rPr lang="zh-TW" altLang="en-US" sz="1800" b="1" dirty="0">
                <a:highlight>
                  <a:srgbClr val="FFFF00"/>
                </a:highlight>
              </a:rPr>
              <a:t>並向公眾開放的</a:t>
            </a:r>
            <a:r>
              <a:rPr lang="zh-TW" altLang="en-US" sz="1800" b="1" dirty="0"/>
              <a:t>。</a:t>
            </a:r>
            <a:endParaRPr lang="en-US" altLang="zh-TW" sz="1800" b="1" dirty="0"/>
          </a:p>
          <a:p>
            <a:pPr marL="457200" lvl="1" indent="0">
              <a:buNone/>
              <a:defRPr/>
            </a:pPr>
            <a:endParaRPr lang="en-US" altLang="zh-TW" sz="1800" b="1" dirty="0"/>
          </a:p>
          <a:p>
            <a:pPr marL="457200" lvl="1" indent="0">
              <a:buNone/>
              <a:defRPr/>
            </a:pPr>
            <a:r>
              <a:rPr lang="zh-TW" altLang="en-US" sz="1800" b="1" dirty="0"/>
              <a:t>        如用戶</a:t>
            </a:r>
            <a:r>
              <a:rPr lang="zh-TW" altLang="en-US" sz="1800" b="1" dirty="0">
                <a:highlight>
                  <a:srgbClr val="FFFF00"/>
                </a:highlight>
              </a:rPr>
              <a:t>分享他們的旅遊照片、</a:t>
            </a:r>
            <a:r>
              <a:rPr lang="zh-TW" altLang="en-US" sz="1800" b="1" dirty="0"/>
              <a:t>食物照片或</a:t>
            </a:r>
            <a:r>
              <a:rPr lang="zh-TW" altLang="en-US" sz="1800" b="1" dirty="0">
                <a:highlight>
                  <a:srgbClr val="FFFF00"/>
                </a:highlight>
              </a:rPr>
              <a:t>生活日常</a:t>
            </a:r>
            <a:r>
              <a:rPr lang="zh-TW" altLang="en-US" sz="1800" b="1" dirty="0"/>
              <a:t>，並附上</a:t>
            </a:r>
            <a:r>
              <a:rPr lang="zh-TW" altLang="en-US" sz="1800" b="1" dirty="0">
                <a:highlight>
                  <a:srgbClr val="FFFF00"/>
                </a:highlight>
              </a:rPr>
              <a:t>標籤（</a:t>
            </a:r>
            <a:r>
              <a:rPr lang="en-US" altLang="zh-TW" sz="1800" b="1" dirty="0">
                <a:highlight>
                  <a:srgbClr val="FFFF00"/>
                </a:highlight>
              </a:rPr>
              <a:t>hashtags</a:t>
            </a:r>
            <a:r>
              <a:rPr lang="zh-TW" altLang="en-US" sz="1800" b="1" dirty="0">
                <a:highlight>
                  <a:srgbClr val="FFFF00"/>
                </a:highlight>
              </a:rPr>
              <a:t>）來增加曝光度</a:t>
            </a:r>
            <a:r>
              <a:rPr lang="zh-TW" altLang="en-US" sz="1800" b="1" dirty="0"/>
              <a:t>。如 </a:t>
            </a:r>
            <a:r>
              <a:rPr lang="en-US" altLang="zh-TW" sz="1800" b="1" dirty="0"/>
              <a:t>#Metoo , #KuToo</a:t>
            </a:r>
            <a:r>
              <a:rPr lang="zh-TW" altLang="en-US" sz="1800" b="1" dirty="0"/>
              <a:t> 。</a:t>
            </a:r>
            <a:endParaRPr lang="en-US" altLang="zh-TW" sz="1800" b="1" dirty="0"/>
          </a:p>
          <a:p>
            <a:pPr marL="457200" lvl="1" indent="0">
              <a:buNone/>
              <a:defRPr/>
            </a:pPr>
            <a:endParaRPr lang="en-US" altLang="zh-TW" sz="1600" b="1" dirty="0"/>
          </a:p>
          <a:p>
            <a:pPr marL="457200" lvl="1" indent="0">
              <a:buNone/>
              <a:defRPr/>
            </a:pPr>
            <a:endParaRPr lang="en-US" altLang="zh-TW" sz="1600" b="1" dirty="0"/>
          </a:p>
          <a:p>
            <a:pPr marL="457200" lvl="1" indent="0">
              <a:buNone/>
              <a:defRPr/>
            </a:pPr>
            <a:endParaRPr lang="en-US" altLang="zh-TW" sz="1600" b="1" dirty="0"/>
          </a:p>
          <a:p>
            <a:pPr marL="457200" lvl="1" indent="0">
              <a:buNone/>
              <a:defRPr/>
            </a:pPr>
            <a:endParaRPr lang="en-US" altLang="zh-TW" sz="1600" b="1" dirty="0"/>
          </a:p>
          <a:p>
            <a:pPr marL="457200" lvl="1" indent="0">
              <a:buNone/>
              <a:defRPr/>
            </a:pPr>
            <a:r>
              <a:rPr lang="en-US" altLang="zh-TW" sz="1600" b="1" dirty="0"/>
              <a:t> </a:t>
            </a:r>
            <a:endParaRPr lang="en-US" altLang="zh-TW" sz="1800" b="1" dirty="0">
              <a:solidFill>
                <a:srgbClr val="003399"/>
              </a:solidFill>
              <a:highlight>
                <a:srgbClr val="FFFF00"/>
              </a:highlight>
              <a:ea typeface="MS PGothic" panose="020B0600070205080204" pitchFamily="34" charset="-128"/>
            </a:endParaRPr>
          </a:p>
        </p:txBody>
      </p:sp>
      <p:sp>
        <p:nvSpPr>
          <p:cNvPr id="6" name="Rectangle 2">
            <a:extLst>
              <a:ext uri="{FF2B5EF4-FFF2-40B4-BE49-F238E27FC236}">
                <a16:creationId xmlns:a16="http://schemas.microsoft.com/office/drawing/2014/main" id="{98821156-73A9-420F-B2BA-65BCDC026E9C}"/>
              </a:ext>
            </a:extLst>
          </p:cNvPr>
          <p:cNvSpPr txBox="1">
            <a:spLocks noChangeArrowheads="1"/>
          </p:cNvSpPr>
          <p:nvPr/>
        </p:nvSpPr>
        <p:spPr bwMode="auto">
          <a:xfrm>
            <a:off x="84525" y="1"/>
            <a:ext cx="10611650" cy="646973"/>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3600" b="1" kern="0" dirty="0">
                <a:solidFill>
                  <a:schemeClr val="bg1"/>
                </a:solidFill>
                <a:latin typeface="+mj-lt"/>
                <a:ea typeface="新細明體" pitchFamily="18" charset="-120"/>
                <a:cs typeface="+mj-cs"/>
              </a:rPr>
              <a:t> </a:t>
            </a:r>
            <a:endParaRPr lang="en-US" altLang="zh-TW" sz="3600" b="1" kern="0" dirty="0">
              <a:solidFill>
                <a:schemeClr val="bg1"/>
              </a:solidFill>
              <a:latin typeface="+mj-lt"/>
              <a:ea typeface="華康中黑體" pitchFamily="49" charset="-120"/>
              <a:cs typeface="+mj-cs"/>
            </a:endParaRPr>
          </a:p>
        </p:txBody>
      </p:sp>
      <p:sp>
        <p:nvSpPr>
          <p:cNvPr id="161796" name="文字方塊 6">
            <a:extLst>
              <a:ext uri="{FF2B5EF4-FFF2-40B4-BE49-F238E27FC236}">
                <a16:creationId xmlns:a16="http://schemas.microsoft.com/office/drawing/2014/main" id="{3DFB9579-40C7-49F4-862E-BD433198EFC6}"/>
              </a:ext>
            </a:extLst>
          </p:cNvPr>
          <p:cNvSpPr txBox="1">
            <a:spLocks noChangeArrowheads="1"/>
          </p:cNvSpPr>
          <p:nvPr/>
        </p:nvSpPr>
        <p:spPr bwMode="auto">
          <a:xfrm>
            <a:off x="333375" y="15877"/>
            <a:ext cx="12878239"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defRPr/>
            </a:pPr>
            <a:r>
              <a:rPr lang="en-US" altLang="zh-TW" sz="2000" b="1" dirty="0">
                <a:solidFill>
                  <a:srgbClr val="C00000"/>
                </a:solidFill>
                <a:highlight>
                  <a:srgbClr val="FFFF00"/>
                </a:highlight>
                <a:ea typeface="MS PGothic" panose="020B0600070205080204" pitchFamily="34" charset="-128"/>
              </a:rPr>
              <a:t>EC 2.0-</a:t>
            </a:r>
            <a:r>
              <a:rPr lang="zh-TW" altLang="en-US" sz="2000" b="1" dirty="0">
                <a:solidFill>
                  <a:srgbClr val="C00000"/>
                </a:solidFill>
                <a:highlight>
                  <a:srgbClr val="FFFF00"/>
                </a:highlight>
                <a:ea typeface="MS PGothic" panose="020B0600070205080204" pitchFamily="34" charset="-128"/>
              </a:rPr>
              <a:t>以使用者</a:t>
            </a:r>
            <a:r>
              <a:rPr lang="en-US" altLang="zh-TW" sz="2000" b="1" dirty="0">
                <a:solidFill>
                  <a:srgbClr val="C00000"/>
                </a:solidFill>
                <a:highlight>
                  <a:srgbClr val="FFFF00"/>
                </a:highlight>
                <a:ea typeface="MS PGothic" panose="020B0600070205080204" pitchFamily="34" charset="-128"/>
              </a:rPr>
              <a:t>/</a:t>
            </a:r>
            <a:r>
              <a:rPr lang="zh-TW" altLang="en-US" sz="2000" b="1" dirty="0">
                <a:solidFill>
                  <a:srgbClr val="C00000"/>
                </a:solidFill>
                <a:highlight>
                  <a:srgbClr val="FFFF00"/>
                </a:highlight>
                <a:ea typeface="MS PGothic" panose="020B0600070205080204" pitchFamily="34" charset="-128"/>
              </a:rPr>
              <a:t>用戶為中心的應用程序和社交媒體技術</a:t>
            </a:r>
            <a:endParaRPr lang="en-US" altLang="zh-TW" sz="2000" b="1" dirty="0">
              <a:solidFill>
                <a:srgbClr val="C00000"/>
              </a:solidFill>
              <a:highlight>
                <a:srgbClr val="FFFF00"/>
              </a:highlight>
              <a:ea typeface="MS PGothic" panose="020B0600070205080204" pitchFamily="34" charset="-128"/>
            </a:endParaRPr>
          </a:p>
          <a:p>
            <a:pPr>
              <a:buNone/>
              <a:defRPr/>
            </a:pPr>
            <a:endParaRPr lang="en-US" altLang="zh-TW" sz="3200" b="1" dirty="0">
              <a:solidFill>
                <a:srgbClr val="C00000"/>
              </a:solidFill>
              <a:ea typeface="MS PGothic" panose="020B0600070205080204" pitchFamily="34" charset="-128"/>
            </a:endParaRPr>
          </a:p>
          <a:p>
            <a:pPr eaLnBrk="1" hangingPunct="1">
              <a:spcBef>
                <a:spcPct val="0"/>
              </a:spcBef>
              <a:buClrTx/>
              <a:buSzTx/>
              <a:buFontTx/>
              <a:buNone/>
            </a:pPr>
            <a:r>
              <a:rPr lang="zh-TW" altLang="en-US" b="1" dirty="0">
                <a:solidFill>
                  <a:schemeClr val="bg1"/>
                </a:solidFill>
                <a:latin typeface="Tahoma" panose="020B0604030504040204" pitchFamily="34" charset="0"/>
                <a:ea typeface="新細明體" panose="02020500000000000000" pitchFamily="18" charset="-120"/>
              </a:rPr>
              <a:t> </a:t>
            </a:r>
            <a:r>
              <a:rPr lang="en-US" altLang="zh-TW" b="1" dirty="0">
                <a:solidFill>
                  <a:schemeClr val="bg1"/>
                </a:solidFill>
                <a:latin typeface="Tahoma" panose="020B0604030504040204" pitchFamily="34" charset="0"/>
                <a:ea typeface="新細明體" panose="02020500000000000000" pitchFamily="18" charset="-120"/>
              </a:rPr>
              <a:t> </a:t>
            </a:r>
            <a:endParaRPr lang="zh-TW" altLang="en-US" sz="4800" b="1" dirty="0">
              <a:solidFill>
                <a:schemeClr val="bg1"/>
              </a:solidFill>
              <a:latin typeface="Tahoma" panose="020B0604030504040204" pitchFamily="34" charset="0"/>
              <a:ea typeface="新細明體" panose="02020500000000000000" pitchFamily="18" charset="-120"/>
            </a:endParaRPr>
          </a:p>
        </p:txBody>
      </p:sp>
      <p:pic>
        <p:nvPicPr>
          <p:cNvPr id="2" name="Picture 2" descr="The Wholesome Appeal of Watching People Study on YouTube">
            <a:extLst>
              <a:ext uri="{FF2B5EF4-FFF2-40B4-BE49-F238E27FC236}">
                <a16:creationId xmlns:a16="http://schemas.microsoft.com/office/drawing/2014/main" id="{154ED18E-E6D0-84A5-A6D7-EEDDADE07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959" y="4479685"/>
            <a:ext cx="1509066" cy="94051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E4DCDF34-791F-27DB-857D-2812B196CEE4}"/>
              </a:ext>
            </a:extLst>
          </p:cNvPr>
          <p:cNvSpPr txBox="1"/>
          <p:nvPr/>
        </p:nvSpPr>
        <p:spPr>
          <a:xfrm>
            <a:off x="3321326" y="4787042"/>
            <a:ext cx="4283765" cy="584775"/>
          </a:xfrm>
          <a:prstGeom prst="rect">
            <a:avLst/>
          </a:prstGeom>
          <a:noFill/>
        </p:spPr>
        <p:txBody>
          <a:bodyPr wrap="square" rtlCol="0">
            <a:spAutoFit/>
          </a:bodyPr>
          <a:lstStyle/>
          <a:p>
            <a:r>
              <a:rPr lang="en-US" altLang="zh-TW" sz="1600" b="1" dirty="0">
                <a:solidFill>
                  <a:schemeClr val="accent1"/>
                </a:solidFill>
              </a:rPr>
              <a:t>Study with me. </a:t>
            </a:r>
          </a:p>
          <a:p>
            <a:r>
              <a:rPr lang="ja-JP" altLang="en-US" sz="1600" b="1" dirty="0">
                <a:solidFill>
                  <a:schemeClr val="accent1"/>
                </a:solidFill>
              </a:rPr>
              <a:t>一緒に勉強しましょう</a:t>
            </a:r>
            <a:endParaRPr lang="zh-TW" altLang="en-US" sz="1600" b="1" dirty="0">
              <a:solidFill>
                <a:schemeClr val="accent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31C031-0D93-48BB-BF9F-DB3545787C76}"/>
              </a:ext>
            </a:extLst>
          </p:cNvPr>
          <p:cNvSpPr>
            <a:spLocks noGrp="1"/>
          </p:cNvSpPr>
          <p:nvPr>
            <p:ph type="title"/>
          </p:nvPr>
        </p:nvSpPr>
        <p:spPr>
          <a:xfrm>
            <a:off x="2061882" y="0"/>
            <a:ext cx="9094890" cy="677108"/>
          </a:xfrm>
        </p:spPr>
        <p:txBody>
          <a:bodyPr>
            <a:noAutofit/>
          </a:bodyPr>
          <a:lstStyle/>
          <a:p>
            <a:r>
              <a:rPr lang="en-US" altLang="zh-TW" sz="2000" b="1" dirty="0"/>
              <a:t>Perspective  </a:t>
            </a:r>
            <a:r>
              <a:rPr lang="en-US" altLang="zh-TW" sz="2000" b="1" dirty="0">
                <a:highlight>
                  <a:srgbClr val="FFFF00"/>
                </a:highlight>
              </a:rPr>
              <a:t>2</a:t>
            </a:r>
            <a:r>
              <a:rPr lang="en-US" altLang="zh-TW" sz="2000" b="1" dirty="0"/>
              <a:t> : </a:t>
            </a:r>
            <a:r>
              <a:rPr lang="zh-TW" altLang="zh-TW" sz="2000" b="1" dirty="0"/>
              <a:t>電子商務</a:t>
            </a:r>
            <a:r>
              <a:rPr lang="en-US" altLang="zh-TW" sz="2000" b="1" dirty="0"/>
              <a:t> EC 3.0 vs EC 4.0 </a:t>
            </a:r>
            <a:r>
              <a:rPr lang="zh-TW" altLang="zh-TW" sz="2000" b="1" dirty="0"/>
              <a:t>差異</a:t>
            </a:r>
            <a:r>
              <a:rPr lang="zh-TW" altLang="en-US" sz="2000" b="1" dirty="0"/>
              <a:t> </a:t>
            </a:r>
            <a:endParaRPr lang="zh-TW" altLang="en-US" sz="1600" b="1" dirty="0">
              <a:highlight>
                <a:srgbClr val="FFFF00"/>
              </a:highlight>
            </a:endParaRPr>
          </a:p>
        </p:txBody>
      </p:sp>
      <p:sp>
        <p:nvSpPr>
          <p:cNvPr id="11" name="內容版面配置區 10">
            <a:extLst>
              <a:ext uri="{FF2B5EF4-FFF2-40B4-BE49-F238E27FC236}">
                <a16:creationId xmlns:a16="http://schemas.microsoft.com/office/drawing/2014/main" id="{8825A1F9-CF8F-4ED9-AFB2-7DB19967E10F}"/>
              </a:ext>
            </a:extLst>
          </p:cNvPr>
          <p:cNvSpPr>
            <a:spLocks noGrp="1"/>
          </p:cNvSpPr>
          <p:nvPr>
            <p:ph idx="1"/>
          </p:nvPr>
        </p:nvSpPr>
        <p:spPr>
          <a:xfrm>
            <a:off x="355341" y="1253331"/>
            <a:ext cx="10924674" cy="4351338"/>
          </a:xfrm>
        </p:spPr>
        <p:txBody>
          <a:bodyPr>
            <a:normAutofit/>
          </a:bodyPr>
          <a:lstStyle/>
          <a:p>
            <a:pPr marL="0" indent="0">
              <a:buNone/>
            </a:pPr>
            <a:r>
              <a:rPr lang="zh-TW" altLang="en-US" sz="2400" b="1" dirty="0">
                <a:solidFill>
                  <a:srgbClr val="0070C0"/>
                </a:solidFill>
              </a:rPr>
              <a:t> </a:t>
            </a:r>
            <a:endParaRPr lang="zh-TW" altLang="en-US" sz="2000" dirty="0">
              <a:solidFill>
                <a:srgbClr val="0070C0"/>
              </a:solidFill>
              <a:highlight>
                <a:srgbClr val="FFFF00"/>
              </a:highlight>
            </a:endParaRPr>
          </a:p>
        </p:txBody>
      </p:sp>
      <p:graphicFrame>
        <p:nvGraphicFramePr>
          <p:cNvPr id="3" name="表格 2">
            <a:extLst>
              <a:ext uri="{FF2B5EF4-FFF2-40B4-BE49-F238E27FC236}">
                <a16:creationId xmlns:a16="http://schemas.microsoft.com/office/drawing/2014/main" id="{A2B302CB-0095-7212-A123-6749CD117B92}"/>
              </a:ext>
            </a:extLst>
          </p:cNvPr>
          <p:cNvGraphicFramePr>
            <a:graphicFrameLocks noGrp="1"/>
          </p:cNvGraphicFramePr>
          <p:nvPr>
            <p:extLst>
              <p:ext uri="{D42A27DB-BD31-4B8C-83A1-F6EECF244321}">
                <p14:modId xmlns:p14="http://schemas.microsoft.com/office/powerpoint/2010/main" val="3193627975"/>
              </p:ext>
            </p:extLst>
          </p:nvPr>
        </p:nvGraphicFramePr>
        <p:xfrm>
          <a:off x="355341" y="632012"/>
          <a:ext cx="10762128" cy="5402052"/>
        </p:xfrm>
        <a:graphic>
          <a:graphicData uri="http://schemas.openxmlformats.org/drawingml/2006/table">
            <a:tbl>
              <a:tblPr firstRow="1" firstCol="1" bandRow="1">
                <a:tableStyleId>{5C22544A-7EE6-4342-B048-85BDC9FD1C3A}</a:tableStyleId>
              </a:tblPr>
              <a:tblGrid>
                <a:gridCol w="2235459">
                  <a:extLst>
                    <a:ext uri="{9D8B030D-6E8A-4147-A177-3AD203B41FA5}">
                      <a16:colId xmlns:a16="http://schemas.microsoft.com/office/drawing/2014/main" val="605100346"/>
                    </a:ext>
                  </a:extLst>
                </a:gridCol>
                <a:gridCol w="3478306">
                  <a:extLst>
                    <a:ext uri="{9D8B030D-6E8A-4147-A177-3AD203B41FA5}">
                      <a16:colId xmlns:a16="http://schemas.microsoft.com/office/drawing/2014/main" val="3613810213"/>
                    </a:ext>
                  </a:extLst>
                </a:gridCol>
                <a:gridCol w="5048363">
                  <a:extLst>
                    <a:ext uri="{9D8B030D-6E8A-4147-A177-3AD203B41FA5}">
                      <a16:colId xmlns:a16="http://schemas.microsoft.com/office/drawing/2014/main" val="4020127141"/>
                    </a:ext>
                  </a:extLst>
                </a:gridCol>
              </a:tblGrid>
              <a:tr h="479612">
                <a:tc>
                  <a:txBody>
                    <a:bodyPr/>
                    <a:lstStyle/>
                    <a:p>
                      <a:pPr>
                        <a:lnSpc>
                          <a:spcPct val="115000"/>
                        </a:lnSpc>
                        <a:spcAft>
                          <a:spcPts val="800"/>
                        </a:spcAft>
                        <a:buNone/>
                      </a:pPr>
                      <a:r>
                        <a:rPr lang="zh-TW" sz="1600" kern="100" dirty="0">
                          <a:effectLst/>
                        </a:rPr>
                        <a:t>項目</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EC 3.0</a:t>
                      </a:r>
                      <a:r>
                        <a:rPr lang="zh-TW" sz="1600" kern="100" dirty="0">
                          <a:effectLst/>
                        </a:rPr>
                        <a:t>（電子商務</a:t>
                      </a:r>
                      <a:r>
                        <a:rPr lang="en-US" sz="1600" kern="100" dirty="0">
                          <a:effectLst/>
                        </a:rPr>
                        <a:t> 3.0</a:t>
                      </a:r>
                      <a:r>
                        <a:rPr lang="zh-TW" sz="1600" kern="100" dirty="0">
                          <a:effectLst/>
                        </a:rPr>
                        <a:t>）</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EC 4.0</a:t>
                      </a:r>
                      <a:r>
                        <a:rPr lang="zh-TW" sz="1600" kern="100" dirty="0">
                          <a:effectLst/>
                        </a:rPr>
                        <a:t>（電子商務</a:t>
                      </a:r>
                      <a:r>
                        <a:rPr lang="en-US" sz="1600" kern="100" dirty="0">
                          <a:effectLst/>
                        </a:rPr>
                        <a:t> 4.0</a:t>
                      </a:r>
                      <a:r>
                        <a:rPr lang="zh-TW" sz="1600" kern="100" dirty="0">
                          <a:effectLst/>
                        </a:rPr>
                        <a:t>）</a:t>
                      </a:r>
                      <a:r>
                        <a:rPr lang="en-US" altLang="zh-TW" sz="1600" kern="100" dirty="0">
                          <a:effectLst/>
                        </a:rPr>
                        <a:t>under web 3.0</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553406733"/>
                  </a:ext>
                </a:extLst>
              </a:tr>
              <a:tr h="492244">
                <a:tc>
                  <a:txBody>
                    <a:bodyPr/>
                    <a:lstStyle/>
                    <a:p>
                      <a:pPr>
                        <a:lnSpc>
                          <a:spcPct val="115000"/>
                        </a:lnSpc>
                        <a:spcAft>
                          <a:spcPts val="800"/>
                        </a:spcAft>
                        <a:buNone/>
                      </a:pPr>
                      <a:r>
                        <a:rPr lang="en-US" sz="1600" kern="100" dirty="0">
                          <a:effectLst/>
                        </a:rPr>
                        <a:t> </a:t>
                      </a:r>
                      <a:r>
                        <a:rPr lang="zh-TW" sz="1600" kern="100" dirty="0">
                          <a:effectLst/>
                        </a:rPr>
                        <a:t>發展階段</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第三代電子商務</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第四代電子商務</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809045408"/>
                  </a:ext>
                </a:extLst>
              </a:tr>
              <a:tr h="492244">
                <a:tc>
                  <a:txBody>
                    <a:bodyPr/>
                    <a:lstStyle/>
                    <a:p>
                      <a:pPr>
                        <a:lnSpc>
                          <a:spcPct val="115000"/>
                        </a:lnSpc>
                        <a:spcAft>
                          <a:spcPts val="800"/>
                        </a:spcAft>
                        <a:buNone/>
                      </a:pPr>
                      <a:r>
                        <a:rPr lang="zh-TW" sz="1600" kern="100" dirty="0">
                          <a:effectLst/>
                        </a:rPr>
                        <a:t>技術基礎</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Web 2.0</a:t>
                      </a:r>
                      <a:r>
                        <a:rPr lang="zh-TW" sz="1600" kern="100">
                          <a:effectLst/>
                        </a:rPr>
                        <a:t>、行動裝置、社交媒體</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AI</a:t>
                      </a:r>
                      <a:r>
                        <a:rPr lang="zh-TW" sz="1600" kern="100" dirty="0">
                          <a:effectLst/>
                        </a:rPr>
                        <a:t>、區塊鏈、</a:t>
                      </a:r>
                      <a:r>
                        <a:rPr lang="en-US" sz="1600" kern="100" dirty="0">
                          <a:effectLst/>
                        </a:rPr>
                        <a:t>Web 3.0</a:t>
                      </a:r>
                      <a:r>
                        <a:rPr lang="zh-TW" sz="1600" kern="100" dirty="0">
                          <a:effectLst/>
                        </a:rPr>
                        <a:t>、物聯網（</a:t>
                      </a:r>
                      <a:r>
                        <a:rPr lang="en-US" sz="1600" kern="100" dirty="0">
                          <a:effectLst/>
                        </a:rPr>
                        <a:t>IoT</a:t>
                      </a:r>
                      <a:r>
                        <a:rPr lang="zh-TW" sz="1600" kern="100" dirty="0">
                          <a:effectLst/>
                        </a:rPr>
                        <a:t>）</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07553712"/>
                  </a:ext>
                </a:extLst>
              </a:tr>
              <a:tr h="492244">
                <a:tc>
                  <a:txBody>
                    <a:bodyPr/>
                    <a:lstStyle/>
                    <a:p>
                      <a:pPr>
                        <a:lnSpc>
                          <a:spcPct val="115000"/>
                        </a:lnSpc>
                        <a:spcAft>
                          <a:spcPts val="800"/>
                        </a:spcAft>
                        <a:buNone/>
                      </a:pPr>
                      <a:r>
                        <a:rPr lang="zh-TW" sz="1600" kern="100" dirty="0">
                          <a:effectLst/>
                        </a:rPr>
                        <a:t>使用者角色</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使用者為參與者</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使用者為共同創造者（</a:t>
                      </a:r>
                      <a:r>
                        <a:rPr lang="en-US" sz="1600" kern="100" dirty="0">
                          <a:effectLst/>
                        </a:rPr>
                        <a:t>co-creator</a:t>
                      </a:r>
                      <a:r>
                        <a:rPr lang="zh-TW" sz="1600" kern="100" dirty="0">
                          <a:effectLst/>
                        </a:rPr>
                        <a:t>）或擁有者</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709074102"/>
                  </a:ext>
                </a:extLst>
              </a:tr>
              <a:tr h="492244">
                <a:tc>
                  <a:txBody>
                    <a:bodyPr/>
                    <a:lstStyle/>
                    <a:p>
                      <a:pPr>
                        <a:lnSpc>
                          <a:spcPct val="115000"/>
                        </a:lnSpc>
                        <a:spcAft>
                          <a:spcPts val="800"/>
                        </a:spcAft>
                        <a:buNone/>
                      </a:pPr>
                      <a:r>
                        <a:rPr lang="zh-TW" sz="1600" kern="100" dirty="0">
                          <a:effectLst/>
                        </a:rPr>
                        <a:t>體驗方式</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多通路（</a:t>
                      </a:r>
                      <a:r>
                        <a:rPr lang="en-US" sz="1600" kern="100">
                          <a:effectLst/>
                        </a:rPr>
                        <a:t>Omni-channel</a:t>
                      </a:r>
                      <a:r>
                        <a:rPr lang="zh-TW" sz="1600" kern="100">
                          <a:effectLst/>
                        </a:rPr>
                        <a:t>）</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全通路整合、沉浸式體驗（如</a:t>
                      </a:r>
                      <a:r>
                        <a:rPr lang="en-US" sz="1600" kern="100">
                          <a:effectLst/>
                        </a:rPr>
                        <a:t> AR/VR</a:t>
                      </a:r>
                      <a:r>
                        <a:rPr lang="zh-TW" sz="1600" kern="100">
                          <a:effectLst/>
                        </a:rPr>
                        <a:t>）</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373712118"/>
                  </a:ext>
                </a:extLst>
              </a:tr>
              <a:tr h="492244">
                <a:tc>
                  <a:txBody>
                    <a:bodyPr/>
                    <a:lstStyle/>
                    <a:p>
                      <a:pPr>
                        <a:lnSpc>
                          <a:spcPct val="115000"/>
                        </a:lnSpc>
                        <a:spcAft>
                          <a:spcPts val="800"/>
                        </a:spcAft>
                        <a:buNone/>
                      </a:pPr>
                      <a:r>
                        <a:rPr lang="zh-TW" sz="1600" kern="100" dirty="0">
                          <a:effectLst/>
                        </a:rPr>
                        <a:t>智能化程度</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基本推薦系統</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高度個人化</a:t>
                      </a:r>
                      <a:r>
                        <a:rPr lang="en-US" sz="1600" kern="100">
                          <a:effectLst/>
                        </a:rPr>
                        <a:t> AI </a:t>
                      </a:r>
                      <a:r>
                        <a:rPr lang="zh-TW" sz="1600" kern="100">
                          <a:effectLst/>
                        </a:rPr>
                        <a:t>引導、聊天機器人、語音助理</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4040062571"/>
                  </a:ext>
                </a:extLst>
              </a:tr>
              <a:tr h="492244">
                <a:tc>
                  <a:txBody>
                    <a:bodyPr/>
                    <a:lstStyle/>
                    <a:p>
                      <a:pPr>
                        <a:lnSpc>
                          <a:spcPct val="115000"/>
                        </a:lnSpc>
                        <a:spcAft>
                          <a:spcPts val="800"/>
                        </a:spcAft>
                        <a:buNone/>
                      </a:pPr>
                      <a:r>
                        <a:rPr lang="en-US" sz="1600" kern="100" dirty="0">
                          <a:effectLst/>
                        </a:rPr>
                        <a:t> </a:t>
                      </a:r>
                      <a:r>
                        <a:rPr lang="zh-TW" sz="1600" kern="100" dirty="0">
                          <a:effectLst/>
                        </a:rPr>
                        <a:t>互動方式</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社群媒體互動、</a:t>
                      </a:r>
                      <a:r>
                        <a:rPr lang="en-US" sz="1600" kern="100" dirty="0">
                          <a:effectLst/>
                        </a:rPr>
                        <a:t>App </a:t>
                      </a:r>
                      <a:r>
                        <a:rPr lang="zh-TW" sz="1600" kern="100" dirty="0">
                          <a:effectLst/>
                        </a:rPr>
                        <a:t>消息推播</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實時互動、語音購物、虛擬人客服</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913825859"/>
                  </a:ext>
                </a:extLst>
              </a:tr>
              <a:tr h="492244">
                <a:tc>
                  <a:txBody>
                    <a:bodyPr/>
                    <a:lstStyle/>
                    <a:p>
                      <a:pPr>
                        <a:lnSpc>
                          <a:spcPct val="115000"/>
                        </a:lnSpc>
                        <a:spcAft>
                          <a:spcPts val="800"/>
                        </a:spcAft>
                        <a:buNone/>
                      </a:pPr>
                      <a:r>
                        <a:rPr lang="zh-TW" sz="1600" kern="100">
                          <a:effectLst/>
                        </a:rPr>
                        <a:t>交易形式</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傳統貨幣、數位支付（如支付寶）</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加密貨幣、智慧合約、自動化交易</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22322971"/>
                  </a:ext>
                </a:extLst>
              </a:tr>
              <a:tr h="492244">
                <a:tc>
                  <a:txBody>
                    <a:bodyPr/>
                    <a:lstStyle/>
                    <a:p>
                      <a:pPr>
                        <a:lnSpc>
                          <a:spcPct val="115000"/>
                        </a:lnSpc>
                        <a:spcAft>
                          <a:spcPts val="800"/>
                        </a:spcAft>
                        <a:buNone/>
                      </a:pPr>
                      <a:r>
                        <a:rPr lang="zh-TW" sz="1600" kern="100">
                          <a:effectLst/>
                        </a:rPr>
                        <a:t>信任機制</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品牌信任與第三方擔保</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去中心化信任、區塊鏈透明性</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607542459"/>
                  </a:ext>
                </a:extLst>
              </a:tr>
              <a:tr h="492244">
                <a:tc>
                  <a:txBody>
                    <a:bodyPr/>
                    <a:lstStyle/>
                    <a:p>
                      <a:pPr>
                        <a:lnSpc>
                          <a:spcPct val="115000"/>
                        </a:lnSpc>
                        <a:spcAft>
                          <a:spcPts val="800"/>
                        </a:spcAft>
                        <a:buNone/>
                      </a:pPr>
                      <a:r>
                        <a:rPr lang="zh-TW" sz="1600" kern="100">
                          <a:effectLst/>
                        </a:rPr>
                        <a:t>商業模式</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B2C</a:t>
                      </a:r>
                      <a:r>
                        <a:rPr lang="zh-TW" sz="1600" kern="100" dirty="0">
                          <a:effectLst/>
                        </a:rPr>
                        <a:t>、</a:t>
                      </a:r>
                      <a:r>
                        <a:rPr lang="en-US" sz="1600" kern="100" dirty="0">
                          <a:effectLst/>
                        </a:rPr>
                        <a:t>C2C</a:t>
                      </a:r>
                      <a:r>
                        <a:rPr lang="zh-TW" sz="1600" kern="100" dirty="0">
                          <a:effectLst/>
                        </a:rPr>
                        <a:t>、</a:t>
                      </a:r>
                      <a:r>
                        <a:rPr lang="en-US" sz="1600" kern="100" dirty="0">
                          <a:effectLst/>
                        </a:rPr>
                        <a:t>B2B</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D2C</a:t>
                      </a:r>
                      <a:r>
                        <a:rPr lang="zh-TW" sz="1600" kern="100" dirty="0">
                          <a:effectLst/>
                        </a:rPr>
                        <a:t>、</a:t>
                      </a:r>
                      <a:r>
                        <a:rPr lang="en-US" sz="1600" kern="100" dirty="0">
                          <a:effectLst/>
                        </a:rPr>
                        <a:t>C2M</a:t>
                      </a:r>
                      <a:r>
                        <a:rPr lang="zh-TW" sz="1600" kern="100" dirty="0">
                          <a:effectLst/>
                        </a:rPr>
                        <a:t>（</a:t>
                      </a:r>
                      <a:r>
                        <a:rPr lang="en-US" sz="1600" kern="100" dirty="0">
                          <a:effectLst/>
                        </a:rPr>
                        <a:t>Customer-to-Manufacturer</a:t>
                      </a:r>
                      <a:r>
                        <a:rPr lang="zh-TW" sz="1600" kern="100" dirty="0">
                          <a:effectLst/>
                        </a:rPr>
                        <a:t>）、共享經濟</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985997680"/>
                  </a:ext>
                </a:extLst>
              </a:tr>
              <a:tr h="492244">
                <a:tc>
                  <a:txBody>
                    <a:bodyPr/>
                    <a:lstStyle/>
                    <a:p>
                      <a:pPr>
                        <a:lnSpc>
                          <a:spcPct val="115000"/>
                        </a:lnSpc>
                        <a:spcAft>
                          <a:spcPts val="800"/>
                        </a:spcAft>
                        <a:buNone/>
                      </a:pPr>
                      <a:r>
                        <a:rPr lang="zh-TW" sz="1600" kern="100">
                          <a:effectLst/>
                        </a:rPr>
                        <a:t>購物平台</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蝦皮、淘寶、</a:t>
                      </a:r>
                      <a:r>
                        <a:rPr lang="en-US" sz="1600" kern="100">
                          <a:effectLst/>
                        </a:rPr>
                        <a:t>Amazon</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去中心化電商、</a:t>
                      </a:r>
                      <a:r>
                        <a:rPr lang="en-US" sz="1600" kern="100" dirty="0">
                          <a:effectLst/>
                        </a:rPr>
                        <a:t>NFT </a:t>
                      </a:r>
                      <a:r>
                        <a:rPr lang="zh-TW" sz="1600" kern="100" dirty="0">
                          <a:effectLst/>
                        </a:rPr>
                        <a:t>商城、元宇宙商店</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210139225"/>
                  </a:ext>
                </a:extLst>
              </a:tr>
            </a:tbl>
          </a:graphicData>
        </a:graphic>
      </p:graphicFrame>
      <p:sp>
        <p:nvSpPr>
          <p:cNvPr id="4" name="Rectangle 1">
            <a:extLst>
              <a:ext uri="{FF2B5EF4-FFF2-40B4-BE49-F238E27FC236}">
                <a16:creationId xmlns:a16="http://schemas.microsoft.com/office/drawing/2014/main" id="{74FE6CD3-A393-8929-D2C9-9FB2D1EDC9FC}"/>
              </a:ext>
            </a:extLst>
          </p:cNvPr>
          <p:cNvSpPr>
            <a:spLocks noChangeArrowheads="1"/>
          </p:cNvSpPr>
          <p:nvPr/>
        </p:nvSpPr>
        <p:spPr bwMode="auto">
          <a:xfrm>
            <a:off x="316038" y="3049928"/>
            <a:ext cx="12477831" cy="52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sp>
        <p:nvSpPr>
          <p:cNvPr id="5" name="文字方塊 4">
            <a:extLst>
              <a:ext uri="{FF2B5EF4-FFF2-40B4-BE49-F238E27FC236}">
                <a16:creationId xmlns:a16="http://schemas.microsoft.com/office/drawing/2014/main" id="{ABBD3629-9A56-C4B2-6D46-508F87410F22}"/>
              </a:ext>
            </a:extLst>
          </p:cNvPr>
          <p:cNvSpPr txBox="1"/>
          <p:nvPr/>
        </p:nvSpPr>
        <p:spPr>
          <a:xfrm>
            <a:off x="406539" y="6121654"/>
            <a:ext cx="7880875" cy="584775"/>
          </a:xfrm>
          <a:prstGeom prst="rect">
            <a:avLst/>
          </a:prstGeom>
          <a:noFill/>
        </p:spPr>
        <p:txBody>
          <a:bodyPr wrap="none" rtlCol="0">
            <a:spAutoFit/>
          </a:bodyPr>
          <a:lstStyle/>
          <a:p>
            <a:r>
              <a:rPr lang="en-US" altLang="zh-TW" sz="1600" b="1" dirty="0"/>
              <a:t>EC 3.0</a:t>
            </a:r>
            <a:r>
              <a:rPr lang="zh-TW" altLang="en-US" sz="1600" dirty="0"/>
              <a:t>強調的是「</a:t>
            </a:r>
            <a:r>
              <a:rPr lang="zh-TW" altLang="en-US" sz="1600" b="1" dirty="0"/>
              <a:t>方便性與參與性</a:t>
            </a:r>
            <a:r>
              <a:rPr lang="zh-TW" altLang="en-US" sz="1600" dirty="0"/>
              <a:t>」，像是直播帶貨、個性化推薦、跨平台推播消息。</a:t>
            </a:r>
            <a:endParaRPr lang="en-US" altLang="zh-TW" sz="1600" dirty="0"/>
          </a:p>
          <a:p>
            <a:r>
              <a:rPr lang="en-US" altLang="zh-TW" sz="1600" b="1" dirty="0"/>
              <a:t>EC 4.0</a:t>
            </a:r>
            <a:r>
              <a:rPr lang="zh-TW" altLang="en-US" sz="1600" dirty="0"/>
              <a:t>的重點是「</a:t>
            </a:r>
            <a:r>
              <a:rPr lang="zh-TW" altLang="en-US" sz="1600" b="1" dirty="0"/>
              <a:t>智慧化、個人化、去中心化與沉浸式體驗</a:t>
            </a:r>
            <a:r>
              <a:rPr lang="zh-TW" altLang="en-US" sz="1600" dirty="0"/>
              <a:t>」</a:t>
            </a:r>
          </a:p>
        </p:txBody>
      </p:sp>
    </p:spTree>
    <p:extLst>
      <p:ext uri="{BB962C8B-B14F-4D97-AF65-F5344CB8AC3E}">
        <p14:creationId xmlns:p14="http://schemas.microsoft.com/office/powerpoint/2010/main" val="8595969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12EF048A-0502-4ED0-288D-A38EC56D1DC7}"/>
              </a:ext>
            </a:extLst>
          </p:cNvPr>
          <p:cNvSpPr>
            <a:spLocks noGrp="1" noChangeArrowheads="1"/>
          </p:cNvSpPr>
          <p:nvPr>
            <p:ph idx="1"/>
          </p:nvPr>
        </p:nvSpPr>
        <p:spPr>
          <a:xfrm>
            <a:off x="264094" y="493085"/>
            <a:ext cx="11585005" cy="6318428"/>
          </a:xfrm>
        </p:spPr>
        <p:txBody>
          <a:bodyPr>
            <a:normAutofit fontScale="92500" lnSpcReduction="10000"/>
          </a:bodyPr>
          <a:lstStyle/>
          <a:p>
            <a:pPr marL="0" lvl="2" indent="0">
              <a:spcBef>
                <a:spcPct val="0"/>
              </a:spcBef>
              <a:buNone/>
            </a:pPr>
            <a:r>
              <a:rPr lang="en-US" altLang="zh-TW" dirty="0">
                <a:solidFill>
                  <a:srgbClr val="003399"/>
                </a:solidFill>
                <a:effectLst/>
                <a:highlight>
                  <a:srgbClr val="FFFF00"/>
                </a:highlight>
              </a:rPr>
              <a:t>(0724.13) What the Share a Coke campaign can teach other brands</a:t>
            </a:r>
            <a:r>
              <a:rPr lang="zh-TW" altLang="en-US" dirty="0">
                <a:solidFill>
                  <a:srgbClr val="003399"/>
                </a:solidFill>
                <a:highlight>
                  <a:srgbClr val="FFFF00"/>
                </a:highlight>
                <a:ea typeface="MS PGothic" panose="020B0600070205080204" pitchFamily="34" charset="-128"/>
              </a:rPr>
              <a:t>  </a:t>
            </a:r>
            <a:r>
              <a:rPr lang="en-US" altLang="zh-TW" dirty="0">
                <a:solidFill>
                  <a:srgbClr val="003399"/>
                </a:solidFill>
                <a:highlight>
                  <a:srgbClr val="FFFF00"/>
                </a:highlight>
                <a:ea typeface="MS PGothic" panose="020B0600070205080204" pitchFamily="34" charset="-128"/>
              </a:rPr>
              <a:t>?</a:t>
            </a:r>
            <a:r>
              <a:rPr lang="zh-TW" altLang="en-US" sz="1800" dirty="0">
                <a:solidFill>
                  <a:srgbClr val="4775FF"/>
                </a:solidFill>
                <a:ea typeface="MS PGothic" panose="020B0600070205080204" pitchFamily="34" charset="-128"/>
              </a:rPr>
              <a:t>分享可樂活動可以為其他品牌帶來什麼教訓？                                                                                                                                                                                                                         </a:t>
            </a:r>
            <a:r>
              <a:rPr lang="en-US" altLang="zh-TW" b="1" i="0" dirty="0">
                <a:solidFill>
                  <a:srgbClr val="121212"/>
                </a:solidFill>
                <a:effectLst/>
                <a:latin typeface="GH Guardian Headline"/>
              </a:rPr>
              <a:t>The success of the campaign lies in offering an </a:t>
            </a:r>
            <a:r>
              <a:rPr lang="en-US" altLang="zh-TW" b="1" i="0" dirty="0">
                <a:solidFill>
                  <a:srgbClr val="121212"/>
                </a:solidFill>
                <a:effectLst/>
                <a:highlight>
                  <a:srgbClr val="FFFF00"/>
                </a:highlight>
                <a:latin typeface="GH Guardian Headline"/>
              </a:rPr>
              <a:t>affordable </a:t>
            </a:r>
            <a:r>
              <a:rPr lang="en-US" altLang="zh-TW" b="1" i="0" dirty="0" err="1">
                <a:solidFill>
                  <a:srgbClr val="121212"/>
                </a:solidFill>
                <a:effectLst/>
                <a:highlight>
                  <a:srgbClr val="FFFF00"/>
                </a:highlight>
                <a:latin typeface="GH Guardian Headline"/>
              </a:rPr>
              <a:t>personalised</a:t>
            </a:r>
            <a:r>
              <a:rPr lang="en-US" altLang="zh-TW" b="1" i="0" dirty="0">
                <a:solidFill>
                  <a:srgbClr val="121212"/>
                </a:solidFill>
                <a:effectLst/>
                <a:highlight>
                  <a:srgbClr val="FFFF00"/>
                </a:highlight>
                <a:latin typeface="GH Guardian Headline"/>
              </a:rPr>
              <a:t> product </a:t>
            </a:r>
            <a:r>
              <a:rPr lang="en-US" altLang="zh-TW" b="1" i="0" dirty="0">
                <a:solidFill>
                  <a:srgbClr val="121212"/>
                </a:solidFill>
                <a:effectLst/>
                <a:latin typeface="GH Guardian Headline"/>
              </a:rPr>
              <a:t>that exists in the </a:t>
            </a:r>
            <a:r>
              <a:rPr lang="en-US" altLang="zh-TW" b="1" i="0" dirty="0">
                <a:solidFill>
                  <a:srgbClr val="121212"/>
                </a:solidFill>
                <a:effectLst/>
                <a:highlight>
                  <a:srgbClr val="FFFF00"/>
                </a:highlight>
                <a:latin typeface="GH Guardian Headline"/>
              </a:rPr>
              <a:t>real and virtual </a:t>
            </a:r>
            <a:r>
              <a:rPr lang="en-US" altLang="zh-TW" b="1" i="0" dirty="0">
                <a:solidFill>
                  <a:srgbClr val="121212"/>
                </a:solidFill>
                <a:effectLst/>
                <a:latin typeface="GH Guardian Headline"/>
              </a:rPr>
              <a:t>world.</a:t>
            </a:r>
            <a:r>
              <a:rPr lang="zh-TW" altLang="en-US" b="1" i="0" dirty="0">
                <a:solidFill>
                  <a:srgbClr val="121212"/>
                </a:solidFill>
                <a:effectLst/>
                <a:latin typeface="GH Guardian Headline"/>
              </a:rPr>
              <a:t> </a:t>
            </a:r>
            <a:endParaRPr lang="en-US" altLang="zh-TW" b="1" i="0" dirty="0">
              <a:solidFill>
                <a:srgbClr val="121212"/>
              </a:solidFill>
              <a:effectLst/>
              <a:latin typeface="GH Guardian Headline"/>
            </a:endParaRPr>
          </a:p>
          <a:p>
            <a:pPr marL="0" lvl="2" indent="0">
              <a:spcBef>
                <a:spcPct val="0"/>
              </a:spcBef>
              <a:buNone/>
            </a:pPr>
            <a:r>
              <a:rPr lang="zh-TW" altLang="en-US" sz="1800" dirty="0">
                <a:solidFill>
                  <a:srgbClr val="4775FF"/>
                </a:solidFill>
                <a:ea typeface="MS PGothic" panose="020B0600070205080204" pitchFamily="34" charset="-128"/>
              </a:rPr>
              <a:t>          該活動的成功在於提供存在於</a:t>
            </a:r>
            <a:r>
              <a:rPr lang="zh-TW" altLang="en-US" sz="1800" dirty="0">
                <a:solidFill>
                  <a:srgbClr val="4775FF"/>
                </a:solidFill>
                <a:highlight>
                  <a:srgbClr val="FFFF00"/>
                </a:highlight>
                <a:ea typeface="MS PGothic" panose="020B0600070205080204" pitchFamily="34" charset="-128"/>
              </a:rPr>
              <a:t>現實和虛擬世界中的</a:t>
            </a:r>
            <a:r>
              <a:rPr lang="zh-TW" altLang="en-US" sz="1800" dirty="0">
                <a:solidFill>
                  <a:srgbClr val="4775FF"/>
                </a:solidFill>
                <a:ea typeface="MS PGothic" panose="020B0600070205080204" pitchFamily="34" charset="-128"/>
              </a:rPr>
              <a:t>價格實惠的個人化產品</a:t>
            </a:r>
            <a:endParaRPr lang="en-US" altLang="zh-TW" sz="1800" dirty="0">
              <a:solidFill>
                <a:srgbClr val="4775FF"/>
              </a:solidFill>
              <a:ea typeface="MS PGothic" panose="020B0600070205080204" pitchFamily="34" charset="-128"/>
            </a:endParaRPr>
          </a:p>
          <a:p>
            <a:pPr marL="0" lvl="2" indent="0">
              <a:spcBef>
                <a:spcPct val="0"/>
              </a:spcBef>
              <a:buNone/>
            </a:pPr>
            <a:endParaRPr lang="en-US" altLang="zh-TW" sz="1800" dirty="0">
              <a:solidFill>
                <a:srgbClr val="4775FF"/>
              </a:solidFill>
              <a:ea typeface="MS PGothic" panose="020B0600070205080204" pitchFamily="34" charset="-128"/>
            </a:endParaRPr>
          </a:p>
          <a:p>
            <a:pPr marL="0" lvl="2" indent="0">
              <a:spcBef>
                <a:spcPct val="0"/>
              </a:spcBef>
              <a:buNone/>
            </a:pPr>
            <a:endParaRPr lang="en-US" altLang="zh-TW" sz="1800" dirty="0">
              <a:solidFill>
                <a:srgbClr val="4775FF"/>
              </a:solidFill>
              <a:ea typeface="MS PGothic" panose="020B0600070205080204" pitchFamily="34" charset="-128"/>
            </a:endParaRPr>
          </a:p>
          <a:p>
            <a:pPr marL="0" lvl="2" indent="0">
              <a:spcBef>
                <a:spcPct val="0"/>
              </a:spcBef>
              <a:buNone/>
            </a:pPr>
            <a:r>
              <a:rPr lang="zh-TW" altLang="en-US" sz="1800" dirty="0">
                <a:solidFill>
                  <a:srgbClr val="4775FF"/>
                </a:solidFill>
                <a:ea typeface="MS PGothic" panose="020B0600070205080204" pitchFamily="34" charset="-128"/>
              </a:rPr>
              <a:t>         幾乎所有品牌都依賴</a:t>
            </a:r>
            <a:r>
              <a:rPr lang="zh-TW" altLang="en-US" sz="1800" dirty="0">
                <a:solidFill>
                  <a:srgbClr val="4775FF"/>
                </a:solidFill>
                <a:highlight>
                  <a:srgbClr val="FFFF00"/>
                </a:highlight>
                <a:ea typeface="MS PGothic" panose="020B0600070205080204" pitchFamily="34" charset="-128"/>
              </a:rPr>
              <a:t>廣告推銷販售產品</a:t>
            </a:r>
            <a:r>
              <a:rPr lang="zh-TW" altLang="en-US" sz="1800" b="1" dirty="0">
                <a:highlight>
                  <a:srgbClr val="FFFF00"/>
                </a:highlight>
              </a:rPr>
              <a:t>， </a:t>
            </a:r>
            <a:r>
              <a:rPr lang="zh-TW" altLang="en-US" sz="1800" dirty="0">
                <a:solidFill>
                  <a:srgbClr val="4775FF"/>
                </a:solidFill>
                <a:ea typeface="MS PGothic" panose="020B0600070205080204" pitchFamily="34" charset="-128"/>
              </a:rPr>
              <a:t>不過很多消費者卻對廣告行銷說法抱持保留的態度。</a:t>
            </a:r>
            <a:r>
              <a:rPr lang="zh-TW" altLang="en-US" sz="1800" b="1" dirty="0">
                <a:solidFill>
                  <a:srgbClr val="4775FF"/>
                </a:solidFill>
                <a:ea typeface="MS PGothic" panose="020B0600070205080204" pitchFamily="34" charset="-128"/>
              </a:rPr>
              <a:t>民眾更</a:t>
            </a:r>
            <a:r>
              <a:rPr lang="zh-TW" altLang="en-US" sz="1800" b="1" dirty="0">
                <a:solidFill>
                  <a:srgbClr val="4775FF"/>
                </a:solidFill>
                <a:highlight>
                  <a:srgbClr val="FFFF00"/>
                </a:highlight>
                <a:ea typeface="MS PGothic" panose="020B0600070205080204" pitchFamily="34" charset="-128"/>
              </a:rPr>
              <a:t>傾向於相信</a:t>
            </a:r>
            <a:r>
              <a:rPr lang="zh-TW" altLang="en-US" sz="1800" dirty="0">
                <a:solidFill>
                  <a:srgbClr val="4775FF"/>
                </a:solidFill>
                <a:highlight>
                  <a:srgbClr val="FFFF00"/>
                </a:highlight>
                <a:ea typeface="MS PGothic" panose="020B0600070205080204" pitchFamily="34" charset="-128"/>
              </a:rPr>
              <a:t>不是出自產品製造公司</a:t>
            </a:r>
            <a:r>
              <a:rPr lang="zh-TW" altLang="en-US" sz="1800" b="1" dirty="0">
                <a:highlight>
                  <a:srgbClr val="FFFF00"/>
                </a:highlight>
              </a:rPr>
              <a:t>， </a:t>
            </a:r>
            <a:r>
              <a:rPr lang="zh-TW" altLang="en-US" sz="1800" b="1" dirty="0">
                <a:solidFill>
                  <a:srgbClr val="4775FF"/>
                </a:solidFill>
                <a:ea typeface="MS PGothic" panose="020B0600070205080204" pitchFamily="34" charset="-128"/>
              </a:rPr>
              <a:t>而是</a:t>
            </a:r>
            <a:r>
              <a:rPr lang="zh-TW" altLang="en-US" sz="1800" b="1" dirty="0">
                <a:solidFill>
                  <a:srgbClr val="4775FF"/>
                </a:solidFill>
                <a:highlight>
                  <a:srgbClr val="FFFF00"/>
                </a:highlight>
                <a:ea typeface="MS PGothic" panose="020B0600070205080204" pitchFamily="34" charset="-128"/>
              </a:rPr>
              <a:t>像自己一樣的消費者</a:t>
            </a:r>
            <a:r>
              <a:rPr lang="zh-TW" altLang="en-US" sz="1800" b="1" dirty="0">
                <a:solidFill>
                  <a:srgbClr val="4775FF"/>
                </a:solidFill>
                <a:ea typeface="MS PGothic" panose="020B0600070205080204" pitchFamily="34" charset="-128"/>
              </a:rPr>
              <a:t>對於產品的讚美評價</a:t>
            </a:r>
            <a:r>
              <a:rPr lang="zh-TW" altLang="en-US" sz="1800" dirty="0">
                <a:solidFill>
                  <a:srgbClr val="4775FF"/>
                </a:solidFill>
                <a:ea typeface="MS PGothic" panose="020B0600070205080204" pitchFamily="34" charset="-128"/>
              </a:rPr>
              <a:t>。 因此，商品業者越來越依賴</a:t>
            </a:r>
            <a:r>
              <a:rPr lang="en-US" altLang="zh-TW" sz="1800" dirty="0">
                <a:solidFill>
                  <a:srgbClr val="4775FF"/>
                </a:solidFill>
                <a:highlight>
                  <a:srgbClr val="FFFF00"/>
                </a:highlight>
                <a:ea typeface="MS PGothic" panose="020B0600070205080204" pitchFamily="34" charset="-128"/>
              </a:rPr>
              <a:t>UGC </a:t>
            </a:r>
            <a:r>
              <a:rPr lang="zh-TW" altLang="en-US" sz="1800" dirty="0">
                <a:solidFill>
                  <a:srgbClr val="4775FF"/>
                </a:solidFill>
                <a:highlight>
                  <a:srgbClr val="FFFF00"/>
                </a:highlight>
                <a:ea typeface="MS PGothic" panose="020B0600070205080204" pitchFamily="34" charset="-128"/>
              </a:rPr>
              <a:t>「使用者生成内容」作為產品銷售宣傳</a:t>
            </a:r>
            <a:r>
              <a:rPr lang="zh-TW" altLang="en-US" sz="1800" dirty="0">
                <a:solidFill>
                  <a:srgbClr val="4775FF"/>
                </a:solidFill>
                <a:ea typeface="MS PGothic" panose="020B0600070205080204" pitchFamily="34" charset="-128"/>
              </a:rPr>
              <a:t>的方式。</a:t>
            </a:r>
            <a:endParaRPr lang="en-US" altLang="zh-TW" sz="1800" dirty="0">
              <a:solidFill>
                <a:srgbClr val="4775FF"/>
              </a:solidFill>
              <a:ea typeface="MS PGothic" panose="020B0600070205080204" pitchFamily="34" charset="-128"/>
            </a:endParaRPr>
          </a:p>
          <a:p>
            <a:pPr marL="0" lvl="2" indent="0">
              <a:buNone/>
            </a:pPr>
            <a:endParaRPr lang="en-US" altLang="zh-TW" i="1" dirty="0">
              <a:ea typeface="MS PGothic" panose="020B0600070205080204" pitchFamily="34" charset="-128"/>
            </a:endParaRPr>
          </a:p>
          <a:p>
            <a:pPr marL="0" lvl="2" indent="0">
              <a:spcBef>
                <a:spcPct val="0"/>
              </a:spcBef>
              <a:buNone/>
            </a:pPr>
            <a:r>
              <a:rPr lang="en-US" altLang="zh-TW" dirty="0">
                <a:ea typeface="MS PGothic" panose="020B0600070205080204" pitchFamily="34" charset="-128"/>
              </a:rPr>
              <a:t>        </a:t>
            </a:r>
            <a:r>
              <a:rPr lang="en-US" altLang="zh-TW" sz="1800" dirty="0">
                <a:solidFill>
                  <a:srgbClr val="4775FF"/>
                </a:solidFill>
                <a:highlight>
                  <a:srgbClr val="FFFF00"/>
                </a:highlight>
                <a:ea typeface="MS PGothic" panose="020B0600070205080204" pitchFamily="34" charset="-128"/>
              </a:rPr>
              <a:t>UGC</a:t>
            </a:r>
            <a:r>
              <a:rPr lang="zh-TW" altLang="en-US" sz="1800" dirty="0">
                <a:solidFill>
                  <a:srgbClr val="4775FF"/>
                </a:solidFill>
                <a:ea typeface="MS PGothic" panose="020B0600070205080204" pitchFamily="34" charset="-128"/>
              </a:rPr>
              <a:t>指的是某產品用戶</a:t>
            </a:r>
            <a:r>
              <a:rPr lang="zh-TW" altLang="en-US" sz="1800" dirty="0">
                <a:solidFill>
                  <a:srgbClr val="4775FF"/>
                </a:solidFill>
                <a:highlight>
                  <a:srgbClr val="FFFF00"/>
                </a:highlight>
                <a:ea typeface="MS PGothic" panose="020B0600070205080204" pitchFamily="34" charset="-128"/>
              </a:rPr>
              <a:t>在網站上發布關於該產品的資訊</a:t>
            </a:r>
            <a:r>
              <a:rPr lang="zh-TW" altLang="en-US" sz="1800" b="1" dirty="0">
                <a:highlight>
                  <a:srgbClr val="FFFF00"/>
                </a:highlight>
              </a:rPr>
              <a:t>， </a:t>
            </a:r>
            <a:r>
              <a:rPr lang="zh-TW" altLang="en-US" sz="1800" dirty="0">
                <a:solidFill>
                  <a:srgbClr val="4775FF"/>
                </a:solidFill>
                <a:highlight>
                  <a:srgbClr val="FFFF00"/>
                </a:highlight>
                <a:ea typeface="MS PGothic" panose="020B0600070205080204" pitchFamily="34" charset="-128"/>
              </a:rPr>
              <a:t>但卻不會從中獲得任何報酬</a:t>
            </a:r>
            <a:r>
              <a:rPr lang="zh-TW" altLang="en-US" sz="1800" dirty="0">
                <a:solidFill>
                  <a:srgbClr val="4775FF"/>
                </a:solidFill>
                <a:ea typeface="MS PGothic" panose="020B0600070205080204" pitchFamily="34" charset="-128"/>
              </a:rPr>
              <a:t>。其範圍包括社群媒體上的圖片、影片、 部落格文章、 產品評論和評價等。</a:t>
            </a:r>
            <a:r>
              <a:rPr lang="en-US" altLang="zh-TW" sz="1800" dirty="0">
                <a:solidFill>
                  <a:srgbClr val="4775FF"/>
                </a:solidFill>
                <a:ea typeface="MS PGothic" panose="020B0600070205080204" pitchFamily="34" charset="-128"/>
              </a:rPr>
              <a:t> </a:t>
            </a:r>
            <a:endParaRPr lang="en-US" altLang="zh-TW" dirty="0">
              <a:solidFill>
                <a:srgbClr val="4775FF"/>
              </a:solidFill>
              <a:ea typeface="MS PGothic" panose="020B0600070205080204" pitchFamily="34" charset="-128"/>
            </a:endParaRPr>
          </a:p>
          <a:p>
            <a:pPr marL="0" lvl="2" indent="0">
              <a:spcBef>
                <a:spcPct val="0"/>
              </a:spcBef>
              <a:buNone/>
            </a:pPr>
            <a:endParaRPr lang="en-US" altLang="zh-TW" dirty="0">
              <a:solidFill>
                <a:srgbClr val="4775FF"/>
              </a:solidFill>
              <a:ea typeface="MS PGothic" panose="020B0600070205080204" pitchFamily="34" charset="-128"/>
            </a:endParaRPr>
          </a:p>
          <a:p>
            <a:pPr marL="0" indent="0">
              <a:buNone/>
            </a:pPr>
            <a:r>
              <a:rPr lang="zh-TW" altLang="en-US" sz="1800" dirty="0">
                <a:solidFill>
                  <a:srgbClr val="4775FF"/>
                </a:solidFill>
                <a:ea typeface="MS PGothic" panose="020B0600070205080204" pitchFamily="34" charset="-128"/>
              </a:rPr>
              <a:t>        </a:t>
            </a:r>
            <a:r>
              <a:rPr lang="zh-TW" altLang="en-US" sz="1800" dirty="0">
                <a:solidFill>
                  <a:srgbClr val="4775FF"/>
                </a:solidFill>
                <a:highlight>
                  <a:srgbClr val="FFFF00"/>
                </a:highlight>
                <a:ea typeface="MS PGothic" panose="020B0600070205080204" pitchFamily="34" charset="-128"/>
              </a:rPr>
              <a:t> 「</a:t>
            </a:r>
            <a:r>
              <a:rPr lang="en-US" altLang="zh-TW" sz="1800" dirty="0">
                <a:solidFill>
                  <a:srgbClr val="4775FF"/>
                </a:solidFill>
                <a:highlight>
                  <a:srgbClr val="FFFF00"/>
                </a:highlight>
                <a:ea typeface="MS PGothic" panose="020B0600070205080204" pitchFamily="34" charset="-128"/>
              </a:rPr>
              <a:t>Share a Coke </a:t>
            </a:r>
            <a:r>
              <a:rPr lang="zh-TW" altLang="en-US" sz="1800" dirty="0">
                <a:solidFill>
                  <a:srgbClr val="4775FF"/>
                </a:solidFill>
                <a:highlight>
                  <a:srgbClr val="FFFF00"/>
                </a:highlight>
                <a:ea typeface="MS PGothic" panose="020B0600070205080204" pitchFamily="34" charset="-128"/>
              </a:rPr>
              <a:t>分享可樂」</a:t>
            </a:r>
            <a:r>
              <a:rPr lang="zh-TW" altLang="en-US" sz="1800" dirty="0">
                <a:solidFill>
                  <a:srgbClr val="4775FF"/>
                </a:solidFill>
                <a:ea typeface="MS PGothic" panose="020B0600070205080204" pitchFamily="34" charset="-128"/>
              </a:rPr>
              <a:t>便是一個獲得</a:t>
            </a:r>
            <a:r>
              <a:rPr lang="zh-TW" altLang="en-US" sz="1800" dirty="0">
                <a:solidFill>
                  <a:srgbClr val="4775FF"/>
                </a:solidFill>
                <a:highlight>
                  <a:srgbClr val="FFFF00"/>
                </a:highlight>
                <a:ea typeface="MS PGothic" panose="020B0600070205080204" pitchFamily="34" charset="-128"/>
              </a:rPr>
              <a:t>極大關注的</a:t>
            </a:r>
            <a:r>
              <a:rPr lang="en-US" altLang="zh-TW" sz="1800" dirty="0">
                <a:solidFill>
                  <a:srgbClr val="4775FF"/>
                </a:solidFill>
                <a:highlight>
                  <a:srgbClr val="FFFF00"/>
                </a:highlight>
                <a:ea typeface="MS PGothic" panose="020B0600070205080204" pitchFamily="34" charset="-128"/>
              </a:rPr>
              <a:t>UGC</a:t>
            </a:r>
            <a:r>
              <a:rPr lang="zh-TW" altLang="en-US" sz="1800" dirty="0">
                <a:solidFill>
                  <a:srgbClr val="4775FF"/>
                </a:solidFill>
                <a:highlight>
                  <a:srgbClr val="FFFF00"/>
                </a:highlight>
                <a:ea typeface="MS PGothic" panose="020B0600070205080204" pitchFamily="34" charset="-128"/>
              </a:rPr>
              <a:t>活動</a:t>
            </a:r>
            <a:r>
              <a:rPr lang="zh-TW" altLang="en-US" sz="1800" dirty="0">
                <a:solidFill>
                  <a:srgbClr val="4775FF"/>
                </a:solidFill>
                <a:ea typeface="MS PGothic" panose="020B0600070205080204" pitchFamily="34" charset="-128"/>
              </a:rPr>
              <a:t>。該活動肇始於</a:t>
            </a:r>
            <a:r>
              <a:rPr lang="zh-TW" altLang="en-US" sz="1800" dirty="0">
                <a:solidFill>
                  <a:srgbClr val="4775FF"/>
                </a:solidFill>
                <a:highlight>
                  <a:srgbClr val="FFFF00"/>
                </a:highlight>
                <a:ea typeface="MS PGothic" panose="020B0600070205080204" pitchFamily="34" charset="-128"/>
              </a:rPr>
              <a:t>澳洲</a:t>
            </a:r>
            <a:r>
              <a:rPr lang="zh-TW" altLang="en-US" sz="1800" b="1" dirty="0">
                <a:highlight>
                  <a:srgbClr val="FFFF00"/>
                </a:highlight>
              </a:rPr>
              <a:t>， </a:t>
            </a:r>
            <a:r>
              <a:rPr lang="zh-TW" altLang="en-US" sz="1800" dirty="0">
                <a:solidFill>
                  <a:srgbClr val="4775FF"/>
                </a:solidFill>
                <a:ea typeface="MS PGothic" panose="020B0600070205080204" pitchFamily="34" charset="-128"/>
              </a:rPr>
              <a:t>由</a:t>
            </a:r>
            <a:r>
              <a:rPr lang="zh-TW" altLang="en-US" sz="1800" dirty="0">
                <a:solidFill>
                  <a:srgbClr val="4775FF"/>
                </a:solidFill>
                <a:highlight>
                  <a:srgbClr val="FFFF00"/>
                </a:highlight>
                <a:ea typeface="MS PGothic" panose="020B0600070205080204" pitchFamily="34" charset="-128"/>
              </a:rPr>
              <a:t>可口可樂公司主動在可樂瓶上印製</a:t>
            </a:r>
            <a:r>
              <a:rPr lang="zh-TW" altLang="en-US" sz="1800" dirty="0">
                <a:solidFill>
                  <a:srgbClr val="4775FF"/>
                </a:solidFill>
                <a:ea typeface="MS PGothic" panose="020B0600070205080204" pitchFamily="34" charset="-128"/>
              </a:rPr>
              <a:t>了</a:t>
            </a:r>
            <a:r>
              <a:rPr lang="en-US" altLang="zh-TW" sz="1800" dirty="0">
                <a:solidFill>
                  <a:srgbClr val="4775FF"/>
                </a:solidFill>
                <a:highlight>
                  <a:srgbClr val="FFFF00"/>
                </a:highlight>
                <a:ea typeface="MS PGothic" panose="020B0600070205080204" pitchFamily="34" charset="-128"/>
              </a:rPr>
              <a:t>150</a:t>
            </a:r>
            <a:r>
              <a:rPr lang="zh-TW" altLang="en-US" sz="1800" dirty="0">
                <a:solidFill>
                  <a:srgbClr val="4775FF"/>
                </a:solidFill>
                <a:highlight>
                  <a:srgbClr val="FFFF00"/>
                </a:highlight>
                <a:ea typeface="MS PGothic" panose="020B0600070205080204" pitchFamily="34" charset="-128"/>
              </a:rPr>
              <a:t>個最常見的男女名字開始。透過商品廣告和招牌</a:t>
            </a:r>
            <a:r>
              <a:rPr lang="zh-TW" altLang="en-US" sz="1800" b="1" dirty="0">
                <a:highlight>
                  <a:srgbClr val="FFFF00"/>
                </a:highlight>
              </a:rPr>
              <a:t>， </a:t>
            </a:r>
            <a:r>
              <a:rPr lang="zh-TW" altLang="en-US" sz="1800" dirty="0">
                <a:solidFill>
                  <a:srgbClr val="4775FF"/>
                </a:solidFill>
                <a:ea typeface="MS PGothic" panose="020B0600070205080204" pitchFamily="34" charset="-128"/>
              </a:rPr>
              <a:t>可口可樂鼓勵消費者上傳自己或親人拿著寫有自己名字的可樂瓶的照片。</a:t>
            </a:r>
            <a:r>
              <a:rPr lang="zh-TW" altLang="en-US" sz="1800" dirty="0">
                <a:solidFill>
                  <a:srgbClr val="4775FF"/>
                </a:solidFill>
                <a:highlight>
                  <a:srgbClr val="FFFF00"/>
                </a:highlight>
                <a:ea typeface="MS PGothic" panose="020B0600070205080204" pitchFamily="34" charset="-128"/>
              </a:rPr>
              <a:t>「分享可樂」</a:t>
            </a:r>
            <a:r>
              <a:rPr lang="zh-TW" altLang="en-US" sz="1800" dirty="0">
                <a:solidFill>
                  <a:srgbClr val="4775FF"/>
                </a:solidFill>
                <a:ea typeface="MS PGothic" panose="020B0600070205080204" pitchFamily="34" charset="-128"/>
              </a:rPr>
              <a:t>這個活動很快變擴大到</a:t>
            </a:r>
            <a:r>
              <a:rPr lang="en-US" altLang="zh-TW" sz="1800" dirty="0">
                <a:solidFill>
                  <a:srgbClr val="4775FF"/>
                </a:solidFill>
                <a:ea typeface="MS PGothic" panose="020B0600070205080204" pitchFamily="34" charset="-128"/>
              </a:rPr>
              <a:t>80</a:t>
            </a:r>
            <a:r>
              <a:rPr lang="zh-TW" altLang="en-US" sz="1800" dirty="0">
                <a:solidFill>
                  <a:srgbClr val="4775FF"/>
                </a:solidFill>
                <a:ea typeface="MS PGothic" panose="020B0600070205080204" pitchFamily="34" charset="-128"/>
              </a:rPr>
              <a:t>個國家</a:t>
            </a:r>
            <a:r>
              <a:rPr lang="zh-TW" altLang="en-US" sz="1800" b="1" dirty="0"/>
              <a:t>， </a:t>
            </a:r>
            <a:r>
              <a:rPr lang="zh-TW" altLang="en-US" sz="1800" dirty="0">
                <a:solidFill>
                  <a:srgbClr val="4775FF"/>
                </a:solidFill>
                <a:ea typeface="MS PGothic" panose="020B0600070205080204" pitchFamily="34" charset="-128"/>
              </a:rPr>
              <a:t>成為截至目前為止最大的</a:t>
            </a:r>
            <a:r>
              <a:rPr lang="en-US" altLang="zh-TW" sz="1800" dirty="0">
                <a:solidFill>
                  <a:srgbClr val="4775FF"/>
                </a:solidFill>
                <a:ea typeface="MS PGothic" panose="020B0600070205080204" pitchFamily="34" charset="-128"/>
              </a:rPr>
              <a:t>UGC</a:t>
            </a:r>
            <a:r>
              <a:rPr lang="zh-TW" altLang="en-US" sz="1800" dirty="0">
                <a:solidFill>
                  <a:srgbClr val="4775FF"/>
                </a:solidFill>
                <a:ea typeface="MS PGothic" panose="020B0600070205080204" pitchFamily="34" charset="-128"/>
              </a:rPr>
              <a:t>活動。</a:t>
            </a:r>
            <a:endParaRPr lang="en-US" altLang="zh-TW" sz="1800" dirty="0">
              <a:solidFill>
                <a:srgbClr val="4775FF"/>
              </a:solidFill>
              <a:ea typeface="MS PGothic" panose="020B0600070205080204" pitchFamily="34" charset="-128"/>
            </a:endParaRPr>
          </a:p>
          <a:p>
            <a:pPr marL="0" indent="0">
              <a:buNone/>
            </a:pPr>
            <a:r>
              <a:rPr lang="en-US" altLang="zh-TW" sz="1800" dirty="0">
                <a:solidFill>
                  <a:srgbClr val="4775FF"/>
                </a:solidFill>
                <a:ea typeface="MS PGothic" panose="020B0600070205080204" pitchFamily="34" charset="-128"/>
                <a:hlinkClick r:id="rId3"/>
              </a:rPr>
              <a:t>https://www.youtube.com/watch?v=4JmKVXgAFNA</a:t>
            </a:r>
            <a:r>
              <a:rPr lang="zh-TW" altLang="en-US" sz="1800" dirty="0">
                <a:solidFill>
                  <a:srgbClr val="4775FF"/>
                </a:solidFill>
                <a:ea typeface="MS PGothic" panose="020B0600070205080204" pitchFamily="34" charset="-128"/>
              </a:rPr>
              <a:t>  </a:t>
            </a:r>
            <a:endParaRPr lang="en-US" altLang="zh-TW" sz="1800" dirty="0">
              <a:solidFill>
                <a:srgbClr val="4775FF"/>
              </a:solidFill>
              <a:ea typeface="MS PGothic" panose="020B0600070205080204" pitchFamily="34" charset="-128"/>
            </a:endParaRPr>
          </a:p>
          <a:p>
            <a:pPr marL="0" indent="0">
              <a:buNone/>
            </a:pPr>
            <a:r>
              <a:rPr lang="en-US" altLang="zh-TW" sz="1600" dirty="0">
                <a:solidFill>
                  <a:srgbClr val="4775FF"/>
                </a:solidFill>
                <a:ea typeface="MS PGothic" panose="020B0600070205080204" pitchFamily="34" charset="-128"/>
                <a:hlinkClick r:id="rId4"/>
              </a:rPr>
              <a:t>https://www.youtube.com/watch?v=e2Rxj2z4HZA</a:t>
            </a:r>
            <a:endParaRPr lang="en-US" altLang="zh-TW" sz="1600" dirty="0">
              <a:solidFill>
                <a:srgbClr val="4775FF"/>
              </a:solidFill>
              <a:ea typeface="MS PGothic" panose="020B0600070205080204" pitchFamily="34" charset="-128"/>
            </a:endParaRPr>
          </a:p>
          <a:p>
            <a:pPr marL="0" indent="0">
              <a:buNone/>
            </a:pPr>
            <a:r>
              <a:rPr lang="zh-TW" altLang="en-US" sz="1600" dirty="0">
                <a:solidFill>
                  <a:srgbClr val="4775FF"/>
                </a:solidFill>
                <a:ea typeface="新細明體" panose="02020500000000000000" pitchFamily="18" charset="-120"/>
              </a:rPr>
              <a:t>          </a:t>
            </a:r>
            <a:endParaRPr lang="en-US" altLang="zh-TW" sz="1600" dirty="0">
              <a:solidFill>
                <a:srgbClr val="4775FF"/>
              </a:solidFill>
              <a:ea typeface="新細明體" panose="02020500000000000000" pitchFamily="18" charset="-120"/>
            </a:endParaRPr>
          </a:p>
          <a:p>
            <a:pPr marL="0" indent="0">
              <a:buNone/>
            </a:pPr>
            <a:r>
              <a:rPr lang="zh-TW" altLang="en-US" sz="1800" dirty="0">
                <a:solidFill>
                  <a:srgbClr val="4775FF"/>
                </a:solidFill>
                <a:ea typeface="MS PGothic" panose="020B0600070205080204" pitchFamily="34" charset="-128"/>
              </a:rPr>
              <a:t>         這是</a:t>
            </a:r>
            <a:r>
              <a:rPr lang="en-US" altLang="zh-TW" sz="1800" dirty="0">
                <a:solidFill>
                  <a:srgbClr val="4775FF"/>
                </a:solidFill>
                <a:ea typeface="MS PGothic" panose="020B0600070205080204" pitchFamily="34" charset="-128"/>
              </a:rPr>
              <a:t>2014</a:t>
            </a:r>
            <a:r>
              <a:rPr lang="zh-TW" altLang="en-US" sz="1800" dirty="0">
                <a:solidFill>
                  <a:srgbClr val="4775FF"/>
                </a:solidFill>
                <a:ea typeface="MS PGothic" panose="020B0600070205080204" pitchFamily="34" charset="-128"/>
              </a:rPr>
              <a:t>年從澳洲當地可口可樂</a:t>
            </a:r>
            <a:r>
              <a:rPr lang="zh-TW" altLang="en-US" sz="1800" dirty="0">
                <a:solidFill>
                  <a:srgbClr val="4775FF"/>
                </a:solidFill>
                <a:highlight>
                  <a:srgbClr val="FFFF00"/>
                </a:highlight>
                <a:ea typeface="MS PGothic" panose="020B0600070205080204" pitchFamily="34" charset="-128"/>
              </a:rPr>
              <a:t>品牌行銷總裁</a:t>
            </a:r>
            <a:r>
              <a:rPr lang="zh-TW" altLang="en-US" sz="1800" dirty="0">
                <a:solidFill>
                  <a:srgbClr val="4775FF"/>
                </a:solidFill>
                <a:ea typeface="MS PGothic" panose="020B0600070205080204" pitchFamily="34" charset="-128"/>
              </a:rPr>
              <a:t>興起的活動。他們做過調查</a:t>
            </a:r>
            <a:r>
              <a:rPr lang="zh-TW" altLang="en-US" sz="1800" b="1" dirty="0"/>
              <a:t>， </a:t>
            </a:r>
            <a:r>
              <a:rPr lang="zh-TW" altLang="en-US" sz="1800" dirty="0">
                <a:solidFill>
                  <a:srgbClr val="4775FF"/>
                </a:solidFill>
                <a:highlight>
                  <a:srgbClr val="FFFF00"/>
                </a:highlight>
                <a:ea typeface="MS PGothic" panose="020B0600070205080204" pitchFamily="34" charset="-128"/>
              </a:rPr>
              <a:t>幾乎一半的青少年</a:t>
            </a:r>
            <a:r>
              <a:rPr lang="zh-TW" altLang="en-US" sz="1800" dirty="0">
                <a:solidFill>
                  <a:srgbClr val="4775FF"/>
                </a:solidFill>
                <a:ea typeface="MS PGothic" panose="020B0600070205080204" pitchFamily="34" charset="-128"/>
              </a:rPr>
              <a:t>從來沒有喝過可口可樂。他們必須採取行動</a:t>
            </a:r>
            <a:r>
              <a:rPr lang="zh-TW" altLang="en-US" sz="1800" b="1" dirty="0"/>
              <a:t>， </a:t>
            </a:r>
            <a:r>
              <a:rPr lang="zh-TW" altLang="en-US" sz="1800" dirty="0">
                <a:solidFill>
                  <a:srgbClr val="4775FF"/>
                </a:solidFill>
                <a:ea typeface="MS PGothic" panose="020B0600070205080204" pitchFamily="34" charset="-128"/>
              </a:rPr>
              <a:t>重新與</a:t>
            </a:r>
            <a:r>
              <a:rPr lang="zh-TW" altLang="en-US" sz="1800" dirty="0">
                <a:solidFill>
                  <a:srgbClr val="4775FF"/>
                </a:solidFill>
                <a:highlight>
                  <a:srgbClr val="FFFF00"/>
                </a:highlight>
                <a:ea typeface="MS PGothic" panose="020B0600070205080204" pitchFamily="34" charset="-128"/>
              </a:rPr>
              <a:t>群眾搭起橋樑</a:t>
            </a:r>
            <a:r>
              <a:rPr lang="zh-TW" altLang="en-US" sz="1800" dirty="0">
                <a:solidFill>
                  <a:srgbClr val="4775FF"/>
                </a:solidFill>
                <a:ea typeface="MS PGothic" panose="020B0600070205080204" pitchFamily="34" charset="-128"/>
              </a:rPr>
              <a:t>。他們決定用</a:t>
            </a:r>
            <a:r>
              <a:rPr lang="zh-TW" altLang="en-US" sz="1800" b="1" dirty="0">
                <a:solidFill>
                  <a:srgbClr val="4775FF"/>
                </a:solidFill>
                <a:highlight>
                  <a:srgbClr val="FFFF00"/>
                </a:highlight>
                <a:ea typeface="MS PGothic" panose="020B0600070205080204" pitchFamily="34" charset="-128"/>
              </a:rPr>
              <a:t>個人化</a:t>
            </a:r>
            <a:r>
              <a:rPr lang="en-US" altLang="zh-TW" sz="1800" b="1" dirty="0">
                <a:solidFill>
                  <a:srgbClr val="4775FF"/>
                </a:solidFill>
                <a:highlight>
                  <a:srgbClr val="FFFF00"/>
                </a:highlight>
                <a:ea typeface="MS PGothic" panose="020B0600070205080204" pitchFamily="34" charset="-128"/>
              </a:rPr>
              <a:t>(Personalized</a:t>
            </a:r>
            <a:r>
              <a:rPr lang="en-US" altLang="zh-TW" sz="1800" dirty="0">
                <a:solidFill>
                  <a:srgbClr val="4775FF"/>
                </a:solidFill>
                <a:highlight>
                  <a:srgbClr val="FFFF00"/>
                </a:highlight>
                <a:ea typeface="MS PGothic" panose="020B0600070205080204" pitchFamily="34" charset="-128"/>
              </a:rPr>
              <a:t>) </a:t>
            </a:r>
            <a:r>
              <a:rPr lang="zh-TW" altLang="en-US" sz="1800" dirty="0">
                <a:solidFill>
                  <a:srgbClr val="4775FF"/>
                </a:solidFill>
                <a:ea typeface="MS PGothic" panose="020B0600070205080204" pitchFamily="34" charset="-128"/>
              </a:rPr>
              <a:t>引起群眾注意。甚至也開啟了</a:t>
            </a:r>
            <a:r>
              <a:rPr lang="zh-TW" altLang="en-US" sz="1800" b="1" dirty="0"/>
              <a:t>， </a:t>
            </a:r>
            <a:r>
              <a:rPr lang="zh-TW" altLang="en-US" sz="1800" dirty="0">
                <a:solidFill>
                  <a:srgbClr val="4775FF"/>
                </a:solidFill>
                <a:ea typeface="MS PGothic" panose="020B0600070205080204" pitchFamily="34" charset="-128"/>
              </a:rPr>
              <a:t>給予客戶到網站</a:t>
            </a:r>
            <a:r>
              <a:rPr lang="zh-TW" altLang="en-US" sz="1800" dirty="0">
                <a:solidFill>
                  <a:srgbClr val="4775FF"/>
                </a:solidFill>
                <a:highlight>
                  <a:srgbClr val="FFFF00"/>
                </a:highlight>
                <a:ea typeface="MS PGothic" panose="020B0600070205080204" pitchFamily="34" charset="-128"/>
              </a:rPr>
              <a:t>訂做有印自己的特殊名字</a:t>
            </a:r>
            <a:r>
              <a:rPr lang="zh-TW" altLang="en-US" sz="1800" dirty="0">
                <a:solidFill>
                  <a:srgbClr val="4775FF"/>
                </a:solidFill>
                <a:ea typeface="MS PGothic" panose="020B0600070205080204" pitchFamily="34" charset="-128"/>
              </a:rPr>
              <a:t>的可口可樂瓶子。</a:t>
            </a:r>
            <a:endParaRPr lang="en-US" altLang="zh-TW" sz="1800" dirty="0">
              <a:solidFill>
                <a:srgbClr val="4775FF"/>
              </a:solidFill>
              <a:ea typeface="MS PGothic" panose="020B0600070205080204" pitchFamily="34" charset="-128"/>
            </a:endParaRPr>
          </a:p>
          <a:p>
            <a:pPr marL="0" indent="0">
              <a:buNone/>
            </a:pPr>
            <a:r>
              <a:rPr lang="en-US" altLang="zh-TW" sz="2000" b="1" dirty="0"/>
              <a:t>EC 3.0 </a:t>
            </a:r>
            <a:r>
              <a:rPr lang="zh-TW" altLang="en-US" sz="2000" b="1" dirty="0"/>
              <a:t>的核心行銷趨勢：從品牌說服轉向用戶說服（</a:t>
            </a:r>
            <a:r>
              <a:rPr lang="en-US" altLang="zh-TW" sz="2000" b="1" dirty="0"/>
              <a:t>UGC </a:t>
            </a:r>
            <a:r>
              <a:rPr lang="zh-TW" altLang="en-US" sz="2000" b="1" dirty="0"/>
              <a:t>驅動購買）</a:t>
            </a:r>
            <a:r>
              <a:rPr lang="zh-TW" altLang="en-US" sz="2000" dirty="0"/>
              <a:t>，象徵電子商務進入了社群參與與信任經濟的時代。</a:t>
            </a:r>
            <a:endParaRPr lang="en-US" altLang="zh-TW" sz="2000" dirty="0">
              <a:ea typeface="MS PGothic" panose="020B0600070205080204" pitchFamily="34" charset="-128"/>
            </a:endParaRPr>
          </a:p>
        </p:txBody>
      </p:sp>
      <p:sp>
        <p:nvSpPr>
          <p:cNvPr id="6" name="Rectangle 2">
            <a:extLst>
              <a:ext uri="{FF2B5EF4-FFF2-40B4-BE49-F238E27FC236}">
                <a16:creationId xmlns:a16="http://schemas.microsoft.com/office/drawing/2014/main" id="{0B939E7B-38A7-912B-9CB0-48F9274B7977}"/>
              </a:ext>
            </a:extLst>
          </p:cNvPr>
          <p:cNvSpPr txBox="1">
            <a:spLocks noChangeArrowheads="1"/>
          </p:cNvSpPr>
          <p:nvPr/>
        </p:nvSpPr>
        <p:spPr bwMode="auto">
          <a:xfrm>
            <a:off x="0" y="0"/>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20484" name="文字方塊 6">
            <a:extLst>
              <a:ext uri="{FF2B5EF4-FFF2-40B4-BE49-F238E27FC236}">
                <a16:creationId xmlns:a16="http://schemas.microsoft.com/office/drawing/2014/main" id="{D43A8B52-4930-454B-D69B-CC751C325EBA}"/>
              </a:ext>
            </a:extLst>
          </p:cNvPr>
          <p:cNvSpPr txBox="1">
            <a:spLocks noChangeArrowheads="1"/>
          </p:cNvSpPr>
          <p:nvPr/>
        </p:nvSpPr>
        <p:spPr bwMode="auto">
          <a:xfrm>
            <a:off x="178905" y="46487"/>
            <a:ext cx="120130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1800" dirty="0">
                <a:solidFill>
                  <a:srgbClr val="4775FF"/>
                </a:solidFill>
                <a:highlight>
                  <a:srgbClr val="FFFF00"/>
                </a:highlight>
                <a:latin typeface="+mn-lt"/>
                <a:ea typeface="MS PGothic" panose="020B0600070205080204" pitchFamily="34" charset="-128"/>
              </a:rPr>
              <a:t>EC 3.0</a:t>
            </a:r>
            <a:r>
              <a:rPr lang="zh-TW" altLang="en-US" sz="2000" dirty="0"/>
              <a:t>： </a:t>
            </a:r>
            <a:r>
              <a:rPr lang="en-US" altLang="zh-TW" sz="2000" b="1" dirty="0">
                <a:solidFill>
                  <a:schemeClr val="bg1"/>
                </a:solidFill>
                <a:latin typeface="Tahoma" panose="020B0604030504040204" pitchFamily="34" charset="0"/>
                <a:ea typeface="新細明體" panose="02020500000000000000" pitchFamily="18" charset="-120"/>
              </a:rPr>
              <a:t>The Rise of user-generated contents(UGC) </a:t>
            </a:r>
            <a:r>
              <a:rPr lang="en-US" altLang="zh-TW" sz="1800" b="1" dirty="0">
                <a:solidFill>
                  <a:schemeClr val="bg1"/>
                </a:solidFill>
                <a:latin typeface="Tahoma" panose="020B0604030504040204" pitchFamily="34" charset="0"/>
                <a:ea typeface="新細明體" panose="02020500000000000000" pitchFamily="18" charset="-120"/>
              </a:rPr>
              <a:t>UGC</a:t>
            </a:r>
            <a:r>
              <a:rPr lang="zh-TW" altLang="en-US" sz="1800" b="1" dirty="0">
                <a:solidFill>
                  <a:schemeClr val="bg1"/>
                </a:solidFill>
                <a:latin typeface="Tahoma" panose="020B0604030504040204" pitchFamily="34" charset="0"/>
                <a:ea typeface="新細明體" panose="02020500000000000000" pitchFamily="18" charset="-120"/>
              </a:rPr>
              <a:t>崛起   讓「使用者」替的品牌「內容行銷」</a:t>
            </a:r>
            <a:r>
              <a:rPr lang="en-US" altLang="zh-TW" sz="1800" b="1" dirty="0">
                <a:solidFill>
                  <a:schemeClr val="bg1"/>
                </a:solidFill>
                <a:latin typeface="Tahoma" panose="020B0604030504040204" pitchFamily="34" charset="0"/>
                <a:ea typeface="新細明體" panose="02020500000000000000" pitchFamily="18" charset="-120"/>
              </a:rPr>
              <a:t> </a:t>
            </a:r>
            <a:endParaRPr lang="zh-TW" altLang="en-US" sz="3600" b="1" dirty="0">
              <a:solidFill>
                <a:schemeClr val="bg1"/>
              </a:solidFill>
              <a:latin typeface="Tahoma" panose="020B0604030504040204" pitchFamily="34" charset="0"/>
              <a:ea typeface="新細明體" panose="02020500000000000000" pitchFamily="18" charset="-120"/>
            </a:endParaRPr>
          </a:p>
        </p:txBody>
      </p:sp>
      <p:pic>
        <p:nvPicPr>
          <p:cNvPr id="20485" name="圖片 1">
            <a:extLst>
              <a:ext uri="{FF2B5EF4-FFF2-40B4-BE49-F238E27FC236}">
                <a16:creationId xmlns:a16="http://schemas.microsoft.com/office/drawing/2014/main" id="{7880A9FE-63AA-7E19-3B0D-D365DDC98F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158" t="34747" r="61449" b="44913"/>
          <a:stretch>
            <a:fillRect/>
          </a:stretch>
        </p:blipFill>
        <p:spPr bwMode="auto">
          <a:xfrm>
            <a:off x="10420277" y="4093433"/>
            <a:ext cx="1337465" cy="99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6F461A5F-86A4-428D-82BB-955413F51DA7}"/>
              </a:ext>
            </a:extLst>
          </p:cNvPr>
          <p:cNvSpPr>
            <a:spLocks noGrp="1" noChangeArrowheads="1"/>
          </p:cNvSpPr>
          <p:nvPr>
            <p:ph type="title" idx="4294967295"/>
          </p:nvPr>
        </p:nvSpPr>
        <p:spPr>
          <a:xfrm>
            <a:off x="1" y="0"/>
            <a:ext cx="11863292" cy="603315"/>
          </a:xfrm>
          <a:solidFill>
            <a:srgbClr val="08045C"/>
          </a:solidFill>
        </p:spPr>
        <p:txBody>
          <a:bodyPr>
            <a:normAutofit/>
          </a:bodyPr>
          <a:lstStyle/>
          <a:p>
            <a:r>
              <a:rPr lang="zh-TW" altLang="en-US" sz="28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 </a:t>
            </a:r>
            <a:r>
              <a:rPr lang="zh-TW" altLang="en-US" sz="1800" dirty="0">
                <a:solidFill>
                  <a:schemeClr val="bg1"/>
                </a:solidFill>
                <a:ea typeface="新細明體" panose="02020500000000000000" pitchFamily="18" charset="-120"/>
              </a:rPr>
              <a:t>透過 </a:t>
            </a:r>
            <a:r>
              <a:rPr lang="en-US" altLang="zh-TW" sz="1800" dirty="0">
                <a:solidFill>
                  <a:schemeClr val="bg1"/>
                </a:solidFill>
                <a:ea typeface="新細明體" panose="02020500000000000000" pitchFamily="18" charset="-120"/>
              </a:rPr>
              <a:t>QR </a:t>
            </a:r>
            <a:r>
              <a:rPr lang="zh-TW" altLang="en-US" sz="1800" dirty="0">
                <a:solidFill>
                  <a:schemeClr val="bg1"/>
                </a:solidFill>
                <a:ea typeface="新細明體" panose="02020500000000000000" pitchFamily="18" charset="-120"/>
              </a:rPr>
              <a:t>碼與實體產品互動、結合社交平台優惠的行銷手法，是典型的 </a:t>
            </a:r>
            <a:r>
              <a:rPr lang="en-US" altLang="zh-TW" sz="1800" dirty="0">
                <a:solidFill>
                  <a:schemeClr val="bg1"/>
                </a:solidFill>
                <a:ea typeface="新細明體" panose="02020500000000000000" pitchFamily="18" charset="-120"/>
              </a:rPr>
              <a:t>EC 3.0 </a:t>
            </a:r>
            <a:r>
              <a:rPr lang="zh-TW" altLang="en-US" sz="1800" dirty="0">
                <a:solidFill>
                  <a:schemeClr val="bg1"/>
                </a:solidFill>
                <a:ea typeface="新細明體" panose="02020500000000000000" pitchFamily="18" charset="-120"/>
              </a:rPr>
              <a:t>行銷體驗與互動</a:t>
            </a:r>
            <a:r>
              <a:rPr lang="zh-TW" altLang="en-US" sz="2400" dirty="0">
                <a:solidFill>
                  <a:schemeClr val="bg1"/>
                </a:solidFill>
                <a:ea typeface="新細明體" panose="02020500000000000000" pitchFamily="18" charset="-120"/>
              </a:rPr>
              <a:t> </a:t>
            </a:r>
            <a:endParaRPr lang="en-US" altLang="zh-TW" sz="2400" dirty="0">
              <a:solidFill>
                <a:schemeClr val="bg1"/>
              </a:solidFill>
              <a:ea typeface="新細明體" panose="02020500000000000000" pitchFamily="18" charset="-120"/>
            </a:endParaRPr>
          </a:p>
        </p:txBody>
      </p:sp>
      <p:sp>
        <p:nvSpPr>
          <p:cNvPr id="89091" name="Rectangle 3">
            <a:extLst>
              <a:ext uri="{FF2B5EF4-FFF2-40B4-BE49-F238E27FC236}">
                <a16:creationId xmlns:a16="http://schemas.microsoft.com/office/drawing/2014/main" id="{1C3D1161-F131-419F-A965-74EAA007DED3}"/>
              </a:ext>
            </a:extLst>
          </p:cNvPr>
          <p:cNvSpPr>
            <a:spLocks noGrp="1" noChangeArrowheads="1"/>
          </p:cNvSpPr>
          <p:nvPr>
            <p:ph idx="4294967295"/>
          </p:nvPr>
        </p:nvSpPr>
        <p:spPr>
          <a:xfrm>
            <a:off x="328707" y="603315"/>
            <a:ext cx="11534585" cy="5029200"/>
          </a:xfrm>
        </p:spPr>
        <p:txBody>
          <a:bodyPr/>
          <a:lstStyle/>
          <a:p>
            <a:pPr eaLnBrk="1" hangingPunct="1">
              <a:buFont typeface="Wingdings" panose="05000000000000000000" pitchFamily="2" charset="2"/>
              <a:buNone/>
              <a:defRPr/>
            </a:pPr>
            <a:r>
              <a:rPr lang="en-US" altLang="zh-TW" sz="1800" b="1" dirty="0">
                <a:solidFill>
                  <a:srgbClr val="003399"/>
                </a:solidFill>
                <a:latin typeface="華康中黑體" pitchFamily="49" charset="-120"/>
                <a:ea typeface="華康中黑體" pitchFamily="49" charset="-120"/>
              </a:rPr>
              <a:t> </a:t>
            </a:r>
            <a:endParaRPr lang="en-US" altLang="zh-TW" sz="2400" b="1" dirty="0">
              <a:solidFill>
                <a:srgbClr val="003399"/>
              </a:solidFill>
              <a:latin typeface="華康中黑體" pitchFamily="49" charset="-120"/>
              <a:ea typeface="華康中黑體" pitchFamily="49" charset="-120"/>
            </a:endParaRPr>
          </a:p>
          <a:p>
            <a:pPr>
              <a:buNone/>
              <a:defRPr/>
            </a:pPr>
            <a:r>
              <a:rPr lang="en-US" altLang="zh-TW" sz="1800" b="1" dirty="0">
                <a:solidFill>
                  <a:srgbClr val="003399"/>
                </a:solidFill>
                <a:ea typeface="華康中黑體" pitchFamily="49" charset="-120"/>
              </a:rPr>
              <a:t>(0524.12) QR </a:t>
            </a:r>
            <a:r>
              <a:rPr lang="zh-TW" altLang="en-US" sz="1800" b="1" dirty="0">
                <a:solidFill>
                  <a:srgbClr val="003399"/>
                </a:solidFill>
                <a:ea typeface="華康中黑體" pitchFamily="49" charset="-120"/>
              </a:rPr>
              <a:t>碼行銷新創意　請把黑啤酒裝滿  </a:t>
            </a:r>
            <a:r>
              <a:rPr lang="en-US" altLang="zh-TW" sz="1800" b="1" dirty="0">
                <a:solidFill>
                  <a:srgbClr val="003399"/>
                </a:solidFill>
                <a:ea typeface="華康中黑體" pitchFamily="49" charset="-120"/>
              </a:rPr>
              <a:t>Pint of Guinness reveals scannable QR code</a:t>
            </a:r>
          </a:p>
          <a:p>
            <a:pPr eaLnBrk="1" hangingPunct="1">
              <a:buFont typeface="Wingdings" panose="05000000000000000000" pitchFamily="2" charset="2"/>
              <a:buNone/>
              <a:defRPr/>
            </a:pPr>
            <a:endParaRPr lang="en-US" altLang="zh-TW" sz="1800" b="1" dirty="0">
              <a:solidFill>
                <a:srgbClr val="003399"/>
              </a:solidFill>
              <a:ea typeface="華康中黑體" pitchFamily="49" charset="-120"/>
            </a:endParaRPr>
          </a:p>
          <a:p>
            <a:pPr marL="0">
              <a:spcBef>
                <a:spcPts val="0"/>
              </a:spcBef>
              <a:buNone/>
              <a:defRPr/>
            </a:pPr>
            <a:r>
              <a:rPr lang="en-US" altLang="zh-TW" sz="1600" b="1" dirty="0">
                <a:solidFill>
                  <a:srgbClr val="003399"/>
                </a:solidFill>
                <a:latin typeface="華康中黑體" pitchFamily="49" charset="-120"/>
                <a:ea typeface="華康中黑體" pitchFamily="49" charset="-120"/>
              </a:rPr>
              <a:t>         </a:t>
            </a:r>
            <a:r>
              <a:rPr lang="en-US" altLang="zh-TW" sz="1600" b="1" dirty="0">
                <a:solidFill>
                  <a:srgbClr val="003399"/>
                </a:solidFill>
                <a:ea typeface="華康中黑體" pitchFamily="49" charset="-120"/>
              </a:rPr>
              <a:t>BBDO (</a:t>
            </a:r>
            <a:r>
              <a:rPr lang="zh-TW" altLang="en-US" sz="1600" dirty="0"/>
              <a:t> 按</a:t>
            </a:r>
            <a:r>
              <a:rPr lang="en-US" altLang="zh-TW" sz="1600" dirty="0"/>
              <a:t>:</a:t>
            </a:r>
            <a:r>
              <a:rPr lang="zh-TW" altLang="en-US" sz="1600" dirty="0"/>
              <a:t> </a:t>
            </a:r>
            <a:r>
              <a:rPr lang="en-US" altLang="zh-TW" sz="1600" dirty="0"/>
              <a:t>BBDO </a:t>
            </a:r>
            <a:r>
              <a:rPr lang="zh-TW" altLang="en-US" sz="1600" dirty="0"/>
              <a:t>是一家全球知名的廣告與行銷公司，全名是 </a:t>
            </a:r>
            <a:r>
              <a:rPr lang="en-US" altLang="zh-TW" sz="1600" dirty="0"/>
              <a:t>Batten, Barton, Durstine &amp; Osborn)</a:t>
            </a:r>
            <a:r>
              <a:rPr lang="zh-TW" altLang="en-US" sz="1600" dirty="0"/>
              <a:t> </a:t>
            </a:r>
            <a:r>
              <a:rPr lang="zh-TW" altLang="en-US" sz="1600" b="1" dirty="0">
                <a:solidFill>
                  <a:srgbClr val="003399"/>
                </a:solidFill>
                <a:ea typeface="華康中黑體" pitchFamily="49" charset="-120"/>
              </a:rPr>
              <a:t>推出了一款啤酒杯，酒杯上印上了</a:t>
            </a:r>
            <a:r>
              <a:rPr lang="zh-TW" altLang="en-US" sz="1600" b="1" dirty="0">
                <a:solidFill>
                  <a:srgbClr val="003399"/>
                </a:solidFill>
                <a:highlight>
                  <a:srgbClr val="FFFF00"/>
                </a:highlight>
                <a:ea typeface="華康中黑體" pitchFamily="49" charset="-120"/>
              </a:rPr>
              <a:t>白色的 </a:t>
            </a:r>
            <a:r>
              <a:rPr lang="en-US" altLang="zh-TW" sz="1600" b="1" dirty="0">
                <a:solidFill>
                  <a:srgbClr val="003399"/>
                </a:solidFill>
                <a:highlight>
                  <a:srgbClr val="FFFF00"/>
                </a:highlight>
                <a:ea typeface="華康中黑體" pitchFamily="49" charset="-120"/>
              </a:rPr>
              <a:t>QR </a:t>
            </a:r>
            <a:r>
              <a:rPr lang="zh-TW" altLang="en-US" sz="1600" b="1" dirty="0">
                <a:solidFill>
                  <a:srgbClr val="003399"/>
                </a:solidFill>
                <a:highlight>
                  <a:srgbClr val="FFFF00"/>
                </a:highlight>
                <a:ea typeface="華康中黑體" pitchFamily="49" charset="-120"/>
              </a:rPr>
              <a:t>碼，掃瞄 </a:t>
            </a:r>
            <a:r>
              <a:rPr lang="en-US" altLang="zh-TW" sz="1600" b="1" dirty="0">
                <a:solidFill>
                  <a:srgbClr val="003399"/>
                </a:solidFill>
                <a:highlight>
                  <a:srgbClr val="FFFF00"/>
                </a:highlight>
                <a:ea typeface="華康中黑體" pitchFamily="49" charset="-120"/>
              </a:rPr>
              <a:t>QR </a:t>
            </a:r>
            <a:r>
              <a:rPr lang="zh-TW" altLang="en-US" sz="1600" b="1" dirty="0">
                <a:solidFill>
                  <a:srgbClr val="003399"/>
                </a:solidFill>
                <a:highlight>
                  <a:srgbClr val="FFFF00"/>
                </a:highlight>
                <a:ea typeface="華康中黑體" pitchFamily="49" charset="-120"/>
              </a:rPr>
              <a:t>碼就可以得到在 </a:t>
            </a:r>
            <a:r>
              <a:rPr lang="en-US" altLang="zh-TW" sz="1600" b="1" dirty="0">
                <a:solidFill>
                  <a:srgbClr val="003399"/>
                </a:solidFill>
                <a:highlight>
                  <a:srgbClr val="FFFF00"/>
                </a:highlight>
                <a:ea typeface="華康中黑體" pitchFamily="49" charset="-120"/>
              </a:rPr>
              <a:t>Foursquare </a:t>
            </a:r>
            <a:r>
              <a:rPr lang="zh-TW" altLang="en-US" sz="1600" b="1" dirty="0">
                <a:solidFill>
                  <a:srgbClr val="003399"/>
                </a:solidFill>
                <a:highlight>
                  <a:srgbClr val="FFFF00"/>
                </a:highlight>
                <a:ea typeface="華康中黑體" pitchFamily="49" charset="-120"/>
              </a:rPr>
              <a:t>上的優惠券及特價</a:t>
            </a:r>
            <a:r>
              <a:rPr lang="zh-TW" altLang="en-US" sz="1600" b="1" dirty="0">
                <a:solidFill>
                  <a:srgbClr val="003399"/>
                </a:solidFill>
                <a:ea typeface="華康中黑體" pitchFamily="49" charset="-120"/>
              </a:rPr>
              <a:t>。不過透明酒杯上的白色 </a:t>
            </a:r>
            <a:r>
              <a:rPr lang="en-US" altLang="zh-TW" sz="1600" b="1" dirty="0">
                <a:solidFill>
                  <a:srgbClr val="003399"/>
                </a:solidFill>
                <a:ea typeface="華康中黑體" pitchFamily="49" charset="-120"/>
              </a:rPr>
              <a:t>QR </a:t>
            </a:r>
            <a:r>
              <a:rPr lang="zh-TW" altLang="en-US" sz="1600" b="1" dirty="0">
                <a:solidFill>
                  <a:srgbClr val="003399"/>
                </a:solidFill>
                <a:ea typeface="華康中黑體" pitchFamily="49" charset="-120"/>
              </a:rPr>
              <a:t>碼是無法掃瞄的，這時只能倒入顏色夠深的 </a:t>
            </a:r>
            <a:r>
              <a:rPr lang="en-US" altLang="zh-TW" sz="1600" b="1" dirty="0">
                <a:solidFill>
                  <a:srgbClr val="003399"/>
                </a:solidFill>
                <a:ea typeface="華康中黑體" pitchFamily="49" charset="-120"/>
              </a:rPr>
              <a:t>Guinness</a:t>
            </a:r>
            <a:r>
              <a:rPr lang="en-US" altLang="zh-TW" sz="1600" b="1" dirty="0">
                <a:solidFill>
                  <a:srgbClr val="003399"/>
                </a:solidFill>
                <a:highlight>
                  <a:srgbClr val="FFFF00"/>
                </a:highlight>
                <a:latin typeface="華康中黑體" pitchFamily="49" charset="-120"/>
                <a:ea typeface="華康中黑體" pitchFamily="49" charset="-120"/>
              </a:rPr>
              <a:t> (</a:t>
            </a:r>
            <a:r>
              <a:rPr lang="zh-TW" altLang="en-US" sz="1600" b="1" dirty="0">
                <a:solidFill>
                  <a:srgbClr val="003399"/>
                </a:solidFill>
                <a:highlight>
                  <a:srgbClr val="FFFF00"/>
                </a:highlight>
                <a:ea typeface="華康中黑體" pitchFamily="49" charset="-120"/>
              </a:rPr>
              <a:t>健力士</a:t>
            </a:r>
            <a:r>
              <a:rPr lang="en-US" altLang="zh-TW" sz="1600" b="1" dirty="0">
                <a:solidFill>
                  <a:srgbClr val="003399"/>
                </a:solidFill>
                <a:highlight>
                  <a:srgbClr val="FFFF00"/>
                </a:highlight>
                <a:ea typeface="華康中黑體" pitchFamily="49" charset="-120"/>
              </a:rPr>
              <a:t>)</a:t>
            </a:r>
            <a:r>
              <a:rPr lang="en-US" altLang="zh-TW" sz="1600" b="1" dirty="0">
                <a:solidFill>
                  <a:srgbClr val="003399"/>
                </a:solidFill>
                <a:ea typeface="華康中黑體" pitchFamily="49" charset="-120"/>
              </a:rPr>
              <a:t> </a:t>
            </a:r>
            <a:r>
              <a:rPr lang="zh-TW" altLang="en-US" sz="1600" b="1" dirty="0">
                <a:solidFill>
                  <a:srgbClr val="003399"/>
                </a:solidFill>
                <a:ea typeface="華康中黑體" pitchFamily="49" charset="-120"/>
              </a:rPr>
              <a:t>啤酒才能夠掃瞄杯上的 </a:t>
            </a:r>
            <a:r>
              <a:rPr lang="en-US" altLang="zh-TW" sz="1600" b="1" dirty="0">
                <a:solidFill>
                  <a:srgbClr val="003399"/>
                </a:solidFill>
                <a:ea typeface="華康中黑體" pitchFamily="49" charset="-120"/>
              </a:rPr>
              <a:t>QR </a:t>
            </a:r>
            <a:r>
              <a:rPr lang="zh-TW" altLang="en-US" sz="1600" b="1" dirty="0">
                <a:solidFill>
                  <a:srgbClr val="003399"/>
                </a:solidFill>
                <a:ea typeface="華康中黑體" pitchFamily="49" charset="-120"/>
              </a:rPr>
              <a:t>碼。</a:t>
            </a:r>
            <a:endParaRPr lang="en-US" altLang="zh-TW" sz="1600" b="1" dirty="0">
              <a:solidFill>
                <a:srgbClr val="003399"/>
              </a:solidFill>
              <a:ea typeface="華康中黑體" pitchFamily="49" charset="-120"/>
            </a:endParaRPr>
          </a:p>
          <a:p>
            <a:pPr marL="0">
              <a:spcBef>
                <a:spcPts val="0"/>
              </a:spcBef>
              <a:buNone/>
              <a:defRPr/>
            </a:pPr>
            <a:endParaRPr lang="en-US" altLang="zh-TW" sz="1600" b="1" dirty="0">
              <a:solidFill>
                <a:srgbClr val="003399"/>
              </a:solidFill>
              <a:ea typeface="華康中黑體" pitchFamily="49" charset="-120"/>
            </a:endParaRPr>
          </a:p>
          <a:p>
            <a:pPr marL="0">
              <a:spcBef>
                <a:spcPts val="0"/>
              </a:spcBef>
              <a:buNone/>
              <a:defRPr/>
            </a:pPr>
            <a:r>
              <a:rPr lang="en-US" altLang="zh-TW" sz="1600" b="1" dirty="0">
                <a:solidFill>
                  <a:srgbClr val="003399"/>
                </a:solidFill>
                <a:ea typeface="華康中黑體" pitchFamily="49" charset="-120"/>
              </a:rPr>
              <a:t>         </a:t>
            </a:r>
            <a:r>
              <a:rPr lang="zh-TW" altLang="zh-TW" sz="1600" b="1" dirty="0">
                <a:solidFill>
                  <a:srgbClr val="003399"/>
                </a:solidFill>
                <a:ea typeface="華康中黑體" pitchFamily="49" charset="-120"/>
              </a:rPr>
              <a:t>它屬於</a:t>
            </a:r>
            <a:r>
              <a:rPr lang="zh-TW" altLang="zh-TW" sz="1600" b="1" dirty="0">
                <a:solidFill>
                  <a:srgbClr val="003399"/>
                </a:solidFill>
                <a:highlight>
                  <a:srgbClr val="FFFF00"/>
                </a:highlight>
                <a:ea typeface="華康中黑體" pitchFamily="49" charset="-120"/>
              </a:rPr>
              <a:t>豐富性</a:t>
            </a:r>
            <a:r>
              <a:rPr lang="zh-TW" altLang="zh-TW" sz="1600" b="1" dirty="0">
                <a:solidFill>
                  <a:srgbClr val="003399"/>
                </a:solidFill>
                <a:ea typeface="華康中黑體" pitchFamily="49" charset="-120"/>
              </a:rPr>
              <a:t>的延伸</a:t>
            </a:r>
            <a:r>
              <a:rPr lang="en-US" altLang="zh-TW" sz="1600" b="1" dirty="0">
                <a:solidFill>
                  <a:srgbClr val="003399"/>
                </a:solidFill>
                <a:ea typeface="華康中黑體" pitchFamily="49" charset="-120"/>
              </a:rPr>
              <a:t> </a:t>
            </a:r>
            <a:r>
              <a:rPr lang="zh-TW" altLang="zh-TW" sz="1600" b="1" dirty="0">
                <a:solidFill>
                  <a:srgbClr val="003399"/>
                </a:solidFill>
                <a:ea typeface="華康中黑體" pitchFamily="49" charset="-120"/>
              </a:rPr>
              <a:t>，但更準確地說，它體現的是</a:t>
            </a:r>
            <a:r>
              <a:rPr lang="zh-TW" altLang="zh-TW" sz="1600" b="1" dirty="0">
                <a:solidFill>
                  <a:srgbClr val="003399"/>
                </a:solidFill>
                <a:highlight>
                  <a:srgbClr val="FFFF00"/>
                </a:highlight>
                <a:ea typeface="華康中黑體" pitchFamily="49" charset="-120"/>
              </a:rPr>
              <a:t>行銷體驗的互動性與數位延伸性</a:t>
            </a:r>
            <a:r>
              <a:rPr lang="zh-TW" altLang="en-US" sz="1600" b="1" dirty="0">
                <a:solidFill>
                  <a:srgbClr val="003399"/>
                </a:solidFill>
                <a:ea typeface="華康中黑體" pitchFamily="49" charset="-120"/>
              </a:rPr>
              <a:t>。</a:t>
            </a:r>
            <a:r>
              <a:rPr lang="zh-TW" altLang="en-US" sz="1600" dirty="0"/>
              <a:t>這種透過 </a:t>
            </a:r>
            <a:r>
              <a:rPr lang="en-US" altLang="zh-TW" sz="1600" dirty="0"/>
              <a:t>QR </a:t>
            </a:r>
            <a:r>
              <a:rPr lang="zh-TW" altLang="en-US" sz="1600" dirty="0"/>
              <a:t>碼與實體產品互動、結合社交平台優惠的行銷手法，是典型的 </a:t>
            </a:r>
            <a:r>
              <a:rPr lang="en-US" altLang="zh-TW" sz="1600" b="1" dirty="0"/>
              <a:t>EC 3.0 </a:t>
            </a:r>
            <a:r>
              <a:rPr lang="zh-TW" altLang="en-US" sz="1600" b="1" dirty="0"/>
              <a:t>行銷體驗與互動</a:t>
            </a:r>
            <a:r>
              <a:rPr lang="zh-TW" altLang="en-US" sz="1600" dirty="0"/>
              <a:t>。</a:t>
            </a:r>
            <a:endParaRPr lang="en-US" altLang="zh-TW" sz="1600" b="1" dirty="0">
              <a:solidFill>
                <a:srgbClr val="003399"/>
              </a:solidFill>
              <a:ea typeface="華康中黑體" pitchFamily="49" charset="-120"/>
            </a:endParaRPr>
          </a:p>
          <a:p>
            <a:pPr eaLnBrk="1" hangingPunct="1">
              <a:buFont typeface="Wingdings" panose="05000000000000000000" pitchFamily="2" charset="2"/>
              <a:buNone/>
              <a:defRPr/>
            </a:pPr>
            <a:endParaRPr lang="en-US" altLang="zh-TW" sz="2000" b="1" dirty="0">
              <a:latin typeface="華康中黑體" pitchFamily="49" charset="-120"/>
              <a:ea typeface="華康中黑體" pitchFamily="49" charset="-120"/>
            </a:endParaRPr>
          </a:p>
          <a:p>
            <a:pPr eaLnBrk="1" hangingPunct="1">
              <a:buFont typeface="Wingdings" panose="05000000000000000000" pitchFamily="2" charset="2"/>
              <a:buNone/>
              <a:defRPr/>
            </a:pPr>
            <a:endParaRPr lang="en-US" altLang="zh-TW" sz="2000" b="1" dirty="0">
              <a:solidFill>
                <a:srgbClr val="FF0000"/>
              </a:solidFill>
              <a:ea typeface="華康中黑體" pitchFamily="49" charset="-120"/>
            </a:endParaRPr>
          </a:p>
          <a:p>
            <a:pPr eaLnBrk="1" hangingPunct="1">
              <a:buFont typeface="Wingdings" panose="05000000000000000000" pitchFamily="2" charset="2"/>
              <a:buNone/>
              <a:defRPr/>
            </a:pPr>
            <a:endParaRPr lang="en-US" altLang="zh-TW" sz="2000" b="1" dirty="0">
              <a:solidFill>
                <a:srgbClr val="FF0000"/>
              </a:solidFill>
              <a:ea typeface="華康中黑體" pitchFamily="49" charset="-120"/>
            </a:endParaRPr>
          </a:p>
          <a:p>
            <a:pPr eaLnBrk="1" hangingPunct="1">
              <a:buFont typeface="Wingdings" panose="05000000000000000000" pitchFamily="2" charset="2"/>
              <a:buNone/>
              <a:defRPr/>
            </a:pPr>
            <a:r>
              <a:rPr lang="en-US" altLang="zh-TW" sz="2000" b="1" dirty="0">
                <a:ea typeface="新細明體" panose="02020500000000000000" pitchFamily="18" charset="-120"/>
              </a:rPr>
              <a:t> </a:t>
            </a:r>
            <a:endParaRPr lang="zh-TW" altLang="en-US" sz="2000" b="1" dirty="0">
              <a:ea typeface="新細明體" panose="02020500000000000000" pitchFamily="18" charset="-120"/>
            </a:endParaRPr>
          </a:p>
        </p:txBody>
      </p:sp>
      <p:pic>
        <p:nvPicPr>
          <p:cNvPr id="151556" name="Picture 5" descr="「guinness qr cup」的圖片搜尋結果">
            <a:extLst>
              <a:ext uri="{FF2B5EF4-FFF2-40B4-BE49-F238E27FC236}">
                <a16:creationId xmlns:a16="http://schemas.microsoft.com/office/drawing/2014/main" id="{08577EEC-C718-4C3D-B7C8-256A4D058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506" y="3429000"/>
            <a:ext cx="3999952" cy="280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89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28DA54-D207-4EC3-9283-025EA0452F90}"/>
              </a:ext>
            </a:extLst>
          </p:cNvPr>
          <p:cNvSpPr>
            <a:spLocks noGrp="1"/>
          </p:cNvSpPr>
          <p:nvPr>
            <p:ph type="title"/>
          </p:nvPr>
        </p:nvSpPr>
        <p:spPr>
          <a:xfrm>
            <a:off x="573314" y="135004"/>
            <a:ext cx="11204893" cy="1325563"/>
          </a:xfrm>
        </p:spPr>
        <p:txBody>
          <a:bodyPr>
            <a:normAutofit/>
          </a:bodyPr>
          <a:lstStyle/>
          <a:p>
            <a:r>
              <a:rPr lang="en-US" altLang="zh-TW" sz="2400" b="1" i="0" dirty="0">
                <a:solidFill>
                  <a:srgbClr val="003399"/>
                </a:solidFill>
                <a:effectLst/>
                <a:latin typeface="Microsoft YaHei" panose="020B0503020204020204" pitchFamily="34" charset="-122"/>
                <a:ea typeface="Microsoft YaHei" panose="020B0503020204020204" pitchFamily="34" charset="-122"/>
              </a:rPr>
              <a:t>(0627.18)</a:t>
            </a:r>
            <a:r>
              <a:rPr lang="zh-TW" altLang="en-US" sz="2400" b="1" i="0" dirty="0">
                <a:solidFill>
                  <a:srgbClr val="003399"/>
                </a:solidFill>
                <a:effectLst/>
                <a:latin typeface="Microsoft YaHei" panose="020B0503020204020204" pitchFamily="34" charset="-122"/>
                <a:ea typeface="Microsoft YaHei" panose="020B0503020204020204" pitchFamily="34" charset="-122"/>
              </a:rPr>
              <a:t> </a:t>
            </a:r>
            <a:r>
              <a:rPr lang="zh-TW" altLang="en-US" sz="2400" b="1" i="0" dirty="0">
                <a:solidFill>
                  <a:srgbClr val="333333"/>
                </a:solidFill>
                <a:effectLst/>
                <a:latin typeface="Microsoft YaHei" panose="020B0503020204020204" pitchFamily="34" charset="-122"/>
                <a:ea typeface="Microsoft YaHei" panose="020B0503020204020204" pitchFamily="34" charset="-122"/>
              </a:rPr>
              <a:t>深度直擊全球</a:t>
            </a:r>
            <a:r>
              <a:rPr lang="en-US" altLang="zh-TW" sz="2400" b="1" i="0" dirty="0">
                <a:solidFill>
                  <a:srgbClr val="333333"/>
                </a:solidFill>
                <a:effectLst/>
                <a:latin typeface="Microsoft YaHei" panose="020B0503020204020204" pitchFamily="34" charset="-122"/>
                <a:ea typeface="Microsoft YaHei" panose="020B0503020204020204" pitchFamily="34" charset="-122"/>
              </a:rPr>
              <a:t>Amazon</a:t>
            </a:r>
            <a:r>
              <a:rPr lang="zh-TW" altLang="en-US" sz="2400" b="1" i="0" dirty="0">
                <a:solidFill>
                  <a:srgbClr val="333333"/>
                </a:solidFill>
                <a:effectLst/>
                <a:latin typeface="Microsoft YaHei" panose="020B0503020204020204" pitchFamily="34" charset="-122"/>
                <a:ea typeface="Microsoft YaHei" panose="020B0503020204020204" pitchFamily="34" charset="-122"/>
              </a:rPr>
              <a:t>首家無人商店</a:t>
            </a:r>
            <a:r>
              <a:rPr lang="zh-TW" altLang="en-US" sz="2400" b="1" i="0" dirty="0">
                <a:solidFill>
                  <a:srgbClr val="003399"/>
                </a:solidFill>
                <a:effectLst/>
                <a:latin typeface="微軟正黑體" panose="020B0604030504040204" pitchFamily="34" charset="-120"/>
                <a:ea typeface="微軟正黑體" panose="020B0604030504040204" pitchFamily="34" charset="-120"/>
              </a:rPr>
              <a:t>， </a:t>
            </a:r>
            <a:r>
              <a:rPr lang="en-US" altLang="zh-TW" sz="2400" b="1" i="0" dirty="0">
                <a:solidFill>
                  <a:srgbClr val="333333"/>
                </a:solidFill>
                <a:effectLst/>
                <a:latin typeface="Microsoft YaHei" panose="020B0503020204020204" pitchFamily="34" charset="-122"/>
                <a:ea typeface="Microsoft YaHei" panose="020B0503020204020204" pitchFamily="34" charset="-122"/>
              </a:rPr>
              <a:t>Amazon Go</a:t>
            </a:r>
            <a:r>
              <a:rPr lang="zh-TW" altLang="en-US" sz="2400" b="1" i="0" dirty="0">
                <a:solidFill>
                  <a:srgbClr val="333333"/>
                </a:solidFill>
                <a:effectLst/>
                <a:latin typeface="Microsoft YaHei" panose="020B0503020204020204" pitchFamily="34" charset="-122"/>
                <a:ea typeface="Microsoft YaHei" panose="020B0503020204020204" pitchFamily="34" charset="-122"/>
              </a:rPr>
              <a:t>維運關鍵大公開</a:t>
            </a:r>
            <a:endParaRPr lang="zh-TW" altLang="en-US" sz="2400" dirty="0"/>
          </a:p>
        </p:txBody>
      </p:sp>
      <p:pic>
        <p:nvPicPr>
          <p:cNvPr id="6" name="圖片 5" descr="一張含有 文字, 架子, 個人, 室內 的圖片&#10;&#10;自動產生的描述">
            <a:extLst>
              <a:ext uri="{FF2B5EF4-FFF2-40B4-BE49-F238E27FC236}">
                <a16:creationId xmlns:a16="http://schemas.microsoft.com/office/drawing/2014/main" id="{B8D9E627-96B0-4946-B67E-9A74547CB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12" y="1625536"/>
            <a:ext cx="4372429" cy="2907665"/>
          </a:xfrm>
          <a:prstGeom prst="rect">
            <a:avLst/>
          </a:prstGeom>
        </p:spPr>
      </p:pic>
      <p:sp>
        <p:nvSpPr>
          <p:cNvPr id="7" name="文字方塊 6">
            <a:extLst>
              <a:ext uri="{FF2B5EF4-FFF2-40B4-BE49-F238E27FC236}">
                <a16:creationId xmlns:a16="http://schemas.microsoft.com/office/drawing/2014/main" id="{C53FA2E5-D23A-48FF-9CC5-AA5D60F33D8D}"/>
              </a:ext>
            </a:extLst>
          </p:cNvPr>
          <p:cNvSpPr txBox="1"/>
          <p:nvPr/>
        </p:nvSpPr>
        <p:spPr>
          <a:xfrm>
            <a:off x="379957" y="4863139"/>
            <a:ext cx="4708340" cy="646331"/>
          </a:xfrm>
          <a:prstGeom prst="rect">
            <a:avLst/>
          </a:prstGeom>
          <a:noFill/>
        </p:spPr>
        <p:txBody>
          <a:bodyPr wrap="none" rtlCol="0">
            <a:spAutoFit/>
          </a:bodyPr>
          <a:lstStyle/>
          <a:p>
            <a:r>
              <a:rPr lang="zh-TW" altLang="en-US" b="1" i="0" dirty="0">
                <a:solidFill>
                  <a:srgbClr val="C00000"/>
                </a:solidFill>
                <a:effectLst/>
                <a:latin typeface="微軟正黑體" panose="020B0604030504040204" pitchFamily="34" charset="-120"/>
                <a:ea typeface="微軟正黑體" panose="020B0604030504040204" pitchFamily="34" charset="-120"/>
              </a:rPr>
              <a:t>特色</a:t>
            </a:r>
            <a:r>
              <a:rPr lang="en-US" altLang="zh-TW" b="1" i="0" dirty="0">
                <a:solidFill>
                  <a:srgbClr val="C00000"/>
                </a:solidFill>
                <a:effectLst/>
                <a:highlight>
                  <a:srgbClr val="FFFF00"/>
                </a:highlight>
                <a:latin typeface="微軟正黑體" panose="020B0604030504040204" pitchFamily="34" charset="-120"/>
                <a:ea typeface="微軟正黑體" panose="020B0604030504040204" pitchFamily="34" charset="-120"/>
              </a:rPr>
              <a:t>4</a:t>
            </a:r>
            <a:r>
              <a:rPr lang="zh-TW" altLang="en-US" b="1" i="0" dirty="0">
                <a:solidFill>
                  <a:srgbClr val="C00000"/>
                </a:solidFill>
                <a:effectLst/>
                <a:latin typeface="微軟正黑體" panose="020B0604030504040204" pitchFamily="34" charset="-120"/>
                <a:ea typeface="微軟正黑體" panose="020B0604030504040204" pitchFamily="34" charset="-120"/>
              </a:rPr>
              <a:t>　靠</a:t>
            </a:r>
            <a:r>
              <a:rPr lang="zh-TW" altLang="en-US" b="1" i="0" dirty="0">
                <a:solidFill>
                  <a:srgbClr val="C00000"/>
                </a:solidFill>
                <a:effectLst/>
                <a:highlight>
                  <a:srgbClr val="FFFF00"/>
                </a:highlight>
                <a:latin typeface="微軟正黑體" panose="020B0604030504040204" pitchFamily="34" charset="-120"/>
                <a:ea typeface="微軟正黑體" panose="020B0604030504040204" pitchFamily="34" charset="-120"/>
              </a:rPr>
              <a:t>電腦視覺</a:t>
            </a:r>
            <a:r>
              <a:rPr lang="zh-TW" altLang="en-US" b="1" i="0" dirty="0">
                <a:solidFill>
                  <a:srgbClr val="C00000"/>
                </a:solidFill>
                <a:effectLst/>
                <a:latin typeface="微軟正黑體" panose="020B0604030504040204" pitchFamily="34" charset="-120"/>
                <a:ea typeface="微軟正黑體" panose="020B0604030504040204" pitchFamily="34" charset="-120"/>
              </a:rPr>
              <a:t>追蹤</a:t>
            </a:r>
            <a:r>
              <a:rPr lang="zh-TW" altLang="en-US" b="1" i="0" dirty="0">
                <a:solidFill>
                  <a:srgbClr val="C00000"/>
                </a:solidFill>
                <a:effectLst/>
                <a:highlight>
                  <a:srgbClr val="FFFF00"/>
                </a:highlight>
                <a:latin typeface="微軟正黑體" panose="020B0604030504040204" pitchFamily="34" charset="-120"/>
                <a:ea typeface="微軟正黑體" panose="020B0604030504040204" pitchFamily="34" charset="-120"/>
              </a:rPr>
              <a:t>消費者取貨購買行為</a:t>
            </a:r>
          </a:p>
          <a:p>
            <a:endParaRPr lang="zh-TW" altLang="en-US" dirty="0"/>
          </a:p>
        </p:txBody>
      </p:sp>
      <p:pic>
        <p:nvPicPr>
          <p:cNvPr id="11" name="圖片 10">
            <a:extLst>
              <a:ext uri="{FF2B5EF4-FFF2-40B4-BE49-F238E27FC236}">
                <a16:creationId xmlns:a16="http://schemas.microsoft.com/office/drawing/2014/main" id="{3E9C2CE5-7C9A-43D3-AB59-A4180CFE6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886" y="1419225"/>
            <a:ext cx="4992914" cy="3320288"/>
          </a:xfrm>
          <a:prstGeom prst="rect">
            <a:avLst/>
          </a:prstGeom>
        </p:spPr>
      </p:pic>
      <p:sp>
        <p:nvSpPr>
          <p:cNvPr id="13" name="文字方塊 12">
            <a:extLst>
              <a:ext uri="{FF2B5EF4-FFF2-40B4-BE49-F238E27FC236}">
                <a16:creationId xmlns:a16="http://schemas.microsoft.com/office/drawing/2014/main" id="{2E9EBCFE-3905-4C38-AE81-8F27039A1A7E}"/>
              </a:ext>
            </a:extLst>
          </p:cNvPr>
          <p:cNvSpPr txBox="1"/>
          <p:nvPr/>
        </p:nvSpPr>
        <p:spPr>
          <a:xfrm>
            <a:off x="6360886" y="4930705"/>
            <a:ext cx="3589444" cy="615553"/>
          </a:xfrm>
          <a:prstGeom prst="rect">
            <a:avLst/>
          </a:prstGeom>
          <a:noFill/>
        </p:spPr>
        <p:txBody>
          <a:bodyPr wrap="none" rtlCol="0">
            <a:spAutoFit/>
          </a:bodyPr>
          <a:lstStyle/>
          <a:p>
            <a:r>
              <a:rPr lang="zh-TW" altLang="en-US" sz="1600" b="1" i="0" dirty="0">
                <a:solidFill>
                  <a:srgbClr val="C00000"/>
                </a:solidFill>
                <a:effectLst/>
                <a:latin typeface="微軟正黑體" panose="020B0604030504040204" pitchFamily="34" charset="-120"/>
                <a:ea typeface="微軟正黑體" panose="020B0604030504040204" pitchFamily="34" charset="-120"/>
              </a:rPr>
              <a:t>特色</a:t>
            </a:r>
            <a:r>
              <a:rPr lang="en-US" altLang="zh-TW" sz="1600" b="1" i="0" dirty="0">
                <a:solidFill>
                  <a:srgbClr val="C00000"/>
                </a:solidFill>
                <a:effectLst/>
                <a:highlight>
                  <a:srgbClr val="FFFF00"/>
                </a:highlight>
                <a:latin typeface="微軟正黑體" panose="020B0604030504040204" pitchFamily="34" charset="-120"/>
                <a:ea typeface="微軟正黑體" panose="020B0604030504040204" pitchFamily="34" charset="-120"/>
              </a:rPr>
              <a:t>5</a:t>
            </a:r>
            <a:r>
              <a:rPr lang="zh-TW" altLang="en-US" sz="1600" b="1" i="0" dirty="0">
                <a:solidFill>
                  <a:srgbClr val="C00000"/>
                </a:solidFill>
                <a:effectLst/>
                <a:latin typeface="微軟正黑體" panose="020B0604030504040204" pitchFamily="34" charset="-120"/>
                <a:ea typeface="微軟正黑體" panose="020B0604030504040204" pitchFamily="34" charset="-120"/>
              </a:rPr>
              <a:t>　顧客離店後</a:t>
            </a:r>
            <a:r>
              <a:rPr lang="zh-TW" altLang="en-US" sz="1600" b="1" i="0" dirty="0">
                <a:solidFill>
                  <a:srgbClr val="C00000"/>
                </a:solidFill>
                <a:effectLst/>
                <a:highlight>
                  <a:srgbClr val="FFFF00"/>
                </a:highlight>
                <a:latin typeface="微軟正黑體" panose="020B0604030504040204" pitchFamily="34" charset="-120"/>
                <a:ea typeface="微軟正黑體" panose="020B0604030504040204" pitchFamily="34" charset="-120"/>
              </a:rPr>
              <a:t>自動收到帳目明細</a:t>
            </a:r>
          </a:p>
          <a:p>
            <a:endParaRPr lang="zh-TW" altLang="en-US" dirty="0"/>
          </a:p>
        </p:txBody>
      </p:sp>
      <p:sp>
        <p:nvSpPr>
          <p:cNvPr id="3" name="文字方塊 2">
            <a:extLst>
              <a:ext uri="{FF2B5EF4-FFF2-40B4-BE49-F238E27FC236}">
                <a16:creationId xmlns:a16="http://schemas.microsoft.com/office/drawing/2014/main" id="{1837B476-F64D-44E1-6514-0492A6843605}"/>
              </a:ext>
            </a:extLst>
          </p:cNvPr>
          <p:cNvSpPr txBox="1"/>
          <p:nvPr/>
        </p:nvSpPr>
        <p:spPr>
          <a:xfrm>
            <a:off x="379957" y="5761984"/>
            <a:ext cx="11204894" cy="615553"/>
          </a:xfrm>
          <a:prstGeom prst="rect">
            <a:avLst/>
          </a:prstGeom>
          <a:noFill/>
        </p:spPr>
        <p:txBody>
          <a:bodyPr wrap="square" rtlCol="0">
            <a:spAutoFit/>
          </a:bodyPr>
          <a:lstStyle/>
          <a:p>
            <a:r>
              <a:rPr lang="zh-TW" altLang="en-US" sz="1600" b="1" i="0" dirty="0">
                <a:solidFill>
                  <a:srgbClr val="003399"/>
                </a:solidFill>
                <a:effectLst/>
                <a:latin typeface="微軟正黑體" panose="020B0604030504040204" pitchFamily="34" charset="-120"/>
                <a:ea typeface="微軟正黑體" panose="020B0604030504040204" pitchFamily="34" charset="-120"/>
              </a:rPr>
              <a:t>顧客每從</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貨架上拿取一件商品</a:t>
            </a:r>
            <a:r>
              <a:rPr lang="zh-TW" altLang="en-US" sz="1600" b="1" i="0" dirty="0">
                <a:solidFill>
                  <a:srgbClr val="003399"/>
                </a:solidFill>
                <a:effectLst/>
                <a:latin typeface="微軟正黑體" panose="020B0604030504040204" pitchFamily="34" charset="-120"/>
                <a:ea typeface="微軟正黑體" panose="020B0604030504040204" pitchFamily="34" charset="-120"/>
              </a:rPr>
              <a:t>，就會將該件商品計入該用戶帳戶的</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虛擬購物車裡</a:t>
            </a:r>
            <a:r>
              <a:rPr lang="en-US" altLang="zh-TW"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(virtual shopping cart </a:t>
            </a:r>
            <a:r>
              <a:rPr lang="en-US" altLang="zh-TW" sz="1600" i="0" dirty="0">
                <a:solidFill>
                  <a:srgbClr val="003399"/>
                </a:solidFill>
                <a:effectLst/>
                <a:highlight>
                  <a:srgbClr val="FFFF00"/>
                </a:highlight>
                <a:latin typeface="微軟正黑體" panose="020B0604030504040204" pitchFamily="34" charset="-120"/>
                <a:ea typeface="微軟正黑體" panose="020B0604030504040204" pitchFamily="34" charset="-120"/>
              </a:rPr>
              <a:t>)</a:t>
            </a:r>
            <a:r>
              <a:rPr lang="zh-TW" altLang="en-US" sz="1600" b="1" i="0" dirty="0">
                <a:solidFill>
                  <a:srgbClr val="003399"/>
                </a:solidFill>
                <a:effectLst/>
                <a:highlight>
                  <a:srgbClr val="FFFF00"/>
                </a:highlight>
                <a:latin typeface="微軟正黑體" panose="020B0604030504040204" pitchFamily="34" charset="-120"/>
                <a:ea typeface="微軟正黑體" panose="020B0604030504040204" pitchFamily="34" charset="-120"/>
              </a:rPr>
              <a:t>。</a:t>
            </a:r>
          </a:p>
          <a:p>
            <a:endParaRPr lang="zh-TW" altLang="en-US" dirty="0"/>
          </a:p>
        </p:txBody>
      </p:sp>
    </p:spTree>
    <p:extLst>
      <p:ext uri="{BB962C8B-B14F-4D97-AF65-F5344CB8AC3E}">
        <p14:creationId xmlns:p14="http://schemas.microsoft.com/office/powerpoint/2010/main" val="37921768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36E09-A755-9CB4-8403-BA6087BC605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C097CC6-E811-A4C9-0D1D-A8F73BF5141D}"/>
              </a:ext>
            </a:extLst>
          </p:cNvPr>
          <p:cNvSpPr>
            <a:spLocks noGrp="1"/>
          </p:cNvSpPr>
          <p:nvPr>
            <p:ph type="title"/>
          </p:nvPr>
        </p:nvSpPr>
        <p:spPr>
          <a:xfrm>
            <a:off x="1933787" y="-44824"/>
            <a:ext cx="7767782" cy="677108"/>
          </a:xfrm>
        </p:spPr>
        <p:txBody>
          <a:bodyPr>
            <a:normAutofit/>
          </a:bodyPr>
          <a:lstStyle/>
          <a:p>
            <a:r>
              <a:rPr lang="en-US" altLang="zh-TW" sz="3200" dirty="0"/>
              <a:t> </a:t>
            </a:r>
            <a:r>
              <a:rPr lang="en-US" altLang="zh-TW" sz="1800" dirty="0"/>
              <a:t>Perspective  2 : </a:t>
            </a:r>
            <a:r>
              <a:rPr lang="zh-TW" altLang="en-US" sz="1800" dirty="0"/>
              <a:t>電子商務的演進</a:t>
            </a:r>
            <a:r>
              <a:rPr lang="en-US" altLang="zh-TW" sz="1800" dirty="0"/>
              <a:t>: </a:t>
            </a:r>
            <a:r>
              <a:rPr lang="en-US" altLang="zh-TW" sz="1800" dirty="0">
                <a:highlight>
                  <a:srgbClr val="FFFF00"/>
                </a:highlight>
              </a:rPr>
              <a:t>EC 3.0</a:t>
            </a:r>
            <a:endParaRPr lang="zh-TW" altLang="en-US" sz="3200" dirty="0">
              <a:highlight>
                <a:srgbClr val="FFFF00"/>
              </a:highlight>
            </a:endParaRPr>
          </a:p>
        </p:txBody>
      </p:sp>
      <p:sp>
        <p:nvSpPr>
          <p:cNvPr id="11" name="內容版面配置區 10">
            <a:extLst>
              <a:ext uri="{FF2B5EF4-FFF2-40B4-BE49-F238E27FC236}">
                <a16:creationId xmlns:a16="http://schemas.microsoft.com/office/drawing/2014/main" id="{A5997D77-53B7-4B38-82E4-F3FB58E8822E}"/>
              </a:ext>
            </a:extLst>
          </p:cNvPr>
          <p:cNvSpPr>
            <a:spLocks noGrp="1"/>
          </p:cNvSpPr>
          <p:nvPr>
            <p:ph idx="1"/>
          </p:nvPr>
        </p:nvSpPr>
        <p:spPr>
          <a:xfrm>
            <a:off x="355341" y="1253331"/>
            <a:ext cx="10924674" cy="4351338"/>
          </a:xfrm>
        </p:spPr>
        <p:txBody>
          <a:bodyPr>
            <a:normAutofit/>
          </a:bodyPr>
          <a:lstStyle/>
          <a:p>
            <a:pPr marL="0" indent="0">
              <a:buNone/>
            </a:pPr>
            <a:r>
              <a:rPr lang="zh-TW" altLang="en-US" sz="2400" b="1" dirty="0">
                <a:solidFill>
                  <a:srgbClr val="0070C0"/>
                </a:solidFill>
              </a:rPr>
              <a:t> </a:t>
            </a:r>
            <a:endParaRPr lang="zh-TW" altLang="en-US" sz="2000" dirty="0">
              <a:solidFill>
                <a:srgbClr val="0070C0"/>
              </a:solidFill>
              <a:highlight>
                <a:srgbClr val="FFFF00"/>
              </a:highlight>
            </a:endParaRPr>
          </a:p>
        </p:txBody>
      </p:sp>
      <p:graphicFrame>
        <p:nvGraphicFramePr>
          <p:cNvPr id="6" name="表格 5">
            <a:extLst>
              <a:ext uri="{FF2B5EF4-FFF2-40B4-BE49-F238E27FC236}">
                <a16:creationId xmlns:a16="http://schemas.microsoft.com/office/drawing/2014/main" id="{DF68C3F5-DCD7-A61C-85A8-CC7374941B4C}"/>
              </a:ext>
            </a:extLst>
          </p:cNvPr>
          <p:cNvGraphicFramePr>
            <a:graphicFrameLocks noGrp="1"/>
          </p:cNvGraphicFramePr>
          <p:nvPr>
            <p:extLst>
              <p:ext uri="{D42A27DB-BD31-4B8C-83A1-F6EECF244321}">
                <p14:modId xmlns:p14="http://schemas.microsoft.com/office/powerpoint/2010/main" val="476891910"/>
              </p:ext>
            </p:extLst>
          </p:nvPr>
        </p:nvGraphicFramePr>
        <p:xfrm>
          <a:off x="355341" y="592486"/>
          <a:ext cx="11619664" cy="5886819"/>
        </p:xfrm>
        <a:graphic>
          <a:graphicData uri="http://schemas.openxmlformats.org/drawingml/2006/table">
            <a:tbl>
              <a:tblPr firstRow="1" bandRow="1">
                <a:tableStyleId>{5C22544A-7EE6-4342-B048-85BDC9FD1C3A}</a:tableStyleId>
              </a:tblPr>
              <a:tblGrid>
                <a:gridCol w="1610882">
                  <a:extLst>
                    <a:ext uri="{9D8B030D-6E8A-4147-A177-3AD203B41FA5}">
                      <a16:colId xmlns:a16="http://schemas.microsoft.com/office/drawing/2014/main" val="2029136128"/>
                    </a:ext>
                  </a:extLst>
                </a:gridCol>
                <a:gridCol w="1148452">
                  <a:extLst>
                    <a:ext uri="{9D8B030D-6E8A-4147-A177-3AD203B41FA5}">
                      <a16:colId xmlns:a16="http://schemas.microsoft.com/office/drawing/2014/main" val="3669466235"/>
                    </a:ext>
                  </a:extLst>
                </a:gridCol>
                <a:gridCol w="8860330">
                  <a:extLst>
                    <a:ext uri="{9D8B030D-6E8A-4147-A177-3AD203B41FA5}">
                      <a16:colId xmlns:a16="http://schemas.microsoft.com/office/drawing/2014/main" val="4151046844"/>
                    </a:ext>
                  </a:extLst>
                </a:gridCol>
              </a:tblGrid>
              <a:tr h="400419">
                <a:tc>
                  <a:txBody>
                    <a:bodyPr/>
                    <a:lstStyle/>
                    <a:p>
                      <a:endParaRPr lang="zh-TW" altLang="en-US" b="0" dirty="0"/>
                    </a:p>
                  </a:txBody>
                  <a:tcPr/>
                </a:tc>
                <a:tc>
                  <a:txBody>
                    <a:bodyPr/>
                    <a:lstStyle/>
                    <a:p>
                      <a:r>
                        <a:rPr lang="zh-TW" altLang="en-US" dirty="0"/>
                        <a:t>時期</a:t>
                      </a:r>
                    </a:p>
                  </a:txBody>
                  <a:tcPr/>
                </a:tc>
                <a:tc>
                  <a:txBody>
                    <a:bodyPr/>
                    <a:lstStyle/>
                    <a:p>
                      <a:r>
                        <a:rPr lang="zh-TW" altLang="en-US" dirty="0"/>
                        <a:t>                                                特點</a:t>
                      </a:r>
                    </a:p>
                  </a:txBody>
                  <a:tcPr/>
                </a:tc>
                <a:extLst>
                  <a:ext uri="{0D108BD9-81ED-4DB2-BD59-A6C34878D82A}">
                    <a16:rowId xmlns:a16="http://schemas.microsoft.com/office/drawing/2014/main" val="3667608142"/>
                  </a:ext>
                </a:extLst>
              </a:tr>
              <a:tr h="3586968">
                <a:tc>
                  <a:txBody>
                    <a:bodyPr/>
                    <a:lstStyle/>
                    <a:p>
                      <a:r>
                        <a:rPr lang="en-US" altLang="zh-TW" dirty="0"/>
                        <a:t> EC3.0 (</a:t>
                      </a:r>
                      <a:r>
                        <a:rPr lang="zh-TW" altLang="en-US" dirty="0"/>
                        <a:t>電子商務</a:t>
                      </a:r>
                      <a:r>
                        <a:rPr lang="en-US" altLang="zh-TW" dirty="0"/>
                        <a:t>3.0)</a:t>
                      </a:r>
                    </a:p>
                    <a:p>
                      <a:endParaRPr lang="en-US" altLang="zh-TW" b="0" dirty="0"/>
                    </a:p>
                    <a:p>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highlight>
                            <a:srgbClr val="FFFF00"/>
                          </a:highlight>
                        </a:rPr>
                        <a:t>數據驅動的個人化電商</a:t>
                      </a:r>
                      <a:r>
                        <a:rPr lang="zh-TW" altLang="en-US" sz="1800" dirty="0"/>
                        <a:t>（推薦系統、行為分析）</a:t>
                      </a:r>
                      <a:endParaRPr lang="zh-TW" altLang="zh-TW" sz="1800" b="1" kern="100" dirty="0">
                        <a:effectLst/>
                        <a:latin typeface="Calibri" panose="020F0502020204030204" pitchFamily="34" charset="0"/>
                        <a:ea typeface="+mn-ea"/>
                        <a:cs typeface="Times New Roman" panose="02020603050405020304" pitchFamily="18" charset="0"/>
                      </a:endParaRPr>
                    </a:p>
                    <a:p>
                      <a:endParaRPr lang="en-US" altLang="zh-TW"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  2010s</a:t>
                      </a:r>
                      <a:r>
                        <a:rPr lang="zh-TW" altLang="en-US" dirty="0"/>
                        <a:t>中期至</a:t>
                      </a:r>
                      <a:r>
                        <a:rPr lang="en-US" altLang="zh-TW" dirty="0"/>
                        <a:t>2020s</a:t>
                      </a:r>
                      <a:r>
                        <a:rPr lang="zh-TW" altLang="en-US" dirty="0"/>
                        <a:t>初期</a:t>
                      </a:r>
                    </a:p>
                    <a:p>
                      <a:endParaRPr lang="zh-TW" altLang="en-US" dirty="0"/>
                    </a:p>
                  </a:txBody>
                  <a:tcPr/>
                </a:tc>
                <a:tc>
                  <a:txBody>
                    <a:bodyPr/>
                    <a:lstStyle/>
                    <a:p>
                      <a:r>
                        <a:rPr lang="zh-TW" altLang="en-US" sz="1600" kern="1200" dirty="0">
                          <a:solidFill>
                            <a:schemeClr val="dk1"/>
                          </a:solidFill>
                          <a:latin typeface="+mn-lt"/>
                          <a:ea typeface="+mn-ea"/>
                          <a:cs typeface="+mn-cs"/>
                        </a:rPr>
                        <a:t> </a:t>
                      </a:r>
                      <a:r>
                        <a:rPr lang="en-US" altLang="zh-TW" sz="1600" dirty="0"/>
                        <a:t>EC3.0</a:t>
                      </a:r>
                      <a:r>
                        <a:rPr lang="zh-TW" altLang="en-US" sz="1600" dirty="0"/>
                        <a:t>時期電子商務進一步智能化和個性化，</a:t>
                      </a:r>
                      <a:r>
                        <a:rPr lang="zh-TW" altLang="en-US" sz="1600" dirty="0">
                          <a:highlight>
                            <a:srgbClr val="FFFF00"/>
                          </a:highlight>
                        </a:rPr>
                        <a:t>移動電子商務</a:t>
                      </a:r>
                      <a:r>
                        <a:rPr lang="zh-TW" altLang="en-US" sz="1600" dirty="0"/>
                        <a:t>（</a:t>
                      </a:r>
                      <a:r>
                        <a:rPr lang="en-US" altLang="zh-TW" sz="1600" dirty="0"/>
                        <a:t>m-commerce</a:t>
                      </a:r>
                      <a:r>
                        <a:rPr lang="zh-TW" altLang="en-US" sz="1600" dirty="0"/>
                        <a:t>）</a:t>
                      </a:r>
                      <a:r>
                        <a:rPr lang="zh-TW" altLang="en-US" sz="1600" dirty="0">
                          <a:highlight>
                            <a:srgbClr val="FFFF00"/>
                          </a:highlight>
                        </a:rPr>
                        <a:t>成為主流</a:t>
                      </a:r>
                      <a:r>
                        <a:rPr lang="zh-TW" altLang="en-US" sz="1600" dirty="0"/>
                        <a:t>，隨著</a:t>
                      </a:r>
                      <a:r>
                        <a:rPr lang="zh-TW" altLang="en-US" sz="1600" dirty="0">
                          <a:highlight>
                            <a:srgbClr val="FFFF00"/>
                          </a:highlight>
                        </a:rPr>
                        <a:t>智能手機的普及</a:t>
                      </a:r>
                      <a:r>
                        <a:rPr lang="zh-TW" altLang="en-US" sz="1600" dirty="0"/>
                        <a:t>和移動應用的發展，消費者可以</a:t>
                      </a:r>
                      <a:r>
                        <a:rPr lang="zh-TW" altLang="en-US" sz="1600" dirty="0">
                          <a:highlight>
                            <a:srgbClr val="FFFF00"/>
                          </a:highlight>
                        </a:rPr>
                        <a:t>隨時隨地</a:t>
                      </a:r>
                      <a:r>
                        <a:rPr lang="zh-TW" altLang="en-US" sz="1600" dirty="0"/>
                        <a:t>購物。</a:t>
                      </a:r>
                      <a:endParaRPr lang="en-US" altLang="zh-TW" sz="1600" dirty="0"/>
                    </a:p>
                    <a:p>
                      <a:pPr marL="285750" indent="-285750">
                        <a:buFontTx/>
                        <a:buChar char="-"/>
                      </a:pPr>
                      <a:endParaRPr lang="en-US" altLang="zh-TW" sz="1600" dirty="0"/>
                    </a:p>
                    <a:p>
                      <a:pPr marL="0" indent="0">
                        <a:buFontTx/>
                        <a:buNone/>
                      </a:pPr>
                      <a:r>
                        <a:rPr lang="zh-TW" altLang="en-US" sz="1600" dirty="0">
                          <a:highlight>
                            <a:srgbClr val="FFFF00"/>
                          </a:highlight>
                        </a:rPr>
                        <a:t>大數據</a:t>
                      </a:r>
                      <a:r>
                        <a:rPr lang="zh-TW" altLang="en-US" sz="1600" dirty="0"/>
                        <a:t>、 </a:t>
                      </a:r>
                      <a:r>
                        <a:rPr lang="en-US" altLang="zh-TW" sz="1600" dirty="0">
                          <a:highlight>
                            <a:srgbClr val="FFFF00"/>
                          </a:highlight>
                        </a:rPr>
                        <a:t>AI</a:t>
                      </a:r>
                      <a:r>
                        <a:rPr lang="zh-TW" altLang="en-US" sz="1600" dirty="0">
                          <a:highlight>
                            <a:srgbClr val="FFFF00"/>
                          </a:highlight>
                        </a:rPr>
                        <a:t>和機器學習技術</a:t>
                      </a:r>
                      <a:r>
                        <a:rPr lang="zh-TW" altLang="en-US" sz="1600" dirty="0"/>
                        <a:t>被廣泛應用於電子商務平台，用於</a:t>
                      </a:r>
                      <a:r>
                        <a:rPr lang="zh-TW" altLang="en-US" sz="1600" dirty="0">
                          <a:highlight>
                            <a:srgbClr val="FFFF00"/>
                          </a:highlight>
                        </a:rPr>
                        <a:t>個性化推薦、精準營銷、客戶服務</a:t>
                      </a:r>
                      <a:r>
                        <a:rPr lang="zh-TW" altLang="en-US" sz="1600" dirty="0"/>
                        <a:t>等方面。</a:t>
                      </a:r>
                      <a:r>
                        <a:rPr lang="en-US" altLang="zh-TW" sz="1600" b="1" dirty="0"/>
                        <a:t>EC 3.0 </a:t>
                      </a:r>
                      <a:r>
                        <a:rPr lang="zh-TW" altLang="en-US" sz="1600" b="1" dirty="0"/>
                        <a:t>是「智能化的推薦與行銷」：用 </a:t>
                      </a:r>
                      <a:r>
                        <a:rPr lang="en-US" altLang="zh-TW" sz="1600" b="1" dirty="0"/>
                        <a:t>AI </a:t>
                      </a:r>
                      <a:r>
                        <a:rPr lang="zh-TW" altLang="en-US" sz="1600" b="1" dirty="0"/>
                        <a:t>瞭解消費者行為、做精準推播</a:t>
                      </a:r>
                      <a:r>
                        <a:rPr lang="zh-TW" altLang="en-US" sz="1600" dirty="0"/>
                        <a:t>。</a:t>
                      </a:r>
                      <a:endParaRPr lang="en-US" altLang="zh-TW" sz="1600" dirty="0"/>
                    </a:p>
                    <a:p>
                      <a:pPr marL="285750" indent="-285750">
                        <a:buFontTx/>
                        <a:buChar char="-"/>
                      </a:pPr>
                      <a:endParaRPr lang="en-US" altLang="zh-TW" sz="1600" dirty="0"/>
                    </a:p>
                    <a:p>
                      <a:pPr marL="0" indent="0">
                        <a:buFontTx/>
                        <a:buNone/>
                      </a:pPr>
                      <a:r>
                        <a:rPr lang="zh-TW" altLang="en-US" sz="1600" b="1" dirty="0">
                          <a:effectLst/>
                        </a:rPr>
                        <a:t> 透過大數據和</a:t>
                      </a:r>
                      <a:r>
                        <a:rPr lang="en-US" altLang="zh-TW" sz="1600" b="1" dirty="0">
                          <a:effectLst/>
                        </a:rPr>
                        <a:t>AI</a:t>
                      </a:r>
                      <a:r>
                        <a:rPr lang="zh-TW" altLang="en-US" sz="1600" b="1" dirty="0">
                          <a:effectLst/>
                        </a:rPr>
                        <a:t>，平台</a:t>
                      </a:r>
                      <a:r>
                        <a:rPr lang="zh-TW" altLang="en-US" sz="1600" b="1" dirty="0">
                          <a:effectLst/>
                          <a:highlight>
                            <a:srgbClr val="FFFF00"/>
                          </a:highlight>
                        </a:rPr>
                        <a:t>可以將用戶分群，針對不同群體設計客製化的行銷活動</a:t>
                      </a:r>
                      <a:r>
                        <a:rPr lang="zh-TW" altLang="en-US" sz="1600" b="1" dirty="0">
                          <a:effectLst/>
                        </a:rPr>
                        <a:t>。例如：廣告投放</a:t>
                      </a:r>
                      <a:r>
                        <a:rPr lang="zh-TW" altLang="en-US" sz="1600" kern="1200" dirty="0">
                          <a:solidFill>
                            <a:schemeClr val="dk1"/>
                          </a:solidFill>
                          <a:latin typeface="+mn-lt"/>
                          <a:ea typeface="+mn-ea"/>
                          <a:cs typeface="+mn-cs"/>
                        </a:rPr>
                        <a:t>、</a:t>
                      </a:r>
                      <a:r>
                        <a:rPr lang="zh-TW" altLang="en-US" sz="1600" b="1" dirty="0">
                          <a:effectLst/>
                        </a:rPr>
                        <a:t>電子郵件和推播通知</a:t>
                      </a:r>
                      <a:r>
                        <a:rPr lang="zh-TW" altLang="en-US" sz="1600" kern="1200" dirty="0">
                          <a:solidFill>
                            <a:schemeClr val="dk1"/>
                          </a:solidFill>
                          <a:latin typeface="+mn-lt"/>
                          <a:ea typeface="+mn-ea"/>
                          <a:cs typeface="+mn-cs"/>
                        </a:rPr>
                        <a:t>、</a:t>
                      </a:r>
                      <a:r>
                        <a:rPr lang="zh-TW" altLang="en-US" sz="1600" b="1" dirty="0">
                          <a:effectLst/>
                        </a:rPr>
                        <a:t>動態定價</a:t>
                      </a:r>
                      <a:r>
                        <a:rPr lang="zh-TW" altLang="en-US" sz="1600" dirty="0"/>
                        <a:t>。</a:t>
                      </a:r>
                      <a:r>
                        <a:rPr lang="zh-TW" altLang="en-US" sz="1600" dirty="0">
                          <a:effectLst/>
                        </a:rPr>
                        <a:t>在網路技術中，有許多方法可以追蹤使用者，</a:t>
                      </a:r>
                      <a:r>
                        <a:rPr lang="zh-TW" altLang="en-US" sz="1600" b="1" dirty="0">
                          <a:effectLst/>
                        </a:rPr>
                        <a:t>例如：</a:t>
                      </a:r>
                      <a:r>
                        <a:rPr lang="en-US" altLang="zh-TW" sz="1600" dirty="0">
                          <a:effectLst/>
                        </a:rPr>
                        <a:t> </a:t>
                      </a:r>
                      <a:r>
                        <a:rPr lang="en-US" altLang="zh-TW" sz="1600" kern="1200" dirty="0">
                          <a:solidFill>
                            <a:schemeClr val="dk1"/>
                          </a:solidFill>
                          <a:latin typeface="+mn-lt"/>
                          <a:ea typeface="+mn-ea"/>
                          <a:cs typeface="+mn-cs"/>
                        </a:rPr>
                        <a:t>Cookies</a:t>
                      </a:r>
                      <a:r>
                        <a:rPr lang="zh-TW" altLang="en-US" sz="1600" kern="1200" dirty="0">
                          <a:solidFill>
                            <a:schemeClr val="dk1"/>
                          </a:solidFill>
                          <a:latin typeface="+mn-lt"/>
                          <a:ea typeface="+mn-ea"/>
                          <a:cs typeface="+mn-cs"/>
                        </a:rPr>
                        <a:t>、第三方 </a:t>
                      </a:r>
                      <a:r>
                        <a:rPr lang="en-US" altLang="zh-TW" sz="1600" kern="1200" dirty="0">
                          <a:solidFill>
                            <a:schemeClr val="dk1"/>
                          </a:solidFill>
                          <a:latin typeface="+mn-lt"/>
                          <a:ea typeface="+mn-ea"/>
                          <a:cs typeface="+mn-cs"/>
                        </a:rPr>
                        <a:t>Cookie</a:t>
                      </a:r>
                      <a:r>
                        <a:rPr lang="zh-TW" altLang="en-US" sz="1600" kern="1200" dirty="0">
                          <a:solidFill>
                            <a:schemeClr val="dk1"/>
                          </a:solidFill>
                          <a:latin typeface="+mn-lt"/>
                          <a:ea typeface="+mn-ea"/>
                          <a:cs typeface="+mn-cs"/>
                        </a:rPr>
                        <a:t>、</a:t>
                      </a:r>
                      <a:r>
                        <a:rPr lang="en-US" altLang="zh-TW" sz="1600" kern="1200" dirty="0">
                          <a:solidFill>
                            <a:schemeClr val="dk1"/>
                          </a:solidFill>
                          <a:latin typeface="+mn-lt"/>
                          <a:ea typeface="+mn-ea"/>
                          <a:cs typeface="+mn-cs"/>
                        </a:rPr>
                        <a:t>IP </a:t>
                      </a:r>
                      <a:r>
                        <a:rPr lang="zh-TW" altLang="en-US" sz="1600" kern="1200" dirty="0">
                          <a:solidFill>
                            <a:schemeClr val="dk1"/>
                          </a:solidFill>
                          <a:latin typeface="+mn-lt"/>
                          <a:ea typeface="+mn-ea"/>
                          <a:cs typeface="+mn-cs"/>
                        </a:rPr>
                        <a:t>位址追蹤、像素</a:t>
                      </a:r>
                      <a:r>
                        <a:rPr lang="zh-TW" altLang="en-US" sz="1600" dirty="0">
                          <a:effectLst/>
                        </a:rPr>
                        <a:t>追蹤（</a:t>
                      </a:r>
                      <a:r>
                        <a:rPr lang="en-US" altLang="zh-TW" sz="1600" dirty="0">
                          <a:effectLst/>
                        </a:rPr>
                        <a:t>Tracking Pixels</a:t>
                      </a:r>
                      <a:r>
                        <a:rPr lang="zh-TW" altLang="en-US" sz="1600" dirty="0">
                          <a:effectLst/>
                        </a:rPr>
                        <a:t>）</a:t>
                      </a:r>
                      <a:r>
                        <a:rPr lang="zh-TW" altLang="en-US" sz="1600" dirty="0"/>
                        <a:t>。電商從「平台主導」走向「用戶參與」，社群媒體與購物結合（</a:t>
                      </a:r>
                      <a:r>
                        <a:rPr lang="en-US" altLang="zh-TW" sz="1600" dirty="0"/>
                        <a:t>Social Commerce</a:t>
                      </a:r>
                      <a:r>
                        <a:rPr lang="zh-TW" altLang="en-US" sz="1600" dirty="0"/>
                        <a:t>），</a:t>
                      </a:r>
                      <a:r>
                        <a:rPr lang="zh-TW" altLang="en-US" sz="1600" b="1" dirty="0"/>
                        <a:t>直播帶貨</a:t>
                      </a:r>
                      <a:r>
                        <a:rPr lang="zh-TW" altLang="en-US" sz="1600" dirty="0"/>
                        <a:t> 與 </a:t>
                      </a:r>
                      <a:r>
                        <a:rPr lang="zh-TW" altLang="en-US" sz="1600" b="1" dirty="0"/>
                        <a:t>網紅行銷</a:t>
                      </a:r>
                      <a:r>
                        <a:rPr lang="zh-TW" altLang="en-US" sz="1600" dirty="0"/>
                        <a:t> 大量興起。</a:t>
                      </a:r>
                      <a:endParaRPr lang="en-US" altLang="zh-TW" sz="1600" b="1" dirty="0"/>
                    </a:p>
                    <a:p>
                      <a:pPr marL="285750" indent="-285750">
                        <a:buFontTx/>
                        <a:buChar char="-"/>
                      </a:pPr>
                      <a:endParaRPr lang="en-US" altLang="zh-TW" sz="1600" dirty="0"/>
                    </a:p>
                    <a:p>
                      <a:pPr marL="285750" indent="-285750">
                        <a:buFontTx/>
                        <a:buChar char="-"/>
                      </a:pPr>
                      <a:r>
                        <a:rPr lang="zh-TW" altLang="en-US" sz="1600" dirty="0"/>
                        <a:t>電子商務平台更加注重</a:t>
                      </a:r>
                      <a:r>
                        <a:rPr lang="zh-TW" altLang="en-US" sz="1600" b="1" dirty="0">
                          <a:highlight>
                            <a:srgbClr val="FFFF00"/>
                          </a:highlight>
                        </a:rPr>
                        <a:t>全渠道體驗（</a:t>
                      </a:r>
                      <a:r>
                        <a:rPr lang="en-US" altLang="zh-TW" sz="1600" b="1" dirty="0">
                          <a:highlight>
                            <a:srgbClr val="FFFF00"/>
                          </a:highlight>
                        </a:rPr>
                        <a:t>Omni-channel </a:t>
                      </a:r>
                      <a:r>
                        <a:rPr lang="en-US" altLang="zh-TW" sz="1600" dirty="0">
                          <a:highlight>
                            <a:srgbClr val="FFFF00"/>
                          </a:highlight>
                        </a:rPr>
                        <a:t>Experience</a:t>
                      </a:r>
                      <a:r>
                        <a:rPr lang="zh-TW" altLang="en-US" sz="1600" dirty="0"/>
                        <a:t>）</a:t>
                      </a:r>
                      <a:r>
                        <a:rPr lang="en-US" altLang="zh-TW" sz="1600" dirty="0"/>
                        <a:t>(</a:t>
                      </a:r>
                      <a:r>
                        <a:rPr lang="zh-TW" altLang="en-US" sz="1600" kern="1200" dirty="0">
                          <a:solidFill>
                            <a:schemeClr val="dk1"/>
                          </a:solidFill>
                          <a:latin typeface="+mn-lt"/>
                          <a:ea typeface="+mn-ea"/>
                          <a:cs typeface="+mn-cs"/>
                        </a:rPr>
                        <a:t>註</a:t>
                      </a:r>
                      <a:r>
                        <a:rPr lang="en-US" altLang="zh-TW" sz="1600" kern="1200" dirty="0">
                          <a:solidFill>
                            <a:schemeClr val="dk1"/>
                          </a:solidFill>
                          <a:highlight>
                            <a:srgbClr val="FFFF00"/>
                          </a:highlight>
                          <a:latin typeface="+mn-lt"/>
                          <a:ea typeface="+mn-ea"/>
                          <a:cs typeface="+mn-cs"/>
                        </a:rPr>
                        <a:t>1</a:t>
                      </a:r>
                      <a:r>
                        <a:rPr lang="en-US" altLang="zh-TW" sz="1600" kern="1200" dirty="0">
                          <a:solidFill>
                            <a:schemeClr val="dk1"/>
                          </a:solidFill>
                          <a:latin typeface="+mn-lt"/>
                          <a:ea typeface="+mn-ea"/>
                          <a:cs typeface="+mn-cs"/>
                        </a:rPr>
                        <a:t>)</a:t>
                      </a:r>
                      <a:r>
                        <a:rPr lang="zh-TW" altLang="en-US" sz="1600" dirty="0"/>
                        <a:t>，線上線下融合（</a:t>
                      </a:r>
                      <a:r>
                        <a:rPr lang="en-US" altLang="zh-TW" sz="1600" dirty="0"/>
                        <a:t>O2O</a:t>
                      </a:r>
                      <a:r>
                        <a:rPr lang="zh-TW" altLang="en-US" sz="1600" dirty="0"/>
                        <a:t>）的模式增多，如「網上下單，門店取貨」。</a:t>
                      </a:r>
                      <a:endParaRPr lang="en-US" altLang="zh-TW" sz="1600" dirty="0"/>
                    </a:p>
                    <a:p>
                      <a:pPr marL="285750" indent="-285750">
                        <a:buFontTx/>
                        <a:buChar char="-"/>
                      </a:pPr>
                      <a:endParaRPr lang="en-US" altLang="zh-TW" sz="1600" dirty="0"/>
                    </a:p>
                    <a:p>
                      <a:pPr marL="285750" indent="-285750">
                        <a:buFontTx/>
                        <a:buChar char="-"/>
                      </a:pPr>
                      <a:r>
                        <a:rPr lang="zh-TW" altLang="en-US" sz="1600" b="1" dirty="0">
                          <a:highlight>
                            <a:srgbClr val="FFFF00"/>
                          </a:highlight>
                        </a:rPr>
                        <a:t>用戶生成內容</a:t>
                      </a:r>
                      <a:r>
                        <a:rPr lang="zh-TW" altLang="en-US" sz="1600" dirty="0"/>
                        <a:t>（如視頻</a:t>
                      </a:r>
                      <a:r>
                        <a:rPr lang="zh-TW" altLang="en-US" sz="1600" dirty="0">
                          <a:highlight>
                            <a:srgbClr val="FFFF00"/>
                          </a:highlight>
                        </a:rPr>
                        <a:t>評論</a:t>
                      </a:r>
                      <a:r>
                        <a:rPr lang="zh-TW" altLang="en-US" sz="1600" dirty="0"/>
                        <a:t>、</a:t>
                      </a:r>
                      <a:r>
                        <a:rPr lang="zh-TW" altLang="en-US" sz="1600" dirty="0">
                          <a:highlight>
                            <a:srgbClr val="FFFF00"/>
                          </a:highlight>
                        </a:rPr>
                        <a:t>直播帶貨</a:t>
                      </a:r>
                      <a:r>
                        <a:rPr lang="zh-TW" altLang="en-US" sz="1600" dirty="0"/>
                        <a:t>）和</a:t>
                      </a:r>
                      <a:r>
                        <a:rPr lang="zh-TW" altLang="en-US" sz="1600" dirty="0">
                          <a:highlight>
                            <a:srgbClr val="FFFF00"/>
                          </a:highlight>
                        </a:rPr>
                        <a:t>社群營銷</a:t>
                      </a:r>
                      <a:r>
                        <a:rPr lang="zh-TW" altLang="en-US" sz="1600" dirty="0"/>
                        <a:t>成為</a:t>
                      </a:r>
                      <a:r>
                        <a:rPr lang="zh-TW" altLang="en-US" sz="1600" dirty="0">
                          <a:highlight>
                            <a:srgbClr val="FFFF00"/>
                          </a:highlight>
                        </a:rPr>
                        <a:t>推動銷售</a:t>
                      </a:r>
                      <a:r>
                        <a:rPr lang="zh-TW" altLang="en-US" sz="1600" dirty="0"/>
                        <a:t>的新方式。</a:t>
                      </a:r>
                      <a:r>
                        <a:rPr lang="en-US" altLang="zh-TW" sz="1600" dirty="0"/>
                        <a:t> </a:t>
                      </a:r>
                    </a:p>
                    <a:p>
                      <a:r>
                        <a:rPr lang="en-US" altLang="zh-TW" sz="1600" kern="1200" dirty="0">
                          <a:solidFill>
                            <a:schemeClr val="dk1"/>
                          </a:solidFill>
                          <a:latin typeface="+mn-lt"/>
                          <a:ea typeface="+mn-ea"/>
                          <a:cs typeface="+mn-cs"/>
                        </a:rPr>
                        <a:t>-    </a:t>
                      </a:r>
                      <a:r>
                        <a:rPr lang="zh-TW" altLang="en-US" sz="1600" kern="1200" dirty="0">
                          <a:solidFill>
                            <a:schemeClr val="dk1"/>
                          </a:solidFill>
                          <a:latin typeface="+mn-lt"/>
                          <a:ea typeface="+mn-ea"/>
                          <a:cs typeface="+mn-cs"/>
                        </a:rPr>
                        <a:t>內容與電商整合（直播、短影音導購）</a:t>
                      </a:r>
                    </a:p>
                    <a:p>
                      <a:r>
                        <a:rPr lang="en-US" altLang="zh-TW" sz="1600" kern="1200" dirty="0">
                          <a:solidFill>
                            <a:schemeClr val="dk1"/>
                          </a:solidFill>
                          <a:latin typeface="+mn-lt"/>
                          <a:ea typeface="+mn-ea"/>
                          <a:cs typeface="+mn-cs"/>
                        </a:rPr>
                        <a:t>-    </a:t>
                      </a:r>
                      <a:r>
                        <a:rPr lang="zh-TW" altLang="en-US" sz="1600" kern="1200" dirty="0">
                          <a:solidFill>
                            <a:schemeClr val="dk1"/>
                          </a:solidFill>
                          <a:highlight>
                            <a:srgbClr val="FFFF00"/>
                          </a:highlight>
                          <a:latin typeface="+mn-lt"/>
                          <a:ea typeface="+mn-ea"/>
                          <a:cs typeface="+mn-cs"/>
                        </a:rPr>
                        <a:t>跨境電商</a:t>
                      </a:r>
                      <a:r>
                        <a:rPr lang="zh-TW" altLang="en-US" sz="1600" kern="1200" dirty="0">
                          <a:solidFill>
                            <a:schemeClr val="dk1"/>
                          </a:solidFill>
                          <a:latin typeface="+mn-lt"/>
                          <a:ea typeface="+mn-ea"/>
                          <a:cs typeface="+mn-cs"/>
                        </a:rPr>
                        <a:t>興起</a:t>
                      </a:r>
                    </a:p>
                    <a:p>
                      <a:pPr marL="285750" indent="-285750">
                        <a:buFontTx/>
                        <a:buChar char="-"/>
                      </a:pPr>
                      <a:endParaRPr lang="en-US" altLang="zh-TW"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dk1"/>
                          </a:solidFill>
                          <a:effectLst/>
                          <a:latin typeface="+mn-lt"/>
                          <a:ea typeface="+mn-ea"/>
                          <a:cs typeface="+mn-cs"/>
                        </a:rPr>
                        <a:t>      </a:t>
                      </a:r>
                      <a:r>
                        <a:rPr lang="zh-TW" altLang="en-US" sz="1600" kern="1200" dirty="0">
                          <a:solidFill>
                            <a:schemeClr val="dk1"/>
                          </a:solidFill>
                          <a:latin typeface="+mn-lt"/>
                          <a:ea typeface="+mn-ea"/>
                          <a:cs typeface="+mn-cs"/>
                        </a:rPr>
                        <a:t>註</a:t>
                      </a:r>
                      <a:r>
                        <a:rPr lang="en-US" altLang="zh-TW" sz="1600" kern="1200" dirty="0">
                          <a:solidFill>
                            <a:schemeClr val="dk1"/>
                          </a:solidFill>
                          <a:latin typeface="+mn-lt"/>
                          <a:ea typeface="+mn-ea"/>
                          <a:cs typeface="+mn-cs"/>
                        </a:rPr>
                        <a:t>1</a:t>
                      </a:r>
                      <a:r>
                        <a:rPr lang="en-US" altLang="zh-TW" sz="1600" b="1" kern="1200" dirty="0">
                          <a:solidFill>
                            <a:schemeClr val="dk1"/>
                          </a:solidFill>
                          <a:highlight>
                            <a:srgbClr val="FFFF00"/>
                          </a:highlight>
                          <a:latin typeface="+mn-lt"/>
                          <a:ea typeface="+mn-ea"/>
                          <a:cs typeface="+mn-cs"/>
                        </a:rPr>
                        <a:t>: </a:t>
                      </a:r>
                      <a:r>
                        <a:rPr lang="zh-TW" altLang="zh-TW" sz="1600" b="1" kern="1200" dirty="0">
                          <a:solidFill>
                            <a:schemeClr val="dk1"/>
                          </a:solidFill>
                          <a:highlight>
                            <a:srgbClr val="FFFF00"/>
                          </a:highlight>
                          <a:latin typeface="+mn-lt"/>
                          <a:ea typeface="+mn-ea"/>
                          <a:cs typeface="+mn-cs"/>
                        </a:rPr>
                        <a:t>全渠道體驗</a:t>
                      </a:r>
                      <a:r>
                        <a:rPr lang="zh-TW" altLang="zh-TW" sz="1600" kern="1200" dirty="0">
                          <a:solidFill>
                            <a:schemeClr val="dk1"/>
                          </a:solidFill>
                          <a:latin typeface="+mn-lt"/>
                          <a:ea typeface="+mn-ea"/>
                          <a:cs typeface="+mn-cs"/>
                        </a:rPr>
                        <a:t>是一種整合線上與線下</a:t>
                      </a:r>
                      <a:r>
                        <a:rPr lang="zh-TW" altLang="zh-TW" sz="1600" kern="1200" dirty="0">
                          <a:solidFill>
                            <a:schemeClr val="dk1"/>
                          </a:solidFill>
                          <a:highlight>
                            <a:srgbClr val="FFFF00"/>
                          </a:highlight>
                          <a:latin typeface="+mn-lt"/>
                          <a:ea typeface="+mn-ea"/>
                          <a:cs typeface="+mn-cs"/>
                        </a:rPr>
                        <a:t>所有接觸點</a:t>
                      </a:r>
                      <a:r>
                        <a:rPr lang="zh-TW" altLang="zh-TW" sz="1600" kern="1200" dirty="0">
                          <a:solidFill>
                            <a:schemeClr val="dk1"/>
                          </a:solidFill>
                          <a:latin typeface="+mn-lt"/>
                          <a:ea typeface="+mn-ea"/>
                          <a:cs typeface="+mn-cs"/>
                        </a:rPr>
                        <a:t>，提供消費者無縫、一致的購物體</a:t>
                      </a:r>
                      <a:r>
                        <a:rPr lang="zh-TW" altLang="en-US" sz="1600" kern="1200" dirty="0">
                          <a:solidFill>
                            <a:schemeClr val="dk1"/>
                          </a:solidFill>
                          <a:latin typeface="+mn-lt"/>
                          <a:ea typeface="+mn-ea"/>
                          <a:cs typeface="+mn-cs"/>
                        </a:rPr>
                        <a:t>           </a:t>
                      </a:r>
                      <a:r>
                        <a:rPr lang="zh-TW" altLang="zh-TW" sz="1600" kern="1200" dirty="0">
                          <a:solidFill>
                            <a:schemeClr val="dk1"/>
                          </a:solidFill>
                          <a:latin typeface="+mn-lt"/>
                          <a:ea typeface="+mn-ea"/>
                          <a:cs typeface="+mn-cs"/>
                        </a:rPr>
                        <a:t>驗。不論消費者是透過</a:t>
                      </a:r>
                      <a:r>
                        <a:rPr lang="zh-TW" altLang="zh-TW" sz="1600" kern="1200" dirty="0">
                          <a:solidFill>
                            <a:schemeClr val="dk1"/>
                          </a:solidFill>
                          <a:highlight>
                            <a:srgbClr val="FFFF00"/>
                          </a:highlight>
                          <a:latin typeface="+mn-lt"/>
                          <a:ea typeface="+mn-ea"/>
                          <a:cs typeface="+mn-cs"/>
                        </a:rPr>
                        <a:t>網站、</a:t>
                      </a:r>
                      <a:r>
                        <a:rPr lang="en-US" altLang="zh-TW" sz="1600" kern="1200" dirty="0">
                          <a:solidFill>
                            <a:schemeClr val="dk1"/>
                          </a:solidFill>
                          <a:highlight>
                            <a:srgbClr val="FFFF00"/>
                          </a:highlight>
                          <a:latin typeface="+mn-lt"/>
                          <a:ea typeface="+mn-ea"/>
                          <a:cs typeface="+mn-cs"/>
                        </a:rPr>
                        <a:t>APP</a:t>
                      </a:r>
                      <a:r>
                        <a:rPr lang="zh-TW" altLang="zh-TW" sz="1600" kern="1200" dirty="0">
                          <a:solidFill>
                            <a:schemeClr val="dk1"/>
                          </a:solidFill>
                          <a:highlight>
                            <a:srgbClr val="FFFF00"/>
                          </a:highlight>
                          <a:latin typeface="+mn-lt"/>
                          <a:ea typeface="+mn-ea"/>
                          <a:cs typeface="+mn-cs"/>
                        </a:rPr>
                        <a:t>、實體店面、電話或社交媒體等不同渠道進行購物，都能享受到相同的服務品質和品牌體驗</a:t>
                      </a:r>
                      <a:r>
                        <a:rPr lang="zh-TW" altLang="zh-TW" sz="1600" kern="1200" dirty="0">
                          <a:solidFill>
                            <a:schemeClr val="dk1"/>
                          </a:solidFill>
                          <a:latin typeface="+mn-lt"/>
                          <a:ea typeface="+mn-ea"/>
                          <a:cs typeface="+mn-cs"/>
                        </a:rPr>
                        <a:t>。</a:t>
                      </a:r>
                      <a:r>
                        <a:rPr lang="zh-TW" altLang="en-US" sz="1600" kern="1200" dirty="0">
                          <a:solidFill>
                            <a:schemeClr val="dk1"/>
                          </a:solidFill>
                          <a:latin typeface="+mn-lt"/>
                          <a:ea typeface="+mn-ea"/>
                          <a:cs typeface="+mn-cs"/>
                        </a:rPr>
                        <a:t>而</a:t>
                      </a:r>
                      <a:r>
                        <a:rPr lang="zh-TW" altLang="zh-TW" sz="1600" kern="1200" dirty="0">
                          <a:solidFill>
                            <a:schemeClr val="dk1"/>
                          </a:solidFill>
                          <a:highlight>
                            <a:srgbClr val="FFFF00"/>
                          </a:highlight>
                          <a:latin typeface="+mn-lt"/>
                          <a:ea typeface="+mn-ea"/>
                          <a:cs typeface="+mn-cs"/>
                        </a:rPr>
                        <a:t>多渠道</a:t>
                      </a:r>
                      <a:r>
                        <a:rPr lang="en-US" altLang="zh-TW" sz="1600" kern="1200" dirty="0">
                          <a:solidFill>
                            <a:schemeClr val="dk1"/>
                          </a:solidFill>
                          <a:highlight>
                            <a:srgbClr val="FFFF00"/>
                          </a:highlight>
                          <a:latin typeface="+mn-lt"/>
                          <a:ea typeface="+mn-ea"/>
                          <a:cs typeface="+mn-cs"/>
                        </a:rPr>
                        <a:t> (Multi-channel</a:t>
                      </a:r>
                      <a:r>
                        <a:rPr lang="en-US" altLang="zh-TW" sz="1600" kern="1200" dirty="0">
                          <a:solidFill>
                            <a:schemeClr val="dk1"/>
                          </a:solidFill>
                          <a:latin typeface="+mn-lt"/>
                          <a:ea typeface="+mn-ea"/>
                          <a:cs typeface="+mn-cs"/>
                        </a:rPr>
                        <a:t>): </a:t>
                      </a:r>
                      <a:r>
                        <a:rPr lang="zh-TW" altLang="zh-TW" sz="1600" kern="1200" dirty="0">
                          <a:solidFill>
                            <a:schemeClr val="dk1"/>
                          </a:solidFill>
                          <a:latin typeface="+mn-lt"/>
                          <a:ea typeface="+mn-ea"/>
                          <a:cs typeface="+mn-cs"/>
                        </a:rPr>
                        <a:t>多渠道指的是企業同時擁有多個銷售渠道，但</a:t>
                      </a:r>
                      <a:r>
                        <a:rPr lang="zh-TW" altLang="zh-TW" sz="1600" kern="1200" dirty="0">
                          <a:solidFill>
                            <a:schemeClr val="dk1"/>
                          </a:solidFill>
                          <a:highlight>
                            <a:srgbClr val="FFFF00"/>
                          </a:highlight>
                          <a:latin typeface="+mn-lt"/>
                          <a:ea typeface="+mn-ea"/>
                          <a:cs typeface="+mn-cs"/>
                        </a:rPr>
                        <a:t>每個渠道是獨立運作的，消費者在不同渠道的體驗可能不一致</a:t>
                      </a:r>
                      <a:r>
                        <a:rPr lang="zh-TW" altLang="zh-TW" sz="1600" kern="1200" dirty="0">
                          <a:solidFill>
                            <a:schemeClr val="dk1"/>
                          </a:solidFill>
                          <a:latin typeface="+mn-lt"/>
                          <a:ea typeface="+mn-ea"/>
                          <a:cs typeface="+mn-cs"/>
                        </a:rPr>
                        <a:t>。</a:t>
                      </a:r>
                      <a:endParaRPr lang="en-US" altLang="zh-TW" sz="1600" kern="1200" dirty="0">
                        <a:solidFill>
                          <a:schemeClr val="dk1"/>
                        </a:solidFill>
                        <a:latin typeface="+mn-lt"/>
                        <a:ea typeface="+mn-ea"/>
                        <a:cs typeface="+mn-cs"/>
                      </a:endParaRPr>
                    </a:p>
                  </a:txBody>
                  <a:tcPr/>
                </a:tc>
                <a:extLst>
                  <a:ext uri="{0D108BD9-81ED-4DB2-BD59-A6C34878D82A}">
                    <a16:rowId xmlns:a16="http://schemas.microsoft.com/office/drawing/2014/main" val="600907413"/>
                  </a:ext>
                </a:extLst>
              </a:tr>
            </a:tbl>
          </a:graphicData>
        </a:graphic>
      </p:graphicFrame>
    </p:spTree>
    <p:extLst>
      <p:ext uri="{BB962C8B-B14F-4D97-AF65-F5344CB8AC3E}">
        <p14:creationId xmlns:p14="http://schemas.microsoft.com/office/powerpoint/2010/main" val="34010787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FAFE9-3861-7576-0EB7-C964C1CD369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DB5F9F9-23D3-7F55-185A-A3F91700DCDA}"/>
              </a:ext>
            </a:extLst>
          </p:cNvPr>
          <p:cNvSpPr>
            <a:spLocks noGrp="1"/>
          </p:cNvSpPr>
          <p:nvPr>
            <p:ph type="title"/>
          </p:nvPr>
        </p:nvSpPr>
        <p:spPr>
          <a:xfrm>
            <a:off x="1620023" y="218803"/>
            <a:ext cx="7767782" cy="677108"/>
          </a:xfrm>
        </p:spPr>
        <p:txBody>
          <a:bodyPr>
            <a:normAutofit/>
          </a:bodyPr>
          <a:lstStyle/>
          <a:p>
            <a:r>
              <a:rPr lang="en-US" altLang="zh-TW" sz="3200" dirty="0"/>
              <a:t>                             </a:t>
            </a:r>
            <a:r>
              <a:rPr lang="zh-TW" altLang="en-US" sz="1800" dirty="0"/>
              <a:t>電子商務</a:t>
            </a:r>
            <a:r>
              <a:rPr lang="en-US" altLang="zh-TW" sz="1800" dirty="0"/>
              <a:t> </a:t>
            </a:r>
            <a:r>
              <a:rPr lang="en-US" altLang="zh-TW" sz="1800" dirty="0">
                <a:highlight>
                  <a:srgbClr val="FFFF00"/>
                </a:highlight>
              </a:rPr>
              <a:t>EC 3.0</a:t>
            </a:r>
            <a:r>
              <a:rPr lang="zh-TW" altLang="en-US" sz="1800" dirty="0">
                <a:highlight>
                  <a:srgbClr val="FFFF00"/>
                </a:highlight>
              </a:rPr>
              <a:t>   </a:t>
            </a:r>
            <a:r>
              <a:rPr lang="zh-TW" altLang="en-US" sz="1800" dirty="0">
                <a:solidFill>
                  <a:srgbClr val="C00000"/>
                </a:solidFill>
                <a:highlight>
                  <a:srgbClr val="FFFF00"/>
                </a:highlight>
              </a:rPr>
              <a:t> </a:t>
            </a:r>
            <a:endParaRPr lang="zh-TW" altLang="en-US" sz="3200" dirty="0">
              <a:highlight>
                <a:srgbClr val="FFFF00"/>
              </a:highlight>
            </a:endParaRPr>
          </a:p>
        </p:txBody>
      </p:sp>
      <p:sp>
        <p:nvSpPr>
          <p:cNvPr id="11" name="內容版面配置區 10">
            <a:extLst>
              <a:ext uri="{FF2B5EF4-FFF2-40B4-BE49-F238E27FC236}">
                <a16:creationId xmlns:a16="http://schemas.microsoft.com/office/drawing/2014/main" id="{8D15EC0D-A54F-46C3-13A3-990F63748C82}"/>
              </a:ext>
            </a:extLst>
          </p:cNvPr>
          <p:cNvSpPr>
            <a:spLocks noGrp="1"/>
          </p:cNvSpPr>
          <p:nvPr>
            <p:ph idx="1"/>
          </p:nvPr>
        </p:nvSpPr>
        <p:spPr>
          <a:xfrm>
            <a:off x="355341" y="1253331"/>
            <a:ext cx="10924674" cy="4351338"/>
          </a:xfrm>
        </p:spPr>
        <p:txBody>
          <a:bodyPr>
            <a:normAutofit/>
          </a:bodyPr>
          <a:lstStyle/>
          <a:p>
            <a:pPr marL="0" indent="0">
              <a:buNone/>
            </a:pPr>
            <a:r>
              <a:rPr lang="zh-TW" altLang="en-US" sz="2400" b="1" dirty="0">
                <a:solidFill>
                  <a:srgbClr val="0070C0"/>
                </a:solidFill>
              </a:rPr>
              <a:t> </a:t>
            </a:r>
            <a:endParaRPr lang="zh-TW" altLang="en-US" sz="2000" dirty="0">
              <a:solidFill>
                <a:srgbClr val="0070C0"/>
              </a:solidFill>
              <a:highlight>
                <a:srgbClr val="FFFF00"/>
              </a:highlight>
            </a:endParaRPr>
          </a:p>
        </p:txBody>
      </p:sp>
      <p:graphicFrame>
        <p:nvGraphicFramePr>
          <p:cNvPr id="3" name="表格 2">
            <a:extLst>
              <a:ext uri="{FF2B5EF4-FFF2-40B4-BE49-F238E27FC236}">
                <a16:creationId xmlns:a16="http://schemas.microsoft.com/office/drawing/2014/main" id="{94F37654-B3F9-F200-D3C7-BAFE80A48068}"/>
              </a:ext>
            </a:extLst>
          </p:cNvPr>
          <p:cNvGraphicFramePr>
            <a:graphicFrameLocks noGrp="1"/>
          </p:cNvGraphicFramePr>
          <p:nvPr>
            <p:extLst>
              <p:ext uri="{D42A27DB-BD31-4B8C-83A1-F6EECF244321}">
                <p14:modId xmlns:p14="http://schemas.microsoft.com/office/powerpoint/2010/main" val="571374920"/>
              </p:ext>
            </p:extLst>
          </p:nvPr>
        </p:nvGraphicFramePr>
        <p:xfrm>
          <a:off x="682680" y="1015500"/>
          <a:ext cx="10435968" cy="5047312"/>
        </p:xfrm>
        <a:graphic>
          <a:graphicData uri="http://schemas.openxmlformats.org/drawingml/2006/table">
            <a:tbl>
              <a:tblPr firstRow="1" bandRow="1">
                <a:tableStyleId>{5C22544A-7EE6-4342-B048-85BDC9FD1C3A}</a:tableStyleId>
              </a:tblPr>
              <a:tblGrid>
                <a:gridCol w="2490826">
                  <a:extLst>
                    <a:ext uri="{9D8B030D-6E8A-4147-A177-3AD203B41FA5}">
                      <a16:colId xmlns:a16="http://schemas.microsoft.com/office/drawing/2014/main" val="3657890353"/>
                    </a:ext>
                  </a:extLst>
                </a:gridCol>
                <a:gridCol w="2727158">
                  <a:extLst>
                    <a:ext uri="{9D8B030D-6E8A-4147-A177-3AD203B41FA5}">
                      <a16:colId xmlns:a16="http://schemas.microsoft.com/office/drawing/2014/main" val="2810494040"/>
                    </a:ext>
                  </a:extLst>
                </a:gridCol>
                <a:gridCol w="2608992">
                  <a:extLst>
                    <a:ext uri="{9D8B030D-6E8A-4147-A177-3AD203B41FA5}">
                      <a16:colId xmlns:a16="http://schemas.microsoft.com/office/drawing/2014/main" val="578652326"/>
                    </a:ext>
                  </a:extLst>
                </a:gridCol>
                <a:gridCol w="2608992">
                  <a:extLst>
                    <a:ext uri="{9D8B030D-6E8A-4147-A177-3AD203B41FA5}">
                      <a16:colId xmlns:a16="http://schemas.microsoft.com/office/drawing/2014/main" val="2822138924"/>
                    </a:ext>
                  </a:extLst>
                </a:gridCol>
              </a:tblGrid>
              <a:tr h="444832">
                <a:tc>
                  <a:txBody>
                    <a:bodyPr/>
                    <a:lstStyle/>
                    <a:p>
                      <a:r>
                        <a:rPr lang="zh-TW" altLang="en-US" dirty="0"/>
                        <a:t>實例說明</a:t>
                      </a:r>
                    </a:p>
                  </a:txBody>
                  <a:tcPr/>
                </a:tc>
                <a:tc>
                  <a:txBody>
                    <a:bodyPr/>
                    <a:lstStyle/>
                    <a:p>
                      <a:r>
                        <a:rPr lang="zh-TW" altLang="zh-TW" sz="1800" b="1" kern="1200" dirty="0">
                          <a:solidFill>
                            <a:schemeClr val="lt1"/>
                          </a:solidFill>
                          <a:latin typeface="+mn-lt"/>
                          <a:ea typeface="+mn-ea"/>
                          <a:cs typeface="+mn-cs"/>
                        </a:rPr>
                        <a:t>案例</a:t>
                      </a:r>
                      <a:r>
                        <a:rPr lang="en-US" altLang="zh-TW" sz="1800" b="1" kern="1200" dirty="0">
                          <a:solidFill>
                            <a:schemeClr val="lt1"/>
                          </a:solidFill>
                          <a:latin typeface="+mn-lt"/>
                          <a:ea typeface="+mn-ea"/>
                          <a:cs typeface="+mn-cs"/>
                        </a:rPr>
                        <a:t> </a:t>
                      </a:r>
                      <a:endParaRPr lang="zh-TW" altLang="en-US" sz="1800" b="1" kern="1200" dirty="0">
                        <a:solidFill>
                          <a:schemeClr val="lt1"/>
                        </a:solidFill>
                        <a:latin typeface="+mn-lt"/>
                        <a:ea typeface="+mn-ea"/>
                        <a:cs typeface="+mn-cs"/>
                      </a:endParaRPr>
                    </a:p>
                  </a:txBody>
                  <a:tcPr/>
                </a:tc>
                <a:tc>
                  <a:txBody>
                    <a:bodyPr/>
                    <a:lstStyle/>
                    <a:p>
                      <a:r>
                        <a:rPr lang="zh-TW" altLang="zh-TW" sz="1800" b="1" kern="1200" dirty="0">
                          <a:solidFill>
                            <a:schemeClr val="lt1"/>
                          </a:solidFill>
                          <a:latin typeface="+mn-lt"/>
                          <a:ea typeface="+mn-ea"/>
                          <a:cs typeface="+mn-cs"/>
                        </a:rPr>
                        <a:t>說明</a:t>
                      </a:r>
                      <a:r>
                        <a:rPr lang="en-US" altLang="zh-TW" sz="1800" b="1" kern="1200" dirty="0">
                          <a:solidFill>
                            <a:schemeClr val="lt1"/>
                          </a:solidFill>
                          <a:latin typeface="+mn-lt"/>
                          <a:ea typeface="+mn-ea"/>
                          <a:cs typeface="+mn-cs"/>
                        </a:rPr>
                        <a:t> </a:t>
                      </a:r>
                      <a:endParaRPr lang="zh-TW" altLang="en-US" sz="1800" b="1" kern="1200" dirty="0">
                        <a:solidFill>
                          <a:schemeClr val="lt1"/>
                        </a:solidFill>
                        <a:latin typeface="+mn-lt"/>
                        <a:ea typeface="+mn-ea"/>
                        <a:cs typeface="+mn-cs"/>
                      </a:endParaRPr>
                    </a:p>
                  </a:txBody>
                  <a:tcPr/>
                </a:tc>
                <a:tc>
                  <a:txBody>
                    <a:bodyPr/>
                    <a:lstStyle/>
                    <a:p>
                      <a:r>
                        <a:rPr lang="zh-TW" altLang="en-US" dirty="0"/>
                        <a:t>特徵</a:t>
                      </a:r>
                      <a:endParaRPr lang="zh-TW" altLang="en-US" sz="1800" b="1" kern="1200" dirty="0">
                        <a:solidFill>
                          <a:schemeClr val="lt1"/>
                        </a:solidFill>
                        <a:latin typeface="+mn-lt"/>
                        <a:ea typeface="+mn-ea"/>
                        <a:cs typeface="+mn-cs"/>
                      </a:endParaRPr>
                    </a:p>
                  </a:txBody>
                  <a:tcPr/>
                </a:tc>
                <a:extLst>
                  <a:ext uri="{0D108BD9-81ED-4DB2-BD59-A6C34878D82A}">
                    <a16:rowId xmlns:a16="http://schemas.microsoft.com/office/drawing/2014/main" val="1258099695"/>
                  </a:ext>
                </a:extLst>
              </a:tr>
              <a:tr h="444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1. </a:t>
                      </a:r>
                      <a:r>
                        <a:rPr lang="zh-TW" altLang="zh-TW" sz="1600" b="1" kern="1200" dirty="0">
                          <a:solidFill>
                            <a:schemeClr val="dk1"/>
                          </a:solidFill>
                          <a:effectLst/>
                          <a:latin typeface="+mn-lt"/>
                          <a:ea typeface="+mn-ea"/>
                          <a:cs typeface="+mn-cs"/>
                        </a:rPr>
                        <a:t>直播帶貨（</a:t>
                      </a:r>
                      <a:r>
                        <a:rPr lang="en-US" altLang="zh-TW" sz="1600" b="1" kern="1200" dirty="0">
                          <a:solidFill>
                            <a:schemeClr val="dk1"/>
                          </a:solidFill>
                          <a:effectLst/>
                          <a:latin typeface="+mn-lt"/>
                          <a:ea typeface="+mn-ea"/>
                          <a:cs typeface="+mn-cs"/>
                        </a:rPr>
                        <a:t>Live Commerce</a:t>
                      </a:r>
                      <a:r>
                        <a:rPr lang="zh-TW" altLang="zh-TW" sz="1600" b="1" kern="1200" dirty="0">
                          <a:solidFill>
                            <a:schemeClr val="dk1"/>
                          </a:solidFill>
                          <a:effectLst/>
                          <a:latin typeface="+mn-lt"/>
                          <a:ea typeface="+mn-ea"/>
                          <a:cs typeface="+mn-cs"/>
                        </a:rPr>
                        <a:t>）</a:t>
                      </a:r>
                      <a:endParaRPr lang="zh-TW" altLang="zh-TW" sz="1600" kern="1200" dirty="0">
                        <a:solidFill>
                          <a:schemeClr val="dk1"/>
                        </a:solidFill>
                        <a:effectLst/>
                        <a:latin typeface="+mn-lt"/>
                        <a:ea typeface="+mn-ea"/>
                        <a:cs typeface="+mn-cs"/>
                      </a:endParaRPr>
                    </a:p>
                    <a:p>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 </a:t>
                      </a:r>
                      <a:r>
                        <a:rPr lang="zh-TW" altLang="zh-TW" sz="1600" kern="1200" dirty="0">
                          <a:solidFill>
                            <a:schemeClr val="dk1"/>
                          </a:solidFill>
                          <a:effectLst/>
                          <a:latin typeface="+mn-lt"/>
                          <a:ea typeface="+mn-ea"/>
                          <a:cs typeface="+mn-cs"/>
                        </a:rPr>
                        <a:t>中國的淘寶直播（</a:t>
                      </a:r>
                      <a:r>
                        <a:rPr lang="en-US" altLang="zh-TW" sz="1600" kern="1200" dirty="0">
                          <a:solidFill>
                            <a:schemeClr val="dk1"/>
                          </a:solidFill>
                          <a:effectLst/>
                          <a:latin typeface="+mn-lt"/>
                          <a:ea typeface="+mn-ea"/>
                          <a:cs typeface="+mn-cs"/>
                        </a:rPr>
                        <a:t>Taobao Live</a:t>
                      </a:r>
                      <a:r>
                        <a:rPr lang="zh-TW" altLang="zh-TW" sz="1600" kern="1200" dirty="0">
                          <a:solidFill>
                            <a:schemeClr val="dk1"/>
                          </a:solidFill>
                          <a:effectLst/>
                          <a:latin typeface="+mn-lt"/>
                          <a:ea typeface="+mn-ea"/>
                          <a:cs typeface="+mn-cs"/>
                        </a:rPr>
                        <a:t>）、抖音（</a:t>
                      </a:r>
                      <a:r>
                        <a:rPr lang="en-US" altLang="zh-TW" sz="1600" kern="1200" dirty="0">
                          <a:solidFill>
                            <a:schemeClr val="dk1"/>
                          </a:solidFill>
                          <a:effectLst/>
                          <a:latin typeface="+mn-lt"/>
                          <a:ea typeface="+mn-ea"/>
                          <a:cs typeface="+mn-cs"/>
                        </a:rPr>
                        <a:t>TikTok</a:t>
                      </a:r>
                      <a:r>
                        <a:rPr lang="zh-TW" altLang="zh-TW" sz="1600" kern="1200" dirty="0">
                          <a:solidFill>
                            <a:schemeClr val="dk1"/>
                          </a:solidFill>
                          <a:effectLst/>
                          <a:latin typeface="+mn-lt"/>
                          <a:ea typeface="+mn-ea"/>
                          <a:cs typeface="+mn-cs"/>
                        </a:rPr>
                        <a:t>）直播賣貨</a:t>
                      </a:r>
                    </a:p>
                    <a:p>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kern="1200" dirty="0">
                          <a:solidFill>
                            <a:schemeClr val="dk1"/>
                          </a:solidFill>
                          <a:effectLst/>
                          <a:latin typeface="+mn-lt"/>
                          <a:ea typeface="+mn-ea"/>
                          <a:cs typeface="+mn-cs"/>
                        </a:rPr>
                        <a:t>利用直播形式，商家或網紅即時展示產品並與觀眾互動，刺激即時購買。</a:t>
                      </a:r>
                    </a:p>
                    <a:p>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kern="1200" dirty="0">
                          <a:solidFill>
                            <a:schemeClr val="dk1"/>
                          </a:solidFill>
                          <a:effectLst/>
                          <a:latin typeface="+mn-lt"/>
                          <a:ea typeface="+mn-ea"/>
                          <a:cs typeface="+mn-cs"/>
                        </a:rPr>
                        <a:t>社群參與、內容即購買、互動性強。</a:t>
                      </a:r>
                    </a:p>
                    <a:p>
                      <a:endParaRPr lang="zh-TW" altLang="en-US" sz="1600" dirty="0"/>
                    </a:p>
                  </a:txBody>
                  <a:tcPr/>
                </a:tc>
                <a:extLst>
                  <a:ext uri="{0D108BD9-81ED-4DB2-BD59-A6C34878D82A}">
                    <a16:rowId xmlns:a16="http://schemas.microsoft.com/office/drawing/2014/main" val="4030001957"/>
                  </a:ext>
                </a:extLst>
              </a:tr>
              <a:tr h="444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2. </a:t>
                      </a:r>
                      <a:r>
                        <a:rPr lang="zh-TW" altLang="zh-TW" sz="1600" b="1" kern="1200" dirty="0">
                          <a:solidFill>
                            <a:schemeClr val="dk1"/>
                          </a:solidFill>
                          <a:effectLst/>
                          <a:latin typeface="+mn-lt"/>
                          <a:ea typeface="+mn-ea"/>
                          <a:cs typeface="+mn-cs"/>
                        </a:rPr>
                        <a:t>社群電商（</a:t>
                      </a:r>
                      <a:r>
                        <a:rPr lang="en-US" altLang="zh-TW" sz="1600" b="1" kern="1200" dirty="0">
                          <a:solidFill>
                            <a:schemeClr val="dk1"/>
                          </a:solidFill>
                          <a:effectLst/>
                          <a:latin typeface="+mn-lt"/>
                          <a:ea typeface="+mn-ea"/>
                          <a:cs typeface="+mn-cs"/>
                        </a:rPr>
                        <a:t>Social Commerce</a:t>
                      </a:r>
                      <a:r>
                        <a:rPr lang="zh-TW" altLang="zh-TW" sz="1600" b="1" kern="1200" dirty="0">
                          <a:solidFill>
                            <a:schemeClr val="dk1"/>
                          </a:solidFill>
                          <a:effectLst/>
                          <a:latin typeface="+mn-lt"/>
                          <a:ea typeface="+mn-ea"/>
                          <a:cs typeface="+mn-cs"/>
                        </a:rPr>
                        <a:t>）</a:t>
                      </a:r>
                      <a:endParaRPr lang="zh-TW" altLang="zh-TW" sz="1600" kern="1200" dirty="0">
                        <a:solidFill>
                          <a:schemeClr val="dk1"/>
                        </a:solidFill>
                        <a:effectLst/>
                        <a:latin typeface="+mn-lt"/>
                        <a:ea typeface="+mn-ea"/>
                        <a:cs typeface="+mn-cs"/>
                      </a:endParaRPr>
                    </a:p>
                    <a:p>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effectLst/>
                          <a:latin typeface="+mn-lt"/>
                          <a:ea typeface="+mn-ea"/>
                          <a:cs typeface="+mn-cs"/>
                        </a:rPr>
                        <a:t>Facebook Marketplace</a:t>
                      </a:r>
                      <a:r>
                        <a:rPr lang="zh-TW" altLang="zh-TW" sz="1600" kern="1200" dirty="0">
                          <a:solidFill>
                            <a:schemeClr val="dk1"/>
                          </a:solidFill>
                          <a:effectLst/>
                          <a:latin typeface="+mn-lt"/>
                          <a:ea typeface="+mn-ea"/>
                          <a:cs typeface="+mn-cs"/>
                        </a:rPr>
                        <a:t>、</a:t>
                      </a:r>
                      <a:r>
                        <a:rPr lang="en-US" altLang="zh-TW" sz="1600" kern="1200" dirty="0">
                          <a:solidFill>
                            <a:schemeClr val="dk1"/>
                          </a:solidFill>
                          <a:effectLst/>
                          <a:latin typeface="+mn-lt"/>
                          <a:ea typeface="+mn-ea"/>
                          <a:cs typeface="+mn-cs"/>
                        </a:rPr>
                        <a:t>Instagram Shopping</a:t>
                      </a:r>
                      <a:r>
                        <a:rPr lang="zh-TW" altLang="zh-TW" sz="1600" kern="1200" dirty="0">
                          <a:solidFill>
                            <a:schemeClr val="dk1"/>
                          </a:solidFill>
                          <a:effectLst/>
                          <a:latin typeface="+mn-lt"/>
                          <a:ea typeface="+mn-ea"/>
                          <a:cs typeface="+mn-cs"/>
                        </a:rPr>
                        <a:t>、小紅書電商</a:t>
                      </a:r>
                    </a:p>
                    <a:p>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kern="1200" dirty="0">
                          <a:solidFill>
                            <a:schemeClr val="dk1"/>
                          </a:solidFill>
                          <a:effectLst/>
                          <a:latin typeface="+mn-lt"/>
                          <a:ea typeface="+mn-ea"/>
                          <a:cs typeface="+mn-cs"/>
                        </a:rPr>
                        <a:t>將購物與社群媒體深度整合，用戶可在社群平台瀏覽、分享及購買商品。</a:t>
                      </a:r>
                    </a:p>
                    <a:p>
                      <a:endParaRPr lang="zh-TW" altLang="en-US" sz="1600" dirty="0"/>
                    </a:p>
                  </a:txBody>
                  <a:tcPr/>
                </a:tc>
                <a:tc>
                  <a:txBody>
                    <a:bodyPr/>
                    <a:lstStyle/>
                    <a:p>
                      <a:r>
                        <a:rPr lang="zh-TW" altLang="zh-TW" sz="1600" kern="1200" dirty="0">
                          <a:solidFill>
                            <a:schemeClr val="dk1"/>
                          </a:solidFill>
                          <a:effectLst/>
                          <a:latin typeface="+mn-lt"/>
                          <a:ea typeface="+mn-ea"/>
                          <a:cs typeface="+mn-cs"/>
                        </a:rPr>
                        <a:t>用戶生成內容（</a:t>
                      </a:r>
                      <a:r>
                        <a:rPr lang="en-US" altLang="zh-TW" sz="1600" kern="1200" dirty="0">
                          <a:solidFill>
                            <a:schemeClr val="dk1"/>
                          </a:solidFill>
                          <a:effectLst/>
                          <a:latin typeface="+mn-lt"/>
                          <a:ea typeface="+mn-ea"/>
                          <a:cs typeface="+mn-cs"/>
                        </a:rPr>
                        <a:t>UGC</a:t>
                      </a:r>
                      <a:r>
                        <a:rPr lang="zh-TW" altLang="zh-TW" sz="1600" kern="1200" dirty="0">
                          <a:solidFill>
                            <a:schemeClr val="dk1"/>
                          </a:solidFill>
                          <a:effectLst/>
                          <a:latin typeface="+mn-lt"/>
                          <a:ea typeface="+mn-ea"/>
                          <a:cs typeface="+mn-cs"/>
                        </a:rPr>
                        <a:t>）、社群推薦、口碑行銷。</a:t>
                      </a:r>
                      <a:endParaRPr lang="zh-TW" altLang="en-US" sz="1600" b="1" dirty="0"/>
                    </a:p>
                  </a:txBody>
                  <a:tcPr/>
                </a:tc>
                <a:extLst>
                  <a:ext uri="{0D108BD9-81ED-4DB2-BD59-A6C34878D82A}">
                    <a16:rowId xmlns:a16="http://schemas.microsoft.com/office/drawing/2014/main" val="3907976234"/>
                  </a:ext>
                </a:extLst>
              </a:tr>
              <a:tr h="444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3. </a:t>
                      </a:r>
                      <a:r>
                        <a:rPr lang="zh-TW" altLang="zh-TW" sz="1600" b="1" kern="1200" dirty="0">
                          <a:solidFill>
                            <a:schemeClr val="dk1"/>
                          </a:solidFill>
                          <a:effectLst/>
                          <a:latin typeface="+mn-lt"/>
                          <a:ea typeface="+mn-ea"/>
                          <a:cs typeface="+mn-cs"/>
                        </a:rPr>
                        <a:t>個性化推薦與精準行銷</a:t>
                      </a:r>
                      <a:endParaRPr lang="zh-TW" altLang="zh-TW" sz="1600" kern="1200" dirty="0">
                        <a:solidFill>
                          <a:schemeClr val="dk1"/>
                        </a:solidFill>
                        <a:effectLst/>
                        <a:latin typeface="+mn-lt"/>
                        <a:ea typeface="+mn-ea"/>
                        <a:cs typeface="+mn-cs"/>
                      </a:endParaRPr>
                    </a:p>
                    <a:p>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effectLst/>
                          <a:latin typeface="+mn-lt"/>
                          <a:ea typeface="+mn-ea"/>
                          <a:cs typeface="+mn-cs"/>
                        </a:rPr>
                        <a:t>Amazon </a:t>
                      </a:r>
                      <a:r>
                        <a:rPr lang="zh-TW" altLang="zh-TW" sz="1600" kern="1200" dirty="0">
                          <a:solidFill>
                            <a:schemeClr val="dk1"/>
                          </a:solidFill>
                          <a:effectLst/>
                          <a:latin typeface="+mn-lt"/>
                          <a:ea typeface="+mn-ea"/>
                          <a:cs typeface="+mn-cs"/>
                        </a:rPr>
                        <a:t>的推薦系統、</a:t>
                      </a:r>
                      <a:r>
                        <a:rPr lang="en-US" altLang="zh-TW" sz="1600" kern="1200" dirty="0">
                          <a:solidFill>
                            <a:schemeClr val="dk1"/>
                          </a:solidFill>
                          <a:effectLst/>
                          <a:latin typeface="+mn-lt"/>
                          <a:ea typeface="+mn-ea"/>
                          <a:cs typeface="+mn-cs"/>
                        </a:rPr>
                        <a:t>Netflix </a:t>
                      </a:r>
                      <a:r>
                        <a:rPr lang="zh-TW" altLang="zh-TW" sz="1600" kern="1200" dirty="0">
                          <a:solidFill>
                            <a:schemeClr val="dk1"/>
                          </a:solidFill>
                          <a:effectLst/>
                          <a:latin typeface="+mn-lt"/>
                          <a:ea typeface="+mn-ea"/>
                          <a:cs typeface="+mn-cs"/>
                        </a:rPr>
                        <a:t>的內容推薦</a:t>
                      </a:r>
                    </a:p>
                    <a:p>
                      <a:endParaRPr lang="zh-TW" altLang="en-US" sz="1600" dirty="0"/>
                    </a:p>
                  </a:txBody>
                  <a:tcPr/>
                </a:tc>
                <a:tc>
                  <a:txBody>
                    <a:bodyPr/>
                    <a:lstStyle/>
                    <a:p>
                      <a:r>
                        <a:rPr lang="zh-TW" altLang="zh-TW" sz="1600" kern="1200" dirty="0">
                          <a:solidFill>
                            <a:schemeClr val="dk1"/>
                          </a:solidFill>
                          <a:effectLst/>
                          <a:latin typeface="+mn-lt"/>
                          <a:ea typeface="+mn-ea"/>
                          <a:cs typeface="+mn-cs"/>
                        </a:rPr>
                        <a:t>透過大數據分析用戶行為，提供個人化商品推薦與行銷活動。</a:t>
                      </a:r>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effectLst/>
                          <a:latin typeface="+mn-lt"/>
                          <a:ea typeface="+mn-ea"/>
                          <a:cs typeface="+mn-cs"/>
                        </a:rPr>
                        <a:t>AI </a:t>
                      </a:r>
                      <a:r>
                        <a:rPr lang="zh-TW" altLang="zh-TW" sz="1600" kern="1200" dirty="0">
                          <a:solidFill>
                            <a:schemeClr val="dk1"/>
                          </a:solidFill>
                          <a:effectLst/>
                          <a:latin typeface="+mn-lt"/>
                          <a:ea typeface="+mn-ea"/>
                          <a:cs typeface="+mn-cs"/>
                        </a:rPr>
                        <a:t>算法、大數據應用、提升轉換率。</a:t>
                      </a:r>
                    </a:p>
                    <a:p>
                      <a:endParaRPr lang="zh-TW" altLang="en-US" sz="1600" b="1" dirty="0"/>
                    </a:p>
                  </a:txBody>
                  <a:tcPr/>
                </a:tc>
                <a:extLst>
                  <a:ext uri="{0D108BD9-81ED-4DB2-BD59-A6C34878D82A}">
                    <a16:rowId xmlns:a16="http://schemas.microsoft.com/office/drawing/2014/main" val="755862159"/>
                  </a:ext>
                </a:extLst>
              </a:tr>
              <a:tr h="444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4. </a:t>
                      </a:r>
                      <a:r>
                        <a:rPr lang="zh-TW" altLang="zh-TW" sz="1600" b="1" kern="1200" dirty="0">
                          <a:solidFill>
                            <a:schemeClr val="dk1"/>
                          </a:solidFill>
                          <a:effectLst/>
                          <a:latin typeface="+mn-lt"/>
                          <a:ea typeface="+mn-ea"/>
                          <a:cs typeface="+mn-cs"/>
                        </a:rPr>
                        <a:t>移動電商（</a:t>
                      </a:r>
                      <a:r>
                        <a:rPr lang="en-US" altLang="zh-TW" sz="1600" b="1" kern="1200" dirty="0">
                          <a:solidFill>
                            <a:schemeClr val="dk1"/>
                          </a:solidFill>
                          <a:effectLst/>
                          <a:latin typeface="+mn-lt"/>
                          <a:ea typeface="+mn-ea"/>
                          <a:cs typeface="+mn-cs"/>
                        </a:rPr>
                        <a:t>M-Commerce</a:t>
                      </a:r>
                      <a:r>
                        <a:rPr lang="zh-TW" altLang="zh-TW" sz="1600" b="1" kern="1200" dirty="0">
                          <a:solidFill>
                            <a:schemeClr val="dk1"/>
                          </a:solidFill>
                          <a:effectLst/>
                          <a:latin typeface="+mn-lt"/>
                          <a:ea typeface="+mn-ea"/>
                          <a:cs typeface="+mn-cs"/>
                        </a:rPr>
                        <a:t>）</a:t>
                      </a:r>
                      <a:endParaRPr lang="zh-TW" altLang="zh-TW" sz="1600" kern="1200" dirty="0">
                        <a:solidFill>
                          <a:schemeClr val="dk1"/>
                        </a:solidFill>
                        <a:effectLst/>
                        <a:latin typeface="+mn-lt"/>
                        <a:ea typeface="+mn-ea"/>
                        <a:cs typeface="+mn-cs"/>
                      </a:endParaRPr>
                    </a:p>
                    <a:p>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kern="1200" dirty="0">
                          <a:solidFill>
                            <a:schemeClr val="dk1"/>
                          </a:solidFill>
                          <a:effectLst/>
                          <a:latin typeface="+mn-lt"/>
                          <a:ea typeface="+mn-ea"/>
                          <a:cs typeface="+mn-cs"/>
                        </a:rPr>
                        <a:t>蝦皮購物（</a:t>
                      </a:r>
                      <a:r>
                        <a:rPr lang="en-US" altLang="zh-TW" sz="1600" kern="1200" dirty="0">
                          <a:solidFill>
                            <a:schemeClr val="dk1"/>
                          </a:solidFill>
                          <a:effectLst/>
                          <a:latin typeface="+mn-lt"/>
                          <a:ea typeface="+mn-ea"/>
                          <a:cs typeface="+mn-cs"/>
                        </a:rPr>
                        <a:t>Shopee</a:t>
                      </a:r>
                      <a:r>
                        <a:rPr lang="zh-TW" altLang="zh-TW" sz="1600" kern="1200" dirty="0">
                          <a:solidFill>
                            <a:schemeClr val="dk1"/>
                          </a:solidFill>
                          <a:effectLst/>
                          <a:latin typeface="+mn-lt"/>
                          <a:ea typeface="+mn-ea"/>
                          <a:cs typeface="+mn-cs"/>
                        </a:rPr>
                        <a:t>）、</a:t>
                      </a:r>
                      <a:r>
                        <a:rPr lang="en-US" altLang="zh-TW" sz="1600" kern="1200" dirty="0">
                          <a:solidFill>
                            <a:schemeClr val="dk1"/>
                          </a:solidFill>
                          <a:effectLst/>
                          <a:latin typeface="+mn-lt"/>
                          <a:ea typeface="+mn-ea"/>
                          <a:cs typeface="+mn-cs"/>
                        </a:rPr>
                        <a:t>Lazada</a:t>
                      </a:r>
                      <a:r>
                        <a:rPr lang="zh-TW" altLang="zh-TW" sz="1600" kern="1200" dirty="0">
                          <a:solidFill>
                            <a:schemeClr val="dk1"/>
                          </a:solidFill>
                          <a:effectLst/>
                          <a:latin typeface="+mn-lt"/>
                          <a:ea typeface="+mn-ea"/>
                          <a:cs typeface="+mn-cs"/>
                        </a:rPr>
                        <a:t>、亞馬遜手機</a:t>
                      </a:r>
                      <a:r>
                        <a:rPr lang="en-US" altLang="zh-TW" sz="1600" kern="1200" dirty="0">
                          <a:solidFill>
                            <a:schemeClr val="dk1"/>
                          </a:solidFill>
                          <a:effectLst/>
                          <a:latin typeface="+mn-lt"/>
                          <a:ea typeface="+mn-ea"/>
                          <a:cs typeface="+mn-cs"/>
                        </a:rPr>
                        <a:t> App</a:t>
                      </a:r>
                      <a:endParaRPr lang="zh-TW" altLang="zh-TW" sz="1600" kern="1200" dirty="0">
                        <a:solidFill>
                          <a:schemeClr val="dk1"/>
                        </a:solidFill>
                        <a:effectLst/>
                        <a:latin typeface="+mn-lt"/>
                        <a:ea typeface="+mn-ea"/>
                        <a:cs typeface="+mn-cs"/>
                      </a:endParaRPr>
                    </a:p>
                    <a:p>
                      <a:endParaRPr lang="zh-TW" altLang="en-US" sz="1600" dirty="0"/>
                    </a:p>
                  </a:txBody>
                  <a:tcPr/>
                </a:tc>
                <a:tc>
                  <a:txBody>
                    <a:bodyPr/>
                    <a:lstStyle/>
                    <a:p>
                      <a:r>
                        <a:rPr lang="zh-TW" altLang="zh-TW" sz="1600" kern="1200" dirty="0">
                          <a:solidFill>
                            <a:schemeClr val="dk1"/>
                          </a:solidFill>
                          <a:effectLst/>
                          <a:latin typeface="+mn-lt"/>
                          <a:ea typeface="+mn-ea"/>
                          <a:cs typeface="+mn-cs"/>
                        </a:rPr>
                        <a:t>隨著智慧手機普及，電商平台提供流暢的行動購物體驗。</a:t>
                      </a:r>
                      <a:endParaRPr lang="zh-TW" altLang="en-US" sz="1600" dirty="0"/>
                    </a:p>
                  </a:txBody>
                  <a:tcPr/>
                </a:tc>
                <a:tc>
                  <a:txBody>
                    <a:bodyPr/>
                    <a:lstStyle/>
                    <a:p>
                      <a:r>
                        <a:rPr lang="zh-TW" altLang="zh-TW" sz="1600" kern="1200" dirty="0">
                          <a:solidFill>
                            <a:schemeClr val="dk1"/>
                          </a:solidFill>
                          <a:effectLst/>
                          <a:latin typeface="+mn-lt"/>
                          <a:ea typeface="+mn-ea"/>
                          <a:cs typeface="+mn-cs"/>
                        </a:rPr>
                        <a:t>行動優先設計、隨時隨地購物、移動支付普及。</a:t>
                      </a:r>
                      <a:endParaRPr lang="zh-TW" altLang="en-US" sz="1600" dirty="0"/>
                    </a:p>
                  </a:txBody>
                  <a:tcPr/>
                </a:tc>
                <a:extLst>
                  <a:ext uri="{0D108BD9-81ED-4DB2-BD59-A6C34878D82A}">
                    <a16:rowId xmlns:a16="http://schemas.microsoft.com/office/drawing/2014/main" val="1835140725"/>
                  </a:ext>
                </a:extLst>
              </a:tr>
              <a:tr h="444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dk1"/>
                          </a:solidFill>
                          <a:effectLst/>
                          <a:latin typeface="+mn-lt"/>
                          <a:ea typeface="+mn-ea"/>
                          <a:cs typeface="+mn-cs"/>
                        </a:rPr>
                        <a:t>5. </a:t>
                      </a:r>
                      <a:r>
                        <a:rPr lang="zh-TW" altLang="zh-TW" sz="1600" b="1" kern="1200" dirty="0">
                          <a:solidFill>
                            <a:schemeClr val="dk1"/>
                          </a:solidFill>
                          <a:effectLst/>
                          <a:highlight>
                            <a:srgbClr val="FFFF00"/>
                          </a:highlight>
                          <a:latin typeface="+mn-lt"/>
                          <a:ea typeface="+mn-ea"/>
                          <a:cs typeface="+mn-cs"/>
                        </a:rPr>
                        <a:t>用戶生成內容（</a:t>
                      </a:r>
                      <a:r>
                        <a:rPr lang="en-US" altLang="zh-TW" sz="1600" b="1" kern="1200" dirty="0">
                          <a:solidFill>
                            <a:schemeClr val="dk1"/>
                          </a:solidFill>
                          <a:effectLst/>
                          <a:highlight>
                            <a:srgbClr val="FFFF00"/>
                          </a:highlight>
                          <a:latin typeface="+mn-lt"/>
                          <a:ea typeface="+mn-ea"/>
                          <a:cs typeface="+mn-cs"/>
                        </a:rPr>
                        <a:t>UGC</a:t>
                      </a:r>
                      <a:r>
                        <a:rPr lang="zh-TW" altLang="zh-TW" sz="1600" b="1" kern="1200" dirty="0">
                          <a:solidFill>
                            <a:schemeClr val="dk1"/>
                          </a:solidFill>
                          <a:effectLst/>
                          <a:highlight>
                            <a:srgbClr val="FFFF00"/>
                          </a:highlight>
                          <a:latin typeface="+mn-lt"/>
                          <a:ea typeface="+mn-ea"/>
                          <a:cs typeface="+mn-cs"/>
                        </a:rPr>
                        <a:t>）</a:t>
                      </a:r>
                      <a:r>
                        <a:rPr lang="zh-TW" altLang="zh-TW" sz="1600" b="1" kern="1200" dirty="0">
                          <a:solidFill>
                            <a:schemeClr val="dk1"/>
                          </a:solidFill>
                          <a:effectLst/>
                          <a:latin typeface="+mn-lt"/>
                          <a:ea typeface="+mn-ea"/>
                          <a:cs typeface="+mn-cs"/>
                        </a:rPr>
                        <a:t>與</a:t>
                      </a:r>
                      <a:r>
                        <a:rPr lang="zh-TW" altLang="zh-TW" sz="1600" b="1" kern="1200" dirty="0">
                          <a:solidFill>
                            <a:schemeClr val="dk1"/>
                          </a:solidFill>
                          <a:effectLst/>
                          <a:highlight>
                            <a:srgbClr val="FFFF00"/>
                          </a:highlight>
                          <a:latin typeface="+mn-lt"/>
                          <a:ea typeface="+mn-ea"/>
                          <a:cs typeface="+mn-cs"/>
                        </a:rPr>
                        <a:t>評價系統</a:t>
                      </a:r>
                      <a:endParaRPr lang="zh-TW" altLang="zh-TW" sz="1600" kern="1200" dirty="0">
                        <a:solidFill>
                          <a:schemeClr val="dk1"/>
                        </a:solidFill>
                        <a:effectLst/>
                        <a:highlight>
                          <a:srgbClr val="FFFF00"/>
                        </a:highlight>
                        <a:latin typeface="+mn-lt"/>
                        <a:ea typeface="+mn-ea"/>
                        <a:cs typeface="+mn-cs"/>
                      </a:endParaRPr>
                    </a:p>
                    <a:p>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effectLst/>
                          <a:latin typeface="+mn-lt"/>
                          <a:ea typeface="+mn-ea"/>
                          <a:cs typeface="+mn-cs"/>
                        </a:rPr>
                        <a:t>Amazon </a:t>
                      </a:r>
                      <a:r>
                        <a:rPr lang="zh-TW" altLang="zh-TW" sz="1600" kern="1200" dirty="0">
                          <a:solidFill>
                            <a:schemeClr val="dk1"/>
                          </a:solidFill>
                          <a:effectLst/>
                          <a:latin typeface="+mn-lt"/>
                          <a:ea typeface="+mn-ea"/>
                          <a:cs typeface="+mn-cs"/>
                        </a:rPr>
                        <a:t>的用戶評論系統、</a:t>
                      </a:r>
                      <a:r>
                        <a:rPr lang="en-US" altLang="zh-TW" sz="1600" kern="1200" dirty="0">
                          <a:solidFill>
                            <a:schemeClr val="dk1"/>
                          </a:solidFill>
                          <a:effectLst/>
                          <a:latin typeface="+mn-lt"/>
                          <a:ea typeface="+mn-ea"/>
                          <a:cs typeface="+mn-cs"/>
                        </a:rPr>
                        <a:t>TripAdvisor </a:t>
                      </a:r>
                      <a:r>
                        <a:rPr lang="zh-TW" altLang="zh-TW" sz="1600" kern="1200" dirty="0">
                          <a:solidFill>
                            <a:schemeClr val="dk1"/>
                          </a:solidFill>
                          <a:effectLst/>
                          <a:latin typeface="+mn-lt"/>
                          <a:ea typeface="+mn-ea"/>
                          <a:cs typeface="+mn-cs"/>
                        </a:rPr>
                        <a:t>評價</a:t>
                      </a:r>
                    </a:p>
                    <a:p>
                      <a:endParaRPr lang="zh-TW" altLang="en-US" sz="1600" dirty="0"/>
                    </a:p>
                  </a:txBody>
                  <a:tcPr/>
                </a:tc>
                <a:tc>
                  <a:txBody>
                    <a:bodyPr/>
                    <a:lstStyle/>
                    <a:p>
                      <a:r>
                        <a:rPr lang="zh-TW" altLang="zh-TW" sz="1600" kern="1200" dirty="0">
                          <a:solidFill>
                            <a:schemeClr val="dk1"/>
                          </a:solidFill>
                          <a:effectLst/>
                          <a:latin typeface="+mn-lt"/>
                          <a:ea typeface="+mn-ea"/>
                          <a:cs typeface="+mn-cs"/>
                        </a:rPr>
                        <a:t>用戶分享產品評價、心得，影響其他消費者購買決策。</a:t>
                      </a:r>
                      <a:endParaRPr lang="zh-TW" altLang="en-US" sz="1600" dirty="0"/>
                    </a:p>
                  </a:txBody>
                  <a:tcPr/>
                </a:tc>
                <a:tc>
                  <a:txBody>
                    <a:bodyPr/>
                    <a:lstStyle/>
                    <a:p>
                      <a:r>
                        <a:rPr lang="zh-TW" altLang="zh-TW" sz="1600" kern="1200" dirty="0">
                          <a:solidFill>
                            <a:schemeClr val="dk1"/>
                          </a:solidFill>
                          <a:effectLst/>
                          <a:latin typeface="+mn-lt"/>
                          <a:ea typeface="+mn-ea"/>
                          <a:cs typeface="+mn-cs"/>
                        </a:rPr>
                        <a:t>透明評價、口碑經濟、信任機制。</a:t>
                      </a:r>
                      <a:endParaRPr lang="zh-TW" altLang="en-US" sz="1600" dirty="0"/>
                    </a:p>
                  </a:txBody>
                  <a:tcPr/>
                </a:tc>
                <a:extLst>
                  <a:ext uri="{0D108BD9-81ED-4DB2-BD59-A6C34878D82A}">
                    <a16:rowId xmlns:a16="http://schemas.microsoft.com/office/drawing/2014/main" val="233880893"/>
                  </a:ext>
                </a:extLst>
              </a:tr>
            </a:tbl>
          </a:graphicData>
        </a:graphic>
      </p:graphicFrame>
    </p:spTree>
    <p:extLst>
      <p:ext uri="{BB962C8B-B14F-4D97-AF65-F5344CB8AC3E}">
        <p14:creationId xmlns:p14="http://schemas.microsoft.com/office/powerpoint/2010/main" val="26592954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051">
            <a:extLst>
              <a:ext uri="{FF2B5EF4-FFF2-40B4-BE49-F238E27FC236}">
                <a16:creationId xmlns:a16="http://schemas.microsoft.com/office/drawing/2014/main" id="{6A9C3669-953D-4C4E-8C3C-A76590B5C5B6}"/>
              </a:ext>
            </a:extLst>
          </p:cNvPr>
          <p:cNvSpPr>
            <a:spLocks noGrp="1" noChangeArrowheads="1"/>
          </p:cNvSpPr>
          <p:nvPr>
            <p:ph idx="1"/>
          </p:nvPr>
        </p:nvSpPr>
        <p:spPr>
          <a:xfrm>
            <a:off x="345776" y="646973"/>
            <a:ext cx="11636674" cy="6271653"/>
          </a:xfrm>
        </p:spPr>
        <p:txBody>
          <a:bodyPr>
            <a:normAutofit fontScale="47500" lnSpcReduction="20000"/>
          </a:bodyPr>
          <a:lstStyle/>
          <a:p>
            <a:pPr>
              <a:defRPr/>
            </a:pPr>
            <a:r>
              <a:rPr lang="en-US" altLang="zh-TW" sz="3300" b="1" dirty="0">
                <a:solidFill>
                  <a:srgbClr val="C00000"/>
                </a:solidFill>
                <a:highlight>
                  <a:srgbClr val="FFFF00"/>
                </a:highlight>
                <a:ea typeface="新細明體" panose="02020500000000000000" pitchFamily="18" charset="-120"/>
              </a:rPr>
              <a:t>User-centered</a:t>
            </a:r>
            <a:r>
              <a:rPr lang="en-US" altLang="zh-TW" sz="3300" b="1" dirty="0">
                <a:solidFill>
                  <a:srgbClr val="C00000"/>
                </a:solidFill>
                <a:ea typeface="新細明體" panose="02020500000000000000" pitchFamily="18" charset="-120"/>
              </a:rPr>
              <a:t> applications </a:t>
            </a:r>
            <a:r>
              <a:rPr lang="en-US" altLang="zh-TW" sz="3300" b="1" dirty="0">
                <a:ea typeface="新細明體" panose="02020500000000000000" pitchFamily="18" charset="-120"/>
              </a:rPr>
              <a:t>and </a:t>
            </a:r>
            <a:r>
              <a:rPr lang="en-US" altLang="zh-TW" sz="3300" b="1" dirty="0">
                <a:solidFill>
                  <a:srgbClr val="C00000"/>
                </a:solidFill>
                <a:ea typeface="新細明體" panose="02020500000000000000" pitchFamily="18" charset="-120"/>
              </a:rPr>
              <a:t>social media technologies</a:t>
            </a:r>
          </a:p>
          <a:p>
            <a:pPr marL="0" indent="0">
              <a:buNone/>
              <a:defRPr/>
            </a:pPr>
            <a:r>
              <a:rPr lang="zh-TW" altLang="en-US" sz="2900" b="1" dirty="0">
                <a:solidFill>
                  <a:srgbClr val="003399"/>
                </a:solidFill>
                <a:ea typeface="MS PGothic" panose="020B0600070205080204" pitchFamily="34" charset="-128"/>
              </a:rPr>
              <a:t>    </a:t>
            </a:r>
            <a:r>
              <a:rPr lang="zh-TW" altLang="en-US" sz="2900" b="1" dirty="0">
                <a:solidFill>
                  <a:srgbClr val="C00000"/>
                </a:solidFill>
                <a:highlight>
                  <a:srgbClr val="FFFF00"/>
                </a:highlight>
                <a:ea typeface="MS PGothic" panose="020B0600070205080204" pitchFamily="34" charset="-128"/>
              </a:rPr>
              <a:t>以使用者</a:t>
            </a:r>
            <a:r>
              <a:rPr lang="en-US" altLang="zh-TW" sz="2900" b="1" dirty="0">
                <a:solidFill>
                  <a:srgbClr val="C00000"/>
                </a:solidFill>
                <a:highlight>
                  <a:srgbClr val="00FF00"/>
                </a:highlight>
                <a:ea typeface="MS PGothic" panose="020B0600070205080204" pitchFamily="34" charset="-128"/>
              </a:rPr>
              <a:t>/</a:t>
            </a:r>
            <a:r>
              <a:rPr lang="zh-TW" altLang="en-US" sz="2900" b="1" dirty="0">
                <a:solidFill>
                  <a:srgbClr val="C00000"/>
                </a:solidFill>
                <a:highlight>
                  <a:srgbClr val="FFFF00"/>
                </a:highlight>
                <a:ea typeface="MS PGothic" panose="020B0600070205080204" pitchFamily="34" charset="-128"/>
              </a:rPr>
              <a:t>用戶為中心</a:t>
            </a:r>
            <a:r>
              <a:rPr lang="zh-TW" altLang="en-US" sz="2900" b="1" dirty="0">
                <a:solidFill>
                  <a:srgbClr val="C00000"/>
                </a:solidFill>
                <a:ea typeface="MS PGothic" panose="020B0600070205080204" pitchFamily="34" charset="-128"/>
              </a:rPr>
              <a:t>的應用程序和社交媒體技術</a:t>
            </a:r>
            <a:endParaRPr lang="en-US" altLang="zh-TW" sz="2900" b="1" dirty="0">
              <a:solidFill>
                <a:srgbClr val="C00000"/>
              </a:solidFill>
              <a:ea typeface="MS PGothic" panose="020B0600070205080204" pitchFamily="34" charset="-128"/>
            </a:endParaRPr>
          </a:p>
          <a:p>
            <a:pPr>
              <a:buFont typeface="Wingdings" panose="05000000000000000000" pitchFamily="2" charset="2"/>
              <a:buNone/>
              <a:defRPr/>
            </a:pPr>
            <a:endParaRPr lang="en-US" altLang="zh-TW" sz="2000" b="1" dirty="0">
              <a:solidFill>
                <a:srgbClr val="C00000"/>
              </a:solidFill>
              <a:ea typeface="MS PGothic" panose="020B0600070205080204" pitchFamily="34" charset="-128"/>
            </a:endParaRPr>
          </a:p>
          <a:p>
            <a:pPr marL="457200" lvl="1" indent="0">
              <a:buNone/>
              <a:defRPr/>
            </a:pPr>
            <a:endParaRPr lang="en-US" altLang="zh-TW" sz="1600" b="1" dirty="0"/>
          </a:p>
          <a:p>
            <a:pPr marL="457200" lvl="1" indent="0">
              <a:buNone/>
              <a:defRPr/>
            </a:pPr>
            <a:r>
              <a:rPr lang="zh-TW" altLang="en-US" sz="3400" b="1" dirty="0"/>
              <a:t>如 </a:t>
            </a:r>
            <a:r>
              <a:rPr lang="en-US" altLang="zh-TW" sz="3400" b="1" dirty="0"/>
              <a:t>Starbucks </a:t>
            </a:r>
            <a:r>
              <a:rPr lang="en-US" altLang="zh-TW" sz="3400" b="1" dirty="0">
                <a:highlight>
                  <a:srgbClr val="FFFF00"/>
                </a:highlight>
              </a:rPr>
              <a:t>#</a:t>
            </a:r>
            <a:r>
              <a:rPr lang="en-US" altLang="zh-TW" sz="3400" b="1" dirty="0"/>
              <a:t>WhiteCupContest</a:t>
            </a:r>
            <a:r>
              <a:rPr lang="zh-TW" altLang="en-US" sz="3400" b="1" dirty="0"/>
              <a:t>：星巴克曾舉辦過一個活動，邀請</a:t>
            </a:r>
            <a:r>
              <a:rPr lang="zh-TW" altLang="en-US" sz="3400" b="1" dirty="0">
                <a:highlight>
                  <a:srgbClr val="FFFF00"/>
                </a:highlight>
              </a:rPr>
              <a:t>用戶</a:t>
            </a:r>
            <a:r>
              <a:rPr lang="zh-TW" altLang="en-US" sz="3400" b="1" dirty="0"/>
              <a:t>在</a:t>
            </a:r>
            <a:r>
              <a:rPr lang="zh-TW" altLang="en-US" sz="3400" b="1" dirty="0">
                <a:highlight>
                  <a:srgbClr val="FFFF00"/>
                </a:highlight>
              </a:rPr>
              <a:t>白色的咖啡杯</a:t>
            </a:r>
            <a:r>
              <a:rPr lang="zh-TW" altLang="en-US" sz="3400" b="1" dirty="0"/>
              <a:t>上進行創意設計，並將設計上傳到社</a:t>
            </a:r>
            <a:endParaRPr lang="en-US" altLang="zh-TW" sz="3400" b="1" dirty="0"/>
          </a:p>
          <a:p>
            <a:pPr marL="457200" lvl="1" indent="0">
              <a:buNone/>
              <a:defRPr/>
            </a:pPr>
            <a:r>
              <a:rPr lang="zh-TW" altLang="en-US" sz="3400" b="1" dirty="0"/>
              <a:t>交媒體。這些設計有機會被用於</a:t>
            </a:r>
            <a:r>
              <a:rPr lang="zh-TW" altLang="en-US" sz="3400" b="1" dirty="0">
                <a:highlight>
                  <a:srgbClr val="FFFF00"/>
                </a:highlight>
              </a:rPr>
              <a:t>實際產品包裝中</a:t>
            </a:r>
            <a:r>
              <a:rPr lang="zh-TW" altLang="en-US" sz="3400" b="1" dirty="0"/>
              <a:t>。</a:t>
            </a:r>
            <a:endParaRPr lang="en-US" altLang="zh-TW" sz="3400" b="1" dirty="0"/>
          </a:p>
          <a:p>
            <a:pPr marL="457200" lvl="1" indent="0">
              <a:buNone/>
              <a:defRPr/>
            </a:pPr>
            <a:endParaRPr lang="en-US" altLang="zh-TW" b="1" dirty="0"/>
          </a:p>
          <a:p>
            <a:pPr marL="0" indent="0">
              <a:buNone/>
            </a:pPr>
            <a:r>
              <a:rPr lang="zh-TW" altLang="en-US" sz="2900" b="1" dirty="0"/>
              <a:t>          </a:t>
            </a:r>
            <a:r>
              <a:rPr lang="en-US" altLang="zh-TW" sz="3400" b="1" dirty="0">
                <a:solidFill>
                  <a:srgbClr val="003399"/>
                </a:solidFill>
              </a:rPr>
              <a:t>2014</a:t>
            </a:r>
            <a:r>
              <a:rPr lang="zh-TW" altLang="en-US" sz="3400" b="1" dirty="0">
                <a:solidFill>
                  <a:srgbClr val="003399"/>
                </a:solidFill>
              </a:rPr>
              <a:t>年四月，向來很會玩行銷的</a:t>
            </a:r>
            <a:r>
              <a:rPr lang="en-US" altLang="zh-TW" sz="3400" b="1" dirty="0">
                <a:solidFill>
                  <a:srgbClr val="003399"/>
                </a:solidFill>
                <a:highlight>
                  <a:srgbClr val="FFFF00"/>
                </a:highlight>
              </a:rPr>
              <a:t>Starbucks</a:t>
            </a:r>
            <a:r>
              <a:rPr lang="zh-TW" altLang="en-US" sz="3400" b="1" dirty="0">
                <a:solidFill>
                  <a:srgbClr val="003399"/>
                </a:solidFill>
                <a:highlight>
                  <a:srgbClr val="FFFF00"/>
                </a:highlight>
              </a:rPr>
              <a:t>辦了一個 </a:t>
            </a:r>
            <a:r>
              <a:rPr lang="en-US" altLang="zh-TW" sz="3400" b="1" dirty="0">
                <a:solidFill>
                  <a:srgbClr val="003399"/>
                </a:solidFill>
                <a:highlight>
                  <a:srgbClr val="FFFF00"/>
                </a:highlight>
              </a:rPr>
              <a:t>White Cup Contest</a:t>
            </a:r>
            <a:r>
              <a:rPr lang="zh-TW" altLang="en-US" sz="3400" b="1" dirty="0">
                <a:solidFill>
                  <a:srgbClr val="003399"/>
                </a:solidFill>
              </a:rPr>
              <a:t>，邀請熱愛</a:t>
            </a:r>
            <a:r>
              <a:rPr lang="en-US" altLang="zh-TW" sz="3400" b="1" dirty="0">
                <a:solidFill>
                  <a:srgbClr val="003399"/>
                </a:solidFill>
                <a:highlight>
                  <a:srgbClr val="FFFF00"/>
                </a:highlight>
              </a:rPr>
              <a:t>doodle</a:t>
            </a:r>
            <a:r>
              <a:rPr lang="zh-TW" altLang="en-US" sz="3400" b="1" dirty="0">
                <a:solidFill>
                  <a:srgbClr val="003399"/>
                </a:solidFill>
                <a:highlight>
                  <a:srgbClr val="FFFF00"/>
                </a:highlight>
              </a:rPr>
              <a:t>手繪的消費者，</a:t>
            </a:r>
            <a:r>
              <a:rPr lang="zh-TW" altLang="en-US" sz="3400" b="1" dirty="0">
                <a:solidFill>
                  <a:srgbClr val="003399"/>
                </a:solidFill>
              </a:rPr>
              <a:t>在星巴克的白紙杯上</a:t>
            </a:r>
            <a:endParaRPr lang="en-US" altLang="zh-TW" sz="3400" b="1" dirty="0">
              <a:solidFill>
                <a:srgbClr val="003399"/>
              </a:solidFill>
            </a:endParaRPr>
          </a:p>
          <a:p>
            <a:pPr marL="0" indent="0">
              <a:buNone/>
            </a:pPr>
            <a:r>
              <a:rPr lang="zh-TW" altLang="en-US" sz="3400" b="1" dirty="0">
                <a:solidFill>
                  <a:srgbClr val="003399"/>
                </a:solidFill>
              </a:rPr>
              <a:t>塗鴉，只要透過 </a:t>
            </a:r>
            <a:r>
              <a:rPr lang="en-US" altLang="zh-TW" sz="3400" b="1" dirty="0">
                <a:solidFill>
                  <a:srgbClr val="003399"/>
                </a:solidFill>
              </a:rPr>
              <a:t>twitter</a:t>
            </a:r>
            <a:r>
              <a:rPr lang="zh-TW" altLang="en-US" sz="3400" b="1" dirty="0">
                <a:solidFill>
                  <a:srgbClr val="003399"/>
                </a:solidFill>
              </a:rPr>
              <a:t>或是 </a:t>
            </a:r>
            <a:r>
              <a:rPr lang="en-US" altLang="zh-TW" sz="3400" b="1" dirty="0" err="1">
                <a:solidFill>
                  <a:srgbClr val="003399"/>
                </a:solidFill>
              </a:rPr>
              <a:t>instagram</a:t>
            </a:r>
            <a:r>
              <a:rPr lang="zh-TW" altLang="en-US" sz="3400" b="1" dirty="0">
                <a:solidFill>
                  <a:srgbClr val="003399"/>
                </a:solidFill>
              </a:rPr>
              <a:t>，上傳你手繪紙杯的照片，加上 </a:t>
            </a:r>
            <a:r>
              <a:rPr lang="en-US" altLang="zh-TW" sz="3400" b="1" dirty="0">
                <a:solidFill>
                  <a:srgbClr val="003399"/>
                </a:solidFill>
                <a:highlight>
                  <a:srgbClr val="FFFF00"/>
                </a:highlight>
              </a:rPr>
              <a:t>hashtag #WhiteCupContest</a:t>
            </a:r>
            <a:r>
              <a:rPr lang="zh-TW" altLang="en-US" sz="3400" b="1" dirty="0">
                <a:solidFill>
                  <a:srgbClr val="003399"/>
                </a:solidFill>
              </a:rPr>
              <a:t>，就完成報名了，最後會選出一</a:t>
            </a:r>
            <a:endParaRPr lang="en-US" altLang="zh-TW" sz="3400" b="1" dirty="0">
              <a:solidFill>
                <a:srgbClr val="003399"/>
              </a:solidFill>
            </a:endParaRPr>
          </a:p>
          <a:p>
            <a:pPr marL="0" indent="0">
              <a:buNone/>
            </a:pPr>
            <a:r>
              <a:rPr lang="zh-TW" altLang="en-US" sz="3400" b="1" dirty="0">
                <a:solidFill>
                  <a:srgbClr val="003399"/>
                </a:solidFill>
              </a:rPr>
              <a:t>名優勝者，獨得獎金</a:t>
            </a:r>
            <a:r>
              <a:rPr lang="zh-TW" altLang="en-US" sz="3400" b="1" dirty="0"/>
              <a:t>。</a:t>
            </a:r>
          </a:p>
          <a:p>
            <a:pPr marL="0" indent="0">
              <a:buNone/>
            </a:pPr>
            <a:r>
              <a:rPr lang="en-US" altLang="zh-TW" sz="2400" b="1" dirty="0"/>
              <a:t>       </a:t>
            </a:r>
            <a:r>
              <a:rPr lang="en-US" altLang="zh-TW" sz="3400" b="1" dirty="0">
                <a:highlight>
                  <a:srgbClr val="FFFF00"/>
                </a:highlight>
              </a:rPr>
              <a:t>UGC</a:t>
            </a:r>
            <a:r>
              <a:rPr lang="zh-TW" altLang="en-US" sz="3400" b="1" dirty="0">
                <a:highlight>
                  <a:srgbClr val="FFFF00"/>
                </a:highlight>
              </a:rPr>
              <a:t>活動機制</a:t>
            </a:r>
            <a:r>
              <a:rPr lang="zh-TW" altLang="en-US" sz="3400" b="1" dirty="0"/>
              <a:t>、評審或是獎項的規劃</a:t>
            </a:r>
            <a:r>
              <a:rPr lang="zh-TW" altLang="en-US" sz="3400" b="1" dirty="0">
                <a:highlight>
                  <a:srgbClr val="FFFF00"/>
                </a:highlight>
              </a:rPr>
              <a:t>， </a:t>
            </a:r>
            <a:r>
              <a:rPr lang="en-US" altLang="zh-TW" sz="3400" b="1" dirty="0">
                <a:highlight>
                  <a:srgbClr val="FFFF00"/>
                </a:highlight>
              </a:rPr>
              <a:t>Starbucks</a:t>
            </a:r>
            <a:r>
              <a:rPr lang="zh-TW" altLang="en-US" sz="3400" b="1" dirty="0"/>
              <a:t>怎麼利用旗下各個官方</a:t>
            </a:r>
            <a:r>
              <a:rPr lang="en-US" altLang="zh-TW" sz="3400" b="1" dirty="0">
                <a:highlight>
                  <a:srgbClr val="FFFF00"/>
                </a:highlight>
              </a:rPr>
              <a:t>Social Media</a:t>
            </a:r>
            <a:r>
              <a:rPr lang="zh-TW" altLang="en-US" sz="3400" b="1" dirty="0">
                <a:highlight>
                  <a:srgbClr val="FFFF00"/>
                </a:highlight>
              </a:rPr>
              <a:t>的特性，整合出一個完整的案子的這件事。</a:t>
            </a:r>
            <a:endParaRPr lang="en-US" altLang="zh-TW" sz="3400" b="1" dirty="0">
              <a:highlight>
                <a:srgbClr val="FFFF00"/>
              </a:highlight>
            </a:endParaRPr>
          </a:p>
          <a:p>
            <a:pPr marL="457200" lvl="1" indent="0">
              <a:buNone/>
              <a:defRPr/>
            </a:pPr>
            <a:endParaRPr lang="en-US" altLang="zh-TW" sz="1600" b="1" dirty="0"/>
          </a:p>
          <a:p>
            <a:pPr marL="457200" lvl="1" indent="0">
              <a:buNone/>
              <a:defRPr/>
            </a:pPr>
            <a:r>
              <a:rPr lang="zh-TW" altLang="en-US" sz="2500" b="1" dirty="0"/>
              <a:t>秘訣一、</a:t>
            </a:r>
            <a:r>
              <a:rPr lang="zh-TW" altLang="en-US" sz="3800" b="1" dirty="0">
                <a:highlight>
                  <a:srgbClr val="FFFF00"/>
                </a:highlight>
              </a:rPr>
              <a:t>利用社群媒體不同的特性，整合活動最大綜效來源</a:t>
            </a:r>
            <a:r>
              <a:rPr lang="zh-TW" altLang="en-US" sz="3400" b="1" dirty="0">
                <a:highlight>
                  <a:srgbClr val="FFFF00"/>
                </a:highlight>
              </a:rPr>
              <a:t>：</a:t>
            </a:r>
            <a:r>
              <a:rPr lang="en-US" altLang="zh-TW" sz="3400" b="1" dirty="0">
                <a:highlight>
                  <a:srgbClr val="FFFF00"/>
                </a:highlight>
              </a:rPr>
              <a:t> </a:t>
            </a:r>
            <a:endParaRPr lang="en-US" altLang="zh-TW" sz="2500" b="1" dirty="0">
              <a:highlight>
                <a:srgbClr val="FFFF00"/>
              </a:highlight>
            </a:endParaRPr>
          </a:p>
          <a:p>
            <a:pPr marL="457200" lvl="1" indent="0">
              <a:buNone/>
              <a:defRPr/>
            </a:pPr>
            <a:r>
              <a:rPr lang="en-US" altLang="zh-TW" sz="2300" b="1" dirty="0"/>
              <a:t>                  </a:t>
            </a:r>
            <a:r>
              <a:rPr lang="en-US" altLang="zh-TW" sz="2900" b="1" dirty="0"/>
              <a:t>Facebook</a:t>
            </a:r>
            <a:r>
              <a:rPr lang="zh-TW" altLang="en-US" sz="2900" b="1" dirty="0"/>
              <a:t>：炒熱活動氣氛，加速擴散  </a:t>
            </a:r>
            <a:r>
              <a:rPr lang="en-US" altLang="zh-TW" sz="2900" b="1" dirty="0"/>
              <a:t>+  twitter + Instagram </a:t>
            </a:r>
            <a:r>
              <a:rPr lang="zh-TW" altLang="en-US" sz="2900" b="1" dirty="0"/>
              <a:t>作為報名平台，方便手機上傳及擴散</a:t>
            </a:r>
            <a:endParaRPr lang="en-US" altLang="zh-TW" sz="2300" b="1" dirty="0"/>
          </a:p>
          <a:p>
            <a:pPr marL="0" indent="0">
              <a:buNone/>
            </a:pPr>
            <a:r>
              <a:rPr lang="zh-TW" altLang="en-US" sz="1600" b="1" dirty="0"/>
              <a:t>          </a:t>
            </a:r>
            <a:endParaRPr lang="en-US" altLang="zh-TW" sz="1600" b="1" dirty="0"/>
          </a:p>
          <a:p>
            <a:pPr marL="0" indent="0">
              <a:buNone/>
            </a:pPr>
            <a:endParaRPr lang="en-US" altLang="zh-TW" sz="1600" b="1" dirty="0"/>
          </a:p>
          <a:p>
            <a:pPr marL="0" indent="0">
              <a:buNone/>
            </a:pPr>
            <a:r>
              <a:rPr lang="zh-TW" altLang="en-US" sz="1600" b="1" dirty="0"/>
              <a:t>               </a:t>
            </a:r>
            <a:r>
              <a:rPr lang="zh-TW" altLang="en-US" sz="2300" b="1" dirty="0"/>
              <a:t>秘訣二、</a:t>
            </a:r>
            <a:r>
              <a:rPr lang="zh-TW" altLang="en-US" sz="3400" b="1" dirty="0">
                <a:highlight>
                  <a:srgbClr val="FFFF00"/>
                </a:highlight>
              </a:rPr>
              <a:t>找到消費者為什麼會想要這樣做的 </a:t>
            </a:r>
            <a:r>
              <a:rPr lang="en-US" altLang="zh-TW" sz="3400" b="1" dirty="0">
                <a:highlight>
                  <a:srgbClr val="FFFF00"/>
                </a:highlight>
              </a:rPr>
              <a:t>insight</a:t>
            </a:r>
            <a:endParaRPr lang="en-US" altLang="zh-TW" sz="1600" b="1" dirty="0">
              <a:highlight>
                <a:srgbClr val="FFFF00"/>
              </a:highlight>
            </a:endParaRPr>
          </a:p>
          <a:p>
            <a:pPr marL="0" indent="0">
              <a:buNone/>
            </a:pPr>
            <a:r>
              <a:rPr lang="zh-TW" altLang="en-US" sz="1600" b="1" dirty="0"/>
              <a:t>                              </a:t>
            </a:r>
            <a:r>
              <a:rPr lang="zh-TW" altLang="en-US" sz="2300" b="1" dirty="0"/>
              <a:t>      </a:t>
            </a:r>
            <a:r>
              <a:rPr lang="zh-TW" altLang="en-US" sz="2900" b="1" dirty="0"/>
              <a:t>白紙杯一個一美元。為了鼓勵大家多多使用，</a:t>
            </a:r>
            <a:r>
              <a:rPr lang="zh-TW" altLang="en-US" sz="2900" b="1" dirty="0">
                <a:highlight>
                  <a:srgbClr val="FFFF00"/>
                </a:highlight>
              </a:rPr>
              <a:t>當你用這個紙杯購買飲料時，星巴克會給你 </a:t>
            </a:r>
            <a:r>
              <a:rPr lang="en-US" altLang="zh-TW" sz="2900" b="1" dirty="0">
                <a:highlight>
                  <a:srgbClr val="FFFF00"/>
                </a:highlight>
              </a:rPr>
              <a:t>0.1</a:t>
            </a:r>
            <a:r>
              <a:rPr lang="zh-TW" altLang="en-US" sz="2900" b="1" dirty="0">
                <a:highlight>
                  <a:srgbClr val="FFFF00"/>
                </a:highlight>
              </a:rPr>
              <a:t>美元的折價，</a:t>
            </a:r>
            <a:r>
              <a:rPr lang="zh-TW" altLang="en-US" sz="2900" b="1" dirty="0"/>
              <a:t>等於用個十</a:t>
            </a:r>
            <a:r>
              <a:rPr lang="en-US" altLang="zh-TW" sz="2900" b="1" dirty="0"/>
              <a:t>                            </a:t>
            </a:r>
          </a:p>
          <a:p>
            <a:pPr marL="0" indent="0">
              <a:buNone/>
            </a:pPr>
            <a:r>
              <a:rPr lang="zh-TW" altLang="en-US" sz="2900" b="1" dirty="0"/>
              <a:t>                             次也就回本了。</a:t>
            </a:r>
            <a:r>
              <a:rPr lang="zh-TW" altLang="en-US" sz="2900" b="1" dirty="0">
                <a:highlight>
                  <a:srgbClr val="FFFF00"/>
                </a:highlight>
              </a:rPr>
              <a:t>可重複使用紙杯，最明顯的區別，只是很低調的在杯子下緣附註</a:t>
            </a:r>
            <a:r>
              <a:rPr lang="en-US" altLang="zh-TW" sz="2900" b="1" dirty="0">
                <a:highlight>
                  <a:srgbClr val="FFFF00"/>
                </a:highlight>
              </a:rPr>
              <a:t>『</a:t>
            </a:r>
            <a:r>
              <a:rPr lang="zh-TW" altLang="en-US" sz="2900" b="1" dirty="0">
                <a:solidFill>
                  <a:srgbClr val="FF0000"/>
                </a:solidFill>
                <a:highlight>
                  <a:srgbClr val="FFFF00"/>
                </a:highlight>
              </a:rPr>
              <a:t>可重複使用</a:t>
            </a:r>
            <a:r>
              <a:rPr lang="en-US" altLang="zh-TW" sz="2900" b="1" dirty="0">
                <a:solidFill>
                  <a:srgbClr val="FF0000"/>
                </a:solidFill>
              </a:rPr>
              <a:t>』</a:t>
            </a:r>
            <a:r>
              <a:rPr lang="zh-TW" altLang="en-US" sz="2900" b="1" dirty="0">
                <a:solidFill>
                  <a:srgbClr val="FF0000"/>
                </a:solidFill>
              </a:rPr>
              <a:t>字樣（上圖紅框處</a:t>
            </a:r>
            <a:r>
              <a:rPr lang="zh-TW" altLang="en-US" sz="2900" b="1" dirty="0"/>
              <a:t>）。   </a:t>
            </a:r>
            <a:endParaRPr lang="en-US" altLang="zh-TW" sz="2900" b="1" dirty="0"/>
          </a:p>
          <a:p>
            <a:pPr marL="0" indent="0">
              <a:buNone/>
            </a:pPr>
            <a:r>
              <a:rPr lang="zh-TW" altLang="en-US" sz="2900" b="1" dirty="0"/>
              <a:t>                              問</a:t>
            </a:r>
            <a:r>
              <a:rPr lang="en-US" altLang="zh-TW" sz="2900" b="1" dirty="0"/>
              <a:t> </a:t>
            </a:r>
            <a:r>
              <a:rPr lang="zh-TW" altLang="en-US" sz="2900" b="1" dirty="0"/>
              <a:t>題來了，</a:t>
            </a:r>
            <a:r>
              <a:rPr lang="zh-TW" altLang="en-US" sz="2900" b="1" dirty="0">
                <a:highlight>
                  <a:srgbClr val="FFFF00"/>
                </a:highlight>
              </a:rPr>
              <a:t>如果有好幾個顧客同時間都用這個杯子來買飲料時，要怎麼分辨哪個是誰的？ </a:t>
            </a:r>
            <a:r>
              <a:rPr lang="en-US" altLang="zh-TW" sz="2900" b="1" dirty="0">
                <a:highlight>
                  <a:srgbClr val="FFFF00"/>
                </a:highlight>
              </a:rPr>
              <a:t>Solution:</a:t>
            </a:r>
            <a:r>
              <a:rPr lang="zh-TW" altLang="en-US" sz="2900" b="1" dirty="0">
                <a:highlight>
                  <a:srgbClr val="FFFF00"/>
                </a:highlight>
              </a:rPr>
              <a:t>鼓勵大家在杯子上塗</a:t>
            </a:r>
            <a:endParaRPr lang="en-US" altLang="zh-TW" sz="2900" b="1" dirty="0">
              <a:highlight>
                <a:srgbClr val="FFFF00"/>
              </a:highlight>
            </a:endParaRPr>
          </a:p>
          <a:p>
            <a:pPr marL="0" indent="0">
              <a:buNone/>
            </a:pPr>
            <a:r>
              <a:rPr lang="en-US" altLang="zh-TW" sz="2900" b="1" dirty="0"/>
              <a:t>                          </a:t>
            </a:r>
            <a:r>
              <a:rPr lang="en-US" altLang="zh-TW" sz="2900" b="1" dirty="0">
                <a:highlight>
                  <a:srgbClr val="FFFF00"/>
                </a:highlight>
              </a:rPr>
              <a:t>    </a:t>
            </a:r>
            <a:r>
              <a:rPr lang="zh-TW" altLang="en-US" sz="2900" b="1" dirty="0">
                <a:highlight>
                  <a:srgbClr val="FFFF00"/>
                </a:highlight>
              </a:rPr>
              <a:t>鴉，創造只屬於你的紙杯</a:t>
            </a:r>
            <a:r>
              <a:rPr lang="zh-TW" altLang="en-US" sz="2500" b="1" dirty="0">
                <a:highlight>
                  <a:srgbClr val="FFFF00"/>
                </a:highlight>
              </a:rPr>
              <a:t>。</a:t>
            </a:r>
            <a:r>
              <a:rPr lang="en-US" altLang="zh-TW" sz="2500" b="1" dirty="0">
                <a:highlight>
                  <a:srgbClr val="FFFF00"/>
                </a:highlight>
              </a:rPr>
              <a:t> </a:t>
            </a:r>
          </a:p>
          <a:p>
            <a:pPr marL="457200" lvl="1" indent="0">
              <a:buNone/>
              <a:defRPr/>
            </a:pPr>
            <a:endParaRPr lang="en-US" altLang="zh-TW" sz="1900" b="1" dirty="0"/>
          </a:p>
          <a:p>
            <a:pPr marL="457200" lvl="1" indent="0">
              <a:buNone/>
              <a:defRPr/>
            </a:pPr>
            <a:r>
              <a:rPr lang="zh-TW" altLang="en-US" sz="3800" dirty="0">
                <a:solidFill>
                  <a:srgbClr val="4775FF"/>
                </a:solidFill>
                <a:highlight>
                  <a:srgbClr val="FFFF00"/>
                </a:highlight>
                <a:ea typeface="MS PGothic" panose="020B0600070205080204" pitchFamily="34" charset="-128"/>
              </a:rPr>
              <a:t>又如</a:t>
            </a:r>
            <a:r>
              <a:rPr lang="zh-TW" altLang="en-US" sz="3800" dirty="0">
                <a:solidFill>
                  <a:srgbClr val="4775FF"/>
                </a:solidFill>
                <a:ea typeface="MS PGothic" panose="020B0600070205080204" pitchFamily="34" charset="-128"/>
              </a:rPr>
              <a:t>可口可樂的</a:t>
            </a:r>
            <a:r>
              <a:rPr lang="zh-TW" altLang="en-US" sz="3800" dirty="0">
                <a:solidFill>
                  <a:srgbClr val="4775FF"/>
                </a:solidFill>
                <a:highlight>
                  <a:srgbClr val="FFFF00"/>
                </a:highlight>
                <a:ea typeface="MS PGothic" panose="020B0600070205080204" pitchFamily="34" charset="-128"/>
              </a:rPr>
              <a:t>「</a:t>
            </a:r>
            <a:r>
              <a:rPr lang="en-US" altLang="zh-TW" sz="3800" dirty="0">
                <a:solidFill>
                  <a:srgbClr val="4775FF"/>
                </a:solidFill>
                <a:highlight>
                  <a:srgbClr val="FFFF00"/>
                </a:highlight>
                <a:ea typeface="MS PGothic" panose="020B0600070205080204" pitchFamily="34" charset="-128"/>
              </a:rPr>
              <a:t>Share a Coke </a:t>
            </a:r>
            <a:r>
              <a:rPr lang="zh-TW" altLang="en-US" sz="3800" dirty="0">
                <a:solidFill>
                  <a:srgbClr val="4775FF"/>
                </a:solidFill>
                <a:highlight>
                  <a:srgbClr val="FFFF00"/>
                </a:highlight>
                <a:ea typeface="MS PGothic" panose="020B0600070205080204" pitchFamily="34" charset="-128"/>
              </a:rPr>
              <a:t>分享可樂」</a:t>
            </a:r>
            <a:r>
              <a:rPr lang="zh-TW" altLang="en-US" sz="3800" dirty="0">
                <a:solidFill>
                  <a:srgbClr val="4775FF"/>
                </a:solidFill>
                <a:ea typeface="MS PGothic" panose="020B0600070205080204" pitchFamily="34" charset="-128"/>
              </a:rPr>
              <a:t>便是一個獲得</a:t>
            </a:r>
            <a:r>
              <a:rPr lang="zh-TW" altLang="en-US" sz="3800" dirty="0">
                <a:solidFill>
                  <a:srgbClr val="4775FF"/>
                </a:solidFill>
                <a:highlight>
                  <a:srgbClr val="FFFF00"/>
                </a:highlight>
                <a:ea typeface="MS PGothic" panose="020B0600070205080204" pitchFamily="34" charset="-128"/>
              </a:rPr>
              <a:t>極大關注的</a:t>
            </a:r>
            <a:r>
              <a:rPr lang="en-US" altLang="zh-TW" sz="3800" dirty="0">
                <a:solidFill>
                  <a:srgbClr val="4775FF"/>
                </a:solidFill>
                <a:highlight>
                  <a:srgbClr val="FFFF00"/>
                </a:highlight>
                <a:ea typeface="MS PGothic" panose="020B0600070205080204" pitchFamily="34" charset="-128"/>
              </a:rPr>
              <a:t>UGC</a:t>
            </a:r>
            <a:r>
              <a:rPr lang="zh-TW" altLang="en-US" sz="3800" dirty="0">
                <a:solidFill>
                  <a:srgbClr val="4775FF"/>
                </a:solidFill>
                <a:highlight>
                  <a:srgbClr val="FFFF00"/>
                </a:highlight>
                <a:ea typeface="MS PGothic" panose="020B0600070205080204" pitchFamily="34" charset="-128"/>
              </a:rPr>
              <a:t>活動</a:t>
            </a:r>
            <a:r>
              <a:rPr lang="zh-TW" altLang="en-US" sz="3800" dirty="0">
                <a:solidFill>
                  <a:srgbClr val="4775FF"/>
                </a:solidFill>
                <a:ea typeface="MS PGothic" panose="020B0600070205080204" pitchFamily="34" charset="-128"/>
              </a:rPr>
              <a:t>。</a:t>
            </a:r>
            <a:endParaRPr lang="en-US" altLang="zh-TW" sz="3800" dirty="0">
              <a:solidFill>
                <a:srgbClr val="4775FF"/>
              </a:solidFill>
              <a:ea typeface="MS PGothic" panose="020B0600070205080204" pitchFamily="34" charset="-128"/>
            </a:endParaRPr>
          </a:p>
          <a:p>
            <a:pPr marL="457200" lvl="1" indent="0">
              <a:buNone/>
              <a:defRPr/>
            </a:pPr>
            <a:endParaRPr lang="en-US" altLang="zh-TW" sz="4000" b="1" dirty="0">
              <a:ea typeface="MS PGothic" panose="020B0600070205080204" pitchFamily="34" charset="-128"/>
            </a:endParaRPr>
          </a:p>
          <a:p>
            <a:pPr lvl="1">
              <a:defRPr/>
            </a:pPr>
            <a:r>
              <a:rPr lang="en-US" altLang="zh-TW" sz="3500" b="1" dirty="0">
                <a:solidFill>
                  <a:srgbClr val="003399"/>
                </a:solidFill>
                <a:ea typeface="MS PGothic" panose="020B0600070205080204" pitchFamily="34" charset="-128"/>
              </a:rPr>
              <a:t>Highly interactive, social communities</a:t>
            </a:r>
            <a:r>
              <a:rPr lang="zh-TW" altLang="en-US" sz="3500" b="1" dirty="0">
                <a:solidFill>
                  <a:srgbClr val="003399"/>
                </a:solidFill>
                <a:ea typeface="MS PGothic" panose="020B0600070205080204" pitchFamily="34" charset="-128"/>
              </a:rPr>
              <a:t> </a:t>
            </a:r>
            <a:r>
              <a:rPr lang="en-US" altLang="zh-TW" sz="3500" b="1" dirty="0">
                <a:solidFill>
                  <a:srgbClr val="003399"/>
                </a:solidFill>
                <a:ea typeface="MS PGothic" panose="020B0600070205080204" pitchFamily="34" charset="-128"/>
              </a:rPr>
              <a:t>(</a:t>
            </a:r>
            <a:r>
              <a:rPr lang="zh-TW" altLang="en-US" sz="3500" b="1" dirty="0">
                <a:solidFill>
                  <a:srgbClr val="003399"/>
                </a:solidFill>
                <a:ea typeface="MS PGothic" panose="020B0600070205080204" pitchFamily="34" charset="-128"/>
              </a:rPr>
              <a:t>高度互動的，社會團體</a:t>
            </a:r>
            <a:r>
              <a:rPr lang="en-US" altLang="zh-TW" sz="3500" b="1" dirty="0">
                <a:solidFill>
                  <a:srgbClr val="003399"/>
                </a:solidFill>
                <a:ea typeface="MS PGothic" panose="020B0600070205080204" pitchFamily="34" charset="-128"/>
              </a:rPr>
              <a:t>/</a:t>
            </a:r>
            <a:r>
              <a:rPr lang="zh-TW" altLang="en-US" sz="3500" b="1" dirty="0">
                <a:solidFill>
                  <a:srgbClr val="003399"/>
                </a:solidFill>
                <a:ea typeface="MS PGothic" panose="020B0600070205080204" pitchFamily="34" charset="-128"/>
              </a:rPr>
              <a:t>社群</a:t>
            </a:r>
            <a:r>
              <a:rPr lang="en-US" altLang="zh-TW" sz="3500" b="1" dirty="0">
                <a:solidFill>
                  <a:srgbClr val="003399"/>
                </a:solidFill>
                <a:ea typeface="MS PGothic" panose="020B0600070205080204" pitchFamily="34" charset="-128"/>
              </a:rPr>
              <a:t>)</a:t>
            </a:r>
            <a:r>
              <a:rPr lang="en-US" altLang="zh-TW" sz="2300" b="1" dirty="0">
                <a:solidFill>
                  <a:srgbClr val="003399"/>
                </a:solidFill>
                <a:ea typeface="MS PGothic" panose="020B0600070205080204" pitchFamily="34" charset="-128"/>
              </a:rPr>
              <a:t>   </a:t>
            </a:r>
            <a:endParaRPr lang="en-US" altLang="zh-TW" sz="1800" b="1" dirty="0">
              <a:solidFill>
                <a:srgbClr val="003399"/>
              </a:solidFill>
              <a:highlight>
                <a:srgbClr val="FFFF00"/>
              </a:highlight>
              <a:ea typeface="MS PGothic" panose="020B0600070205080204" pitchFamily="34" charset="-128"/>
            </a:endParaRPr>
          </a:p>
        </p:txBody>
      </p:sp>
      <p:sp>
        <p:nvSpPr>
          <p:cNvPr id="6" name="Rectangle 2">
            <a:extLst>
              <a:ext uri="{FF2B5EF4-FFF2-40B4-BE49-F238E27FC236}">
                <a16:creationId xmlns:a16="http://schemas.microsoft.com/office/drawing/2014/main" id="{98821156-73A9-420F-B2BA-65BCDC026E9C}"/>
              </a:ext>
            </a:extLst>
          </p:cNvPr>
          <p:cNvSpPr txBox="1">
            <a:spLocks noChangeArrowheads="1"/>
          </p:cNvSpPr>
          <p:nvPr/>
        </p:nvSpPr>
        <p:spPr bwMode="auto">
          <a:xfrm>
            <a:off x="84525" y="0"/>
            <a:ext cx="10611650" cy="646973"/>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3600" b="1" kern="0" dirty="0">
                <a:solidFill>
                  <a:schemeClr val="bg1"/>
                </a:solidFill>
                <a:latin typeface="+mj-lt"/>
                <a:ea typeface="新細明體" pitchFamily="18" charset="-120"/>
                <a:cs typeface="+mj-cs"/>
              </a:rPr>
              <a:t> </a:t>
            </a:r>
            <a:endParaRPr lang="en-US" altLang="zh-TW" sz="3600" b="1" kern="0" dirty="0">
              <a:solidFill>
                <a:schemeClr val="bg1"/>
              </a:solidFill>
              <a:latin typeface="+mj-lt"/>
              <a:ea typeface="華康中黑體" pitchFamily="49" charset="-120"/>
              <a:cs typeface="+mj-cs"/>
            </a:endParaRPr>
          </a:p>
        </p:txBody>
      </p:sp>
      <p:sp>
        <p:nvSpPr>
          <p:cNvPr id="161796" name="文字方塊 6">
            <a:extLst>
              <a:ext uri="{FF2B5EF4-FFF2-40B4-BE49-F238E27FC236}">
                <a16:creationId xmlns:a16="http://schemas.microsoft.com/office/drawing/2014/main" id="{3DFB9579-40C7-49F4-862E-BD433198EFC6}"/>
              </a:ext>
            </a:extLst>
          </p:cNvPr>
          <p:cNvSpPr txBox="1">
            <a:spLocks noChangeArrowheads="1"/>
          </p:cNvSpPr>
          <p:nvPr/>
        </p:nvSpPr>
        <p:spPr bwMode="auto">
          <a:xfrm>
            <a:off x="84525" y="0"/>
            <a:ext cx="10611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1800" dirty="0">
                <a:highlight>
                  <a:srgbClr val="FFFF00"/>
                </a:highlight>
              </a:rPr>
              <a:t>Starbucks </a:t>
            </a:r>
            <a:r>
              <a:rPr lang="zh-TW" altLang="en-US" sz="1800" dirty="0">
                <a:highlight>
                  <a:srgbClr val="FFFF00"/>
                </a:highlight>
              </a:rPr>
              <a:t>的 </a:t>
            </a:r>
            <a:r>
              <a:rPr lang="en-US" altLang="zh-TW" sz="1800" dirty="0">
                <a:highlight>
                  <a:srgbClr val="FFFF00"/>
                </a:highlight>
              </a:rPr>
              <a:t>#WhiteCupContest </a:t>
            </a:r>
            <a:r>
              <a:rPr lang="zh-TW" altLang="en-US" sz="1800" dirty="0">
                <a:highlight>
                  <a:srgbClr val="FFFF00"/>
                </a:highlight>
              </a:rPr>
              <a:t>是 </a:t>
            </a:r>
            <a:r>
              <a:rPr lang="en-US" altLang="zh-TW" sz="1800" b="1" dirty="0">
                <a:highlight>
                  <a:srgbClr val="FFFF00"/>
                </a:highlight>
              </a:rPr>
              <a:t>EC 3.0 </a:t>
            </a:r>
            <a:r>
              <a:rPr lang="zh-TW" altLang="en-US" sz="1800" b="1" dirty="0">
                <a:highlight>
                  <a:srgbClr val="FFFF00"/>
                </a:highlight>
              </a:rPr>
              <a:t>的經典 </a:t>
            </a:r>
            <a:r>
              <a:rPr lang="en-US" altLang="zh-TW" sz="1800" b="1" dirty="0">
                <a:highlight>
                  <a:srgbClr val="FFFF00"/>
                </a:highlight>
              </a:rPr>
              <a:t>UGC </a:t>
            </a:r>
            <a:r>
              <a:rPr lang="zh-TW" altLang="en-US" sz="1800" b="1" dirty="0">
                <a:highlight>
                  <a:srgbClr val="FFFF00"/>
                </a:highlight>
              </a:rPr>
              <a:t>行銷案例</a:t>
            </a:r>
            <a:r>
              <a:rPr lang="zh-TW" altLang="en-US" sz="1800" dirty="0">
                <a:highlight>
                  <a:srgbClr val="FFFF00"/>
                </a:highlight>
              </a:rPr>
              <a:t>，展現品牌如何透過社群媒體與消費者共創價值並提升參與度</a:t>
            </a:r>
            <a:endParaRPr lang="zh-TW" altLang="en-US" sz="5400" b="1" dirty="0">
              <a:solidFill>
                <a:schemeClr val="bg1"/>
              </a:solidFill>
              <a:latin typeface="Tahoma" panose="020B0604030504040204" pitchFamily="34" charset="0"/>
              <a:ea typeface="新細明體" panose="02020500000000000000" pitchFamily="18" charset="-120"/>
            </a:endParaRPr>
          </a:p>
        </p:txBody>
      </p:sp>
      <p:pic>
        <p:nvPicPr>
          <p:cNvPr id="3" name="Picture 4" descr="圖說明">
            <a:extLst>
              <a:ext uri="{FF2B5EF4-FFF2-40B4-BE49-F238E27FC236}">
                <a16:creationId xmlns:a16="http://schemas.microsoft.com/office/drawing/2014/main" id="{F1F8B621-6F98-6F1F-88CF-9D07877702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55" b="587"/>
          <a:stretch/>
        </p:blipFill>
        <p:spPr bwMode="auto">
          <a:xfrm>
            <a:off x="10957426" y="333002"/>
            <a:ext cx="1094968" cy="10603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圖說明">
            <a:extLst>
              <a:ext uri="{FF2B5EF4-FFF2-40B4-BE49-F238E27FC236}">
                <a16:creationId xmlns:a16="http://schemas.microsoft.com/office/drawing/2014/main" id="{A4D0A219-6228-569E-8AD2-414C91D78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6588" y="3590365"/>
            <a:ext cx="618565" cy="106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5579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6E33D-11B2-3313-839D-0A8E0579E2E7}"/>
            </a:ext>
          </a:extLst>
        </p:cNvPr>
        <p:cNvGrpSpPr/>
        <p:nvPr/>
      </p:nvGrpSpPr>
      <p:grpSpPr>
        <a:xfrm>
          <a:off x="0" y="0"/>
          <a:ext cx="0" cy="0"/>
          <a:chOff x="0" y="0"/>
          <a:chExt cx="0" cy="0"/>
        </a:xfrm>
      </p:grpSpPr>
      <p:sp>
        <p:nvSpPr>
          <p:cNvPr id="16" name="標題 15">
            <a:extLst>
              <a:ext uri="{FF2B5EF4-FFF2-40B4-BE49-F238E27FC236}">
                <a16:creationId xmlns:a16="http://schemas.microsoft.com/office/drawing/2014/main" id="{08213B4F-C352-3A3B-50B2-C9B5CDA30CDA}"/>
              </a:ext>
            </a:extLst>
          </p:cNvPr>
          <p:cNvSpPr>
            <a:spLocks noGrp="1"/>
          </p:cNvSpPr>
          <p:nvPr>
            <p:ph type="title"/>
          </p:nvPr>
        </p:nvSpPr>
        <p:spPr>
          <a:xfrm>
            <a:off x="414818" y="223787"/>
            <a:ext cx="11534525" cy="6410426"/>
          </a:xfrm>
        </p:spPr>
        <p:txBody>
          <a:bodyPr>
            <a:normAutofit/>
          </a:bodyPr>
          <a:lstStyle/>
          <a:p>
            <a:r>
              <a:rPr lang="zh-TW" altLang="en-US" sz="2400" dirty="0">
                <a:solidFill>
                  <a:srgbClr val="003399"/>
                </a:solidFill>
              </a:rPr>
              <a:t> </a:t>
            </a:r>
            <a:r>
              <a:rPr lang="zh-TW" altLang="en-US" sz="2200" dirty="0">
                <a:solidFill>
                  <a:srgbClr val="003399"/>
                </a:solidFill>
              </a:rPr>
              <a:t> </a:t>
            </a:r>
            <a:br>
              <a:rPr lang="en-US" altLang="zh-TW" sz="1800" b="1" dirty="0">
                <a:solidFill>
                  <a:srgbClr val="003399"/>
                </a:solidFill>
              </a:rPr>
            </a:br>
            <a:br>
              <a:rPr lang="en-US" altLang="zh-TW" sz="1800" b="1" dirty="0">
                <a:solidFill>
                  <a:srgbClr val="003399"/>
                </a:solidFill>
              </a:rPr>
            </a:br>
            <a:r>
              <a:rPr lang="zh-TW" altLang="en-US" sz="1800" b="1" dirty="0">
                <a:solidFill>
                  <a:srgbClr val="003399"/>
                </a:solidFill>
              </a:rPr>
              <a:t>        </a:t>
            </a:r>
            <a:r>
              <a:rPr lang="zh-TW" altLang="en-US" sz="1800" dirty="0"/>
              <a:t> </a:t>
            </a:r>
            <a:r>
              <a:rPr lang="zh-TW" altLang="en-US" sz="1800" b="1" dirty="0">
                <a:solidFill>
                  <a:srgbClr val="003399"/>
                </a:solidFill>
              </a:rPr>
              <a:t> </a:t>
            </a:r>
            <a:r>
              <a:rPr lang="en-US" altLang="zh-TW" sz="1800" b="1" dirty="0">
                <a:solidFill>
                  <a:srgbClr val="003399"/>
                </a:solidFill>
                <a:highlight>
                  <a:srgbClr val="FFFF00"/>
                </a:highlight>
              </a:rPr>
              <a:t> </a:t>
            </a:r>
            <a:endParaRPr lang="zh-TW" altLang="en-US" sz="2000" b="1" dirty="0">
              <a:solidFill>
                <a:srgbClr val="003399"/>
              </a:solidFill>
            </a:endParaRPr>
          </a:p>
        </p:txBody>
      </p:sp>
      <p:graphicFrame>
        <p:nvGraphicFramePr>
          <p:cNvPr id="2" name="表格 1">
            <a:extLst>
              <a:ext uri="{FF2B5EF4-FFF2-40B4-BE49-F238E27FC236}">
                <a16:creationId xmlns:a16="http://schemas.microsoft.com/office/drawing/2014/main" id="{FA63C9B1-BC9A-D295-CF02-2B912CAD221A}"/>
              </a:ext>
            </a:extLst>
          </p:cNvPr>
          <p:cNvGraphicFramePr>
            <a:graphicFrameLocks noGrp="1"/>
          </p:cNvGraphicFramePr>
          <p:nvPr>
            <p:extLst>
              <p:ext uri="{D42A27DB-BD31-4B8C-83A1-F6EECF244321}">
                <p14:modId xmlns:p14="http://schemas.microsoft.com/office/powerpoint/2010/main" val="3334121810"/>
              </p:ext>
            </p:extLst>
          </p:nvPr>
        </p:nvGraphicFramePr>
        <p:xfrm>
          <a:off x="544945" y="1013515"/>
          <a:ext cx="11232237" cy="4842272"/>
        </p:xfrm>
        <a:graphic>
          <a:graphicData uri="http://schemas.openxmlformats.org/drawingml/2006/table">
            <a:tbl>
              <a:tblPr firstRow="1" firstCol="1" bandRow="1">
                <a:tableStyleId>{5C22544A-7EE6-4342-B048-85BDC9FD1C3A}</a:tableStyleId>
              </a:tblPr>
              <a:tblGrid>
                <a:gridCol w="46010">
                  <a:extLst>
                    <a:ext uri="{9D8B030D-6E8A-4147-A177-3AD203B41FA5}">
                      <a16:colId xmlns:a16="http://schemas.microsoft.com/office/drawing/2014/main" val="2913180217"/>
                    </a:ext>
                  </a:extLst>
                </a:gridCol>
                <a:gridCol w="656168">
                  <a:extLst>
                    <a:ext uri="{9D8B030D-6E8A-4147-A177-3AD203B41FA5}">
                      <a16:colId xmlns:a16="http://schemas.microsoft.com/office/drawing/2014/main" val="390233697"/>
                    </a:ext>
                  </a:extLst>
                </a:gridCol>
                <a:gridCol w="1424254">
                  <a:extLst>
                    <a:ext uri="{9D8B030D-6E8A-4147-A177-3AD203B41FA5}">
                      <a16:colId xmlns:a16="http://schemas.microsoft.com/office/drawing/2014/main" val="1671597704"/>
                    </a:ext>
                  </a:extLst>
                </a:gridCol>
                <a:gridCol w="2910273">
                  <a:extLst>
                    <a:ext uri="{9D8B030D-6E8A-4147-A177-3AD203B41FA5}">
                      <a16:colId xmlns:a16="http://schemas.microsoft.com/office/drawing/2014/main" val="1861536570"/>
                    </a:ext>
                  </a:extLst>
                </a:gridCol>
                <a:gridCol w="4914900">
                  <a:extLst>
                    <a:ext uri="{9D8B030D-6E8A-4147-A177-3AD203B41FA5}">
                      <a16:colId xmlns:a16="http://schemas.microsoft.com/office/drawing/2014/main" val="1465295996"/>
                    </a:ext>
                  </a:extLst>
                </a:gridCol>
                <a:gridCol w="1280632">
                  <a:extLst>
                    <a:ext uri="{9D8B030D-6E8A-4147-A177-3AD203B41FA5}">
                      <a16:colId xmlns:a16="http://schemas.microsoft.com/office/drawing/2014/main" val="4178410923"/>
                    </a:ext>
                  </a:extLst>
                </a:gridCol>
              </a:tblGrid>
              <a:tr h="602758">
                <a:tc>
                  <a:txBody>
                    <a:bodyPr/>
                    <a:lstStyle/>
                    <a:p>
                      <a:pPr>
                        <a:lnSpc>
                          <a:spcPct val="115000"/>
                        </a:lnSpc>
                        <a:spcAft>
                          <a:spcPts val="800"/>
                        </a:spcAft>
                        <a:buNone/>
                      </a:pPr>
                      <a:r>
                        <a:rPr lang="zh-TW" sz="1200" kern="100">
                          <a:effectLst/>
                        </a:rPr>
                        <a:t>世代</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buNone/>
                      </a:pPr>
                      <a:r>
                        <a:rPr lang="zh-TW" altLang="en-US" dirty="0"/>
                        <a:t>世代</a:t>
                      </a:r>
                    </a:p>
                  </a:txBody>
                  <a:tcPr anchor="ctr"/>
                </a:tc>
                <a:tc>
                  <a:txBody>
                    <a:bodyPr/>
                    <a:lstStyle/>
                    <a:p>
                      <a:pPr>
                        <a:lnSpc>
                          <a:spcPct val="115000"/>
                        </a:lnSpc>
                        <a:spcAft>
                          <a:spcPts val="800"/>
                        </a:spcAft>
                        <a:buNone/>
                      </a:pPr>
                      <a:r>
                        <a:rPr lang="zh-TW" sz="1800" kern="100" dirty="0">
                          <a:effectLst/>
                        </a:rPr>
                        <a:t>時間</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altLang="en-US" sz="1800" kern="100" dirty="0">
                          <a:effectLst/>
                          <a:latin typeface="Calibri" panose="020F0502020204030204" pitchFamily="34" charset="0"/>
                          <a:ea typeface="+mn-ea"/>
                          <a:cs typeface="Times New Roman" panose="02020603050405020304" pitchFamily="18" charset="0"/>
                        </a:rPr>
                        <a:t>特色</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800" kern="100" dirty="0">
                          <a:effectLst/>
                        </a:rPr>
                        <a:t>特徵關鍵字</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800" kern="100" dirty="0">
                          <a:effectLst/>
                        </a:rPr>
                        <a:t>代表平台</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4021634638"/>
                  </a:ext>
                </a:extLst>
              </a:tr>
              <a:tr h="610384">
                <a:tc>
                  <a:txBody>
                    <a:bodyPr/>
                    <a:lstStyle/>
                    <a:p>
                      <a:pPr>
                        <a:lnSpc>
                          <a:spcPct val="115000"/>
                        </a:lnSpc>
                        <a:spcAft>
                          <a:spcPts val="800"/>
                        </a:spcAft>
                        <a:buNone/>
                      </a:pPr>
                      <a:r>
                        <a:rPr lang="en-US" sz="1200" kern="100">
                          <a:effectLst/>
                        </a:rPr>
                        <a:t>1.0</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1995–2005</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altLang="en-US" sz="1600" dirty="0">
                          <a:highlight>
                            <a:srgbClr val="FFFF00"/>
                          </a:highlight>
                        </a:rPr>
                        <a:t>靜態網頁</a:t>
                      </a:r>
                      <a:r>
                        <a:rPr lang="zh-TW" altLang="en-US" sz="1600" dirty="0"/>
                        <a:t>電商（商品陳列＋基本購物車）</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靜態網站、基本購物、信用卡支付</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Amazon</a:t>
                      </a:r>
                      <a:r>
                        <a:rPr lang="zh-TW" sz="1600" kern="100">
                          <a:effectLst/>
                        </a:rPr>
                        <a:t>、</a:t>
                      </a:r>
                      <a:r>
                        <a:rPr lang="en-US" sz="1600" kern="100">
                          <a:effectLst/>
                        </a:rPr>
                        <a:t>eBay</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4017788889"/>
                  </a:ext>
                </a:extLst>
              </a:tr>
              <a:tr h="452960">
                <a:tc>
                  <a:txBody>
                    <a:bodyPr/>
                    <a:lstStyle/>
                    <a:p>
                      <a:pPr>
                        <a:lnSpc>
                          <a:spcPct val="115000"/>
                        </a:lnSpc>
                        <a:spcAft>
                          <a:spcPts val="800"/>
                        </a:spcAft>
                        <a:buNone/>
                      </a:pPr>
                      <a:r>
                        <a:rPr lang="en-US" sz="1200" kern="100">
                          <a:effectLst/>
                        </a:rPr>
                        <a:t>2.0</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2.0</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2005–2015</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altLang="en-US" sz="1600" dirty="0">
                          <a:highlight>
                            <a:srgbClr val="FFFF00"/>
                          </a:highlight>
                        </a:rPr>
                        <a:t>行動與社群</a:t>
                      </a:r>
                      <a:r>
                        <a:rPr lang="zh-TW" altLang="en-US" sz="1600" dirty="0"/>
                        <a:t>電商（手機購物＋社群推薦）</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Web 2.0</a:t>
                      </a:r>
                      <a:r>
                        <a:rPr lang="zh-TW" sz="1600" kern="100" dirty="0">
                          <a:effectLst/>
                        </a:rPr>
                        <a:t>、</a:t>
                      </a:r>
                      <a:r>
                        <a:rPr lang="en-US" sz="1600" kern="100" dirty="0">
                          <a:effectLst/>
                        </a:rPr>
                        <a:t>C2C</a:t>
                      </a:r>
                      <a:r>
                        <a:rPr lang="zh-TW" sz="1600" kern="100" dirty="0">
                          <a:effectLst/>
                        </a:rPr>
                        <a:t>、社群互動、第三方支付</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淘寶、</a:t>
                      </a:r>
                      <a:r>
                        <a:rPr lang="en-US" sz="1600" kern="100">
                          <a:effectLst/>
                        </a:rPr>
                        <a:t>PayPal</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648441857"/>
                  </a:ext>
                </a:extLst>
              </a:tr>
              <a:tr h="795498">
                <a:tc>
                  <a:txBody>
                    <a:bodyPr/>
                    <a:lstStyle/>
                    <a:p>
                      <a:pPr>
                        <a:lnSpc>
                          <a:spcPct val="115000"/>
                        </a:lnSpc>
                        <a:spcAft>
                          <a:spcPts val="800"/>
                        </a:spcAft>
                        <a:buNone/>
                      </a:pPr>
                      <a:r>
                        <a:rPr lang="en-US" sz="1200" kern="100">
                          <a:effectLst/>
                        </a:rPr>
                        <a:t>3.0</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3.0</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2012–2020</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altLang="en-US" sz="1600" dirty="0">
                          <a:highlight>
                            <a:srgbClr val="FFFF00"/>
                          </a:highlight>
                        </a:rPr>
                        <a:t>數據驅動的個人化電商</a:t>
                      </a:r>
                      <a:r>
                        <a:rPr lang="zh-TW" altLang="en-US" sz="1600" dirty="0"/>
                        <a:t>（推薦系統、行為分析）</a:t>
                      </a:r>
                      <a:endParaRPr lang="zh-TW" sz="16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r>
                        <a:rPr lang="zh-TW" altLang="en-US" sz="1600" dirty="0">
                          <a:effectLst/>
                        </a:rPr>
                        <a:t>行動優先（</a:t>
                      </a:r>
                      <a:r>
                        <a:rPr lang="en-US" altLang="zh-TW" sz="1600" dirty="0">
                          <a:effectLst/>
                        </a:rPr>
                        <a:t>Mobile-first</a:t>
                      </a:r>
                      <a:r>
                        <a:rPr lang="zh-TW" altLang="en-US" sz="1600" dirty="0">
                          <a:effectLst/>
                        </a:rPr>
                        <a:t>）、</a:t>
                      </a:r>
                      <a:r>
                        <a:rPr lang="en-US" altLang="zh-TW" sz="1600" dirty="0">
                          <a:effectLst/>
                        </a:rPr>
                        <a:t>App</a:t>
                      </a:r>
                      <a:r>
                        <a:rPr lang="zh-TW" altLang="en-US" sz="1600" dirty="0">
                          <a:effectLst/>
                        </a:rPr>
                        <a:t>為主</a:t>
                      </a:r>
                    </a:p>
                    <a:p>
                      <a:r>
                        <a:rPr lang="zh-TW" altLang="en-US" sz="1600" dirty="0">
                          <a:effectLst/>
                        </a:rPr>
                        <a:t>社群整合（社群電商、</a:t>
                      </a:r>
                      <a:r>
                        <a:rPr lang="en-US" altLang="zh-TW" sz="1600" dirty="0">
                          <a:effectLst/>
                        </a:rPr>
                        <a:t>KOL</a:t>
                      </a:r>
                      <a:r>
                        <a:rPr lang="zh-TW" altLang="en-US" sz="1600" dirty="0">
                          <a:effectLst/>
                        </a:rPr>
                        <a:t>帶貨）</a:t>
                      </a:r>
                    </a:p>
                    <a:p>
                      <a:r>
                        <a:rPr lang="en-US" altLang="zh-TW" sz="1600" dirty="0">
                          <a:effectLst/>
                        </a:rPr>
                        <a:t>AI</a:t>
                      </a:r>
                      <a:r>
                        <a:rPr lang="zh-TW" altLang="en-US" sz="1600" dirty="0">
                          <a:effectLst/>
                        </a:rPr>
                        <a:t>推薦、個人化體驗</a:t>
                      </a:r>
                    </a:p>
                    <a:p>
                      <a:r>
                        <a:rPr lang="zh-TW" altLang="en-US" sz="1600" b="1" dirty="0">
                          <a:effectLst/>
                        </a:rPr>
                        <a:t>內容與電商整合（直播</a:t>
                      </a:r>
                      <a:r>
                        <a:rPr lang="zh-TW" altLang="en-US" sz="1600" dirty="0">
                          <a:effectLst/>
                        </a:rPr>
                        <a:t>、</a:t>
                      </a:r>
                      <a:r>
                        <a:rPr lang="zh-TW" altLang="en-US" sz="1600" b="1" dirty="0">
                          <a:effectLst/>
                        </a:rPr>
                        <a:t>短影音導購</a:t>
                      </a:r>
                      <a:r>
                        <a:rPr lang="zh-TW" altLang="en-US" sz="1600" dirty="0">
                          <a:effectLst/>
                        </a:rPr>
                        <a:t>）</a:t>
                      </a:r>
                    </a:p>
                    <a:p>
                      <a:r>
                        <a:rPr lang="zh-TW" altLang="en-US" sz="1600" dirty="0">
                          <a:effectLst/>
                          <a:highlight>
                            <a:srgbClr val="FFFF00"/>
                          </a:highlight>
                        </a:rPr>
                        <a:t>跨境電商興起</a:t>
                      </a:r>
                    </a:p>
                    <a:p>
                      <a:r>
                        <a:rPr lang="zh-TW" altLang="en-US" sz="1600" dirty="0">
                          <a:effectLst/>
                        </a:rPr>
                        <a:t>整合多渠道（</a:t>
                      </a:r>
                      <a:r>
                        <a:rPr lang="en-US" altLang="zh-TW" sz="1600" dirty="0">
                          <a:effectLst/>
                        </a:rPr>
                        <a:t>O2O</a:t>
                      </a:r>
                      <a:r>
                        <a:rPr lang="zh-TW" altLang="en-US" sz="1600" dirty="0">
                          <a:effectLst/>
                        </a:rPr>
                        <a:t>、全通路零售）</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Shopee</a:t>
                      </a:r>
                      <a:r>
                        <a:rPr lang="zh-TW" sz="1600" kern="100" dirty="0">
                          <a:effectLst/>
                        </a:rPr>
                        <a:t>、京東</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408931826"/>
                  </a:ext>
                </a:extLst>
              </a:tr>
              <a:tr h="795498">
                <a:tc>
                  <a:txBody>
                    <a:bodyPr/>
                    <a:lstStyle/>
                    <a:p>
                      <a:pPr>
                        <a:lnSpc>
                          <a:spcPct val="115000"/>
                        </a:lnSpc>
                        <a:spcAft>
                          <a:spcPts val="800"/>
                        </a:spcAft>
                        <a:buNone/>
                      </a:pPr>
                      <a:r>
                        <a:rPr lang="en-US" sz="1200" kern="100">
                          <a:effectLst/>
                        </a:rPr>
                        <a:t>4.0</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4.0</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2020– </a:t>
                      </a:r>
                      <a:r>
                        <a:rPr lang="zh-TW" sz="1600" kern="100" dirty="0">
                          <a:effectLst/>
                        </a:rPr>
                        <a:t>今</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altLang="zh-TW" sz="1600" dirty="0">
                          <a:highlight>
                            <a:srgbClr val="FFFF00"/>
                          </a:highlight>
                        </a:rPr>
                        <a:t>AI </a:t>
                      </a:r>
                      <a:r>
                        <a:rPr lang="zh-TW" altLang="en-US" sz="1600" dirty="0">
                          <a:highlight>
                            <a:srgbClr val="FFFF00"/>
                          </a:highlight>
                        </a:rPr>
                        <a:t>智慧電商（聊天機器人、虛擬試穿、語音</a:t>
                      </a:r>
                      <a:r>
                        <a:rPr lang="en-US" altLang="zh-TW" sz="1600" dirty="0">
                          <a:highlight>
                            <a:srgbClr val="FFFF00"/>
                          </a:highlight>
                        </a:rPr>
                        <a:t>/</a:t>
                      </a:r>
                      <a:r>
                        <a:rPr lang="zh-TW" altLang="en-US" sz="1600" dirty="0">
                          <a:highlight>
                            <a:srgbClr val="FFFF00"/>
                          </a:highlight>
                        </a:rPr>
                        <a:t>影像搜尋</a:t>
                      </a:r>
                      <a:r>
                        <a:rPr lang="zh-TW" altLang="en-US" sz="1600" dirty="0"/>
                        <a:t>）</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r>
                        <a:rPr lang="zh-TW" altLang="en-US" sz="1600" b="1" dirty="0"/>
                        <a:t>智慧電商</a:t>
                      </a:r>
                      <a:r>
                        <a:rPr lang="zh-TW" altLang="en-US" sz="1600" dirty="0"/>
                        <a:t>：</a:t>
                      </a:r>
                      <a:r>
                        <a:rPr lang="en-US" altLang="zh-TW" sz="1600" dirty="0"/>
                        <a:t>AI </a:t>
                      </a:r>
                      <a:r>
                        <a:rPr lang="zh-TW" altLang="en-US" sz="1600" dirty="0"/>
                        <a:t>自動客服、</a:t>
                      </a:r>
                      <a:r>
                        <a:rPr lang="zh-TW" altLang="en-US" sz="1600" dirty="0">
                          <a:highlight>
                            <a:srgbClr val="FFFF00"/>
                          </a:highlight>
                        </a:rPr>
                        <a:t>虛擬試穿</a:t>
                      </a:r>
                      <a:r>
                        <a:rPr lang="zh-TW" altLang="en-US" sz="1600" dirty="0"/>
                        <a:t>、預測消費行為</a:t>
                      </a:r>
                    </a:p>
                    <a:p>
                      <a:r>
                        <a:rPr lang="zh-TW" altLang="en-US" sz="1600" b="1" dirty="0"/>
                        <a:t>社交 </a:t>
                      </a:r>
                      <a:r>
                        <a:rPr lang="en-US" altLang="zh-TW" sz="1600" b="1" dirty="0"/>
                        <a:t>+</a:t>
                      </a:r>
                      <a:r>
                        <a:rPr lang="zh-TW" altLang="en-US" sz="1600" b="1" dirty="0"/>
                        <a:t> 電商深度融合</a:t>
                      </a:r>
                      <a:r>
                        <a:rPr lang="zh-TW" altLang="en-US" sz="1600" dirty="0"/>
                        <a:t>：如 </a:t>
                      </a:r>
                      <a:r>
                        <a:rPr lang="en-US" altLang="zh-TW" sz="1600" dirty="0"/>
                        <a:t>TikTok Shop</a:t>
                      </a:r>
                      <a:r>
                        <a:rPr lang="zh-TW" altLang="en-US" sz="1600" dirty="0"/>
                        <a:t>、</a:t>
                      </a:r>
                      <a:r>
                        <a:rPr lang="en-US" altLang="zh-TW" sz="1600" dirty="0"/>
                        <a:t>Facebook/IG </a:t>
                      </a:r>
                      <a:r>
                        <a:rPr lang="zh-TW" altLang="en-US" sz="1600" b="1" dirty="0"/>
                        <a:t>直播電商</a:t>
                      </a:r>
                    </a:p>
                    <a:p>
                      <a:r>
                        <a:rPr lang="zh-TW" altLang="en-US" sz="1600" b="1" dirty="0">
                          <a:highlight>
                            <a:srgbClr val="FFFF00"/>
                          </a:highlight>
                        </a:rPr>
                        <a:t>無接觸支付</a:t>
                      </a:r>
                      <a:r>
                        <a:rPr lang="zh-TW" altLang="en-US" sz="1600" b="1" dirty="0"/>
                        <a:t>與物流自動化</a:t>
                      </a:r>
                      <a:r>
                        <a:rPr lang="zh-TW" altLang="en-US" sz="1600" dirty="0"/>
                        <a:t>（尤其在疫情期間加速）</a:t>
                      </a:r>
                    </a:p>
                    <a:p>
                      <a:r>
                        <a:rPr lang="zh-TW" altLang="en-US" sz="1600" dirty="0">
                          <a:highlight>
                            <a:srgbClr val="FFFF00"/>
                          </a:highlight>
                        </a:rPr>
                        <a:t>元宇宙</a:t>
                      </a:r>
                      <a:r>
                        <a:rPr lang="zh-TW" altLang="en-US" sz="1600" dirty="0"/>
                        <a:t>、</a:t>
                      </a:r>
                      <a:r>
                        <a:rPr lang="en-US" altLang="zh-TW" sz="1600" dirty="0"/>
                        <a:t>AR/VR </a:t>
                      </a:r>
                      <a:r>
                        <a:rPr lang="zh-TW" altLang="en-US" sz="1600" dirty="0">
                          <a:highlight>
                            <a:srgbClr val="FFFF00"/>
                          </a:highlight>
                        </a:rPr>
                        <a:t>體驗式購物</a:t>
                      </a:r>
                      <a:r>
                        <a:rPr lang="zh-TW" altLang="en-US" sz="1600" dirty="0"/>
                        <a:t>開始嘗試</a:t>
                      </a:r>
                    </a:p>
                    <a:p>
                      <a:r>
                        <a:rPr lang="en-US" altLang="zh-TW" sz="1600" dirty="0"/>
                        <a:t>Web3</a:t>
                      </a:r>
                      <a:r>
                        <a:rPr lang="zh-TW" altLang="en-US" sz="1600" dirty="0"/>
                        <a:t>、</a:t>
                      </a:r>
                      <a:r>
                        <a:rPr lang="zh-TW" altLang="en-US" sz="1600" dirty="0">
                          <a:highlight>
                            <a:srgbClr val="FFFF00"/>
                          </a:highlight>
                        </a:rPr>
                        <a:t>區塊鏈應用</a:t>
                      </a:r>
                      <a:r>
                        <a:rPr lang="zh-TW" altLang="en-US" sz="1600" dirty="0"/>
                        <a:t>（例如 </a:t>
                      </a:r>
                      <a:r>
                        <a:rPr lang="en-US" altLang="zh-TW" sz="1600" dirty="0"/>
                        <a:t>NFT </a:t>
                      </a:r>
                      <a:r>
                        <a:rPr lang="zh-TW" altLang="en-US" sz="1600" dirty="0"/>
                        <a:t>商品、去中心化平台）</a:t>
                      </a:r>
                      <a:r>
                        <a:rPr lang="en-US" sz="1600" kern="100" dirty="0">
                          <a:effectLst/>
                        </a:rPr>
                        <a:t> </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TikTok Shop</a:t>
                      </a:r>
                      <a:r>
                        <a:rPr lang="zh-TW" sz="1600" kern="100" dirty="0">
                          <a:effectLst/>
                        </a:rPr>
                        <a:t>、</a:t>
                      </a:r>
                      <a:r>
                        <a:rPr lang="en-US" sz="1600" kern="100" dirty="0" err="1">
                          <a:effectLst/>
                        </a:rPr>
                        <a:t>OpenSea</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370352511"/>
                  </a:ext>
                </a:extLst>
              </a:tr>
            </a:tbl>
          </a:graphicData>
        </a:graphic>
      </p:graphicFrame>
      <p:sp>
        <p:nvSpPr>
          <p:cNvPr id="4" name="文字方塊 3">
            <a:extLst>
              <a:ext uri="{FF2B5EF4-FFF2-40B4-BE49-F238E27FC236}">
                <a16:creationId xmlns:a16="http://schemas.microsoft.com/office/drawing/2014/main" id="{E9D020C5-F55F-C9EB-A86E-20ED03ABE304}"/>
              </a:ext>
            </a:extLst>
          </p:cNvPr>
          <p:cNvSpPr txBox="1"/>
          <p:nvPr/>
        </p:nvSpPr>
        <p:spPr>
          <a:xfrm>
            <a:off x="414818" y="120963"/>
            <a:ext cx="11534524" cy="892552"/>
          </a:xfrm>
          <a:prstGeom prst="rect">
            <a:avLst/>
          </a:prstGeom>
          <a:noFill/>
        </p:spPr>
        <p:txBody>
          <a:bodyPr wrap="square" rtlCol="0">
            <a:spAutoFit/>
          </a:bodyPr>
          <a:lstStyle/>
          <a:p>
            <a:r>
              <a:rPr lang="zh-TW" altLang="en-US" dirty="0"/>
              <a:t>        電子商務（</a:t>
            </a:r>
            <a:r>
              <a:rPr lang="en-US" altLang="zh-TW" dirty="0"/>
              <a:t>E-Commerce</a:t>
            </a:r>
            <a:r>
              <a:rPr lang="zh-TW" altLang="en-US" dirty="0"/>
              <a:t>）自從 </a:t>
            </a:r>
            <a:r>
              <a:rPr lang="en-US" altLang="zh-TW" dirty="0"/>
              <a:t>1990 </a:t>
            </a:r>
            <a:r>
              <a:rPr lang="zh-TW" altLang="en-US" dirty="0"/>
              <a:t>年代興起以來，已經經歷了多個階段的發展，學者和業界常將其分為幾「</a:t>
            </a:r>
            <a:r>
              <a:rPr lang="zh-TW" altLang="en-US" dirty="0">
                <a:highlight>
                  <a:srgbClr val="FFFF00"/>
                </a:highlight>
              </a:rPr>
              <a:t>代」（</a:t>
            </a:r>
            <a:r>
              <a:rPr lang="en-US" altLang="zh-TW" dirty="0">
                <a:highlight>
                  <a:srgbClr val="FFFF00"/>
                </a:highlight>
              </a:rPr>
              <a:t>generations</a:t>
            </a:r>
            <a:r>
              <a:rPr lang="zh-TW" altLang="en-US" dirty="0"/>
              <a:t>）來描述</a:t>
            </a:r>
            <a:r>
              <a:rPr lang="zh-TW" altLang="en-US" dirty="0">
                <a:highlight>
                  <a:srgbClr val="FFFF00"/>
                </a:highlight>
              </a:rPr>
              <a:t>每個階段的技術特徵、商業模式與使用者行為的演變。</a:t>
            </a:r>
            <a:endParaRPr lang="en-US" altLang="zh-TW" dirty="0">
              <a:highlight>
                <a:srgbClr val="FFFF00"/>
              </a:highlight>
            </a:endParaRPr>
          </a:p>
          <a:p>
            <a:r>
              <a:rPr lang="zh-TW" altLang="en-US" sz="1600" dirty="0">
                <a:highlight>
                  <a:srgbClr val="FFFF00"/>
                </a:highlight>
              </a:rPr>
              <a:t>以下是其中一種</a:t>
            </a:r>
            <a:r>
              <a:rPr lang="zh-TW" altLang="en-US" sz="1600" b="1" dirty="0">
                <a:highlight>
                  <a:srgbClr val="FFFF00"/>
                </a:highlight>
              </a:rPr>
              <a:t>常見的 </a:t>
            </a:r>
            <a:r>
              <a:rPr lang="en-US" altLang="zh-TW" sz="1600" b="1" dirty="0">
                <a:highlight>
                  <a:srgbClr val="FFFF00"/>
                </a:highlight>
              </a:rPr>
              <a:t>E-Commerce </a:t>
            </a:r>
            <a:r>
              <a:rPr lang="zh-TW" altLang="en-US" sz="1600" b="1" dirty="0">
                <a:highlight>
                  <a:srgbClr val="FFFF00"/>
                </a:highlight>
              </a:rPr>
              <a:t>分代方式</a:t>
            </a:r>
            <a:r>
              <a:rPr lang="zh-TW" altLang="en-US" sz="1600" dirty="0">
                <a:highlight>
                  <a:srgbClr val="FFFF00"/>
                </a:highlight>
              </a:rPr>
              <a:t>（依據技術與商業模式演進）：</a:t>
            </a:r>
          </a:p>
        </p:txBody>
      </p:sp>
    </p:spTree>
    <p:extLst>
      <p:ext uri="{BB962C8B-B14F-4D97-AF65-F5344CB8AC3E}">
        <p14:creationId xmlns:p14="http://schemas.microsoft.com/office/powerpoint/2010/main" val="1762018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62359-2709-8729-3474-E5FE74375A28}"/>
            </a:ext>
          </a:extLst>
        </p:cNvPr>
        <p:cNvGrpSpPr/>
        <p:nvPr/>
      </p:nvGrpSpPr>
      <p:grpSpPr>
        <a:xfrm>
          <a:off x="0" y="0"/>
          <a:ext cx="0" cy="0"/>
          <a:chOff x="0" y="0"/>
          <a:chExt cx="0" cy="0"/>
        </a:xfrm>
      </p:grpSpPr>
      <p:sp>
        <p:nvSpPr>
          <p:cNvPr id="16" name="標題 15">
            <a:extLst>
              <a:ext uri="{FF2B5EF4-FFF2-40B4-BE49-F238E27FC236}">
                <a16:creationId xmlns:a16="http://schemas.microsoft.com/office/drawing/2014/main" id="{95EC9F2B-C661-E473-8985-118DFC1B123F}"/>
              </a:ext>
            </a:extLst>
          </p:cNvPr>
          <p:cNvSpPr>
            <a:spLocks noGrp="1"/>
          </p:cNvSpPr>
          <p:nvPr>
            <p:ph type="title"/>
          </p:nvPr>
        </p:nvSpPr>
        <p:spPr>
          <a:xfrm>
            <a:off x="424206" y="187308"/>
            <a:ext cx="11234393" cy="6483384"/>
          </a:xfrm>
        </p:spPr>
        <p:txBody>
          <a:bodyPr>
            <a:normAutofit fontScale="90000"/>
          </a:bodyPr>
          <a:lstStyle/>
          <a:p>
            <a:r>
              <a:rPr lang="zh-TW" altLang="en-US" sz="2400" dirty="0">
                <a:solidFill>
                  <a:srgbClr val="003399"/>
                </a:solidFill>
              </a:rPr>
              <a:t> </a:t>
            </a:r>
            <a:r>
              <a:rPr lang="en-US" altLang="zh-TW" sz="2200" dirty="0">
                <a:solidFill>
                  <a:srgbClr val="003399"/>
                </a:solidFill>
                <a:highlight>
                  <a:srgbClr val="FFFF00"/>
                </a:highlight>
              </a:rPr>
              <a:t>EC 4.0</a:t>
            </a:r>
            <a:r>
              <a:rPr lang="zh-TW" altLang="en-US" sz="2200" dirty="0">
                <a:solidFill>
                  <a:srgbClr val="003399"/>
                </a:solidFill>
              </a:rPr>
              <a:t>的場景：</a:t>
            </a:r>
            <a:br>
              <a:rPr lang="en-US" altLang="zh-TW" sz="2200" dirty="0">
                <a:solidFill>
                  <a:srgbClr val="003399"/>
                </a:solidFill>
              </a:rPr>
            </a:br>
            <a:br>
              <a:rPr lang="en-US" altLang="zh-TW" sz="2700" dirty="0">
                <a:solidFill>
                  <a:srgbClr val="003399"/>
                </a:solidFill>
              </a:rPr>
            </a:br>
            <a:r>
              <a:rPr lang="en-US" altLang="zh-TW" sz="2700" dirty="0">
                <a:solidFill>
                  <a:srgbClr val="003399"/>
                </a:solidFill>
              </a:rPr>
              <a:t>     </a:t>
            </a:r>
            <a:r>
              <a:rPr lang="zh-TW" altLang="en-US" sz="2700" dirty="0">
                <a:solidFill>
                  <a:srgbClr val="003399"/>
                </a:solidFill>
              </a:rPr>
              <a:t> </a:t>
            </a:r>
            <a:r>
              <a:rPr lang="zh-TW" altLang="en-US" sz="1800" b="1" dirty="0">
                <a:solidFill>
                  <a:srgbClr val="003399"/>
                </a:solidFill>
              </a:rPr>
              <a:t>隨著</a:t>
            </a:r>
            <a:r>
              <a:rPr lang="zh-TW" altLang="en-US" sz="1800" b="1" dirty="0">
                <a:solidFill>
                  <a:srgbClr val="003399"/>
                </a:solidFill>
                <a:highlight>
                  <a:srgbClr val="FFFF00"/>
                </a:highlight>
              </a:rPr>
              <a:t>大數據、人工智慧</a:t>
            </a:r>
            <a:r>
              <a:rPr lang="zh-TW" altLang="en-US" sz="1800" b="1" dirty="0">
                <a:solidFill>
                  <a:srgbClr val="003399"/>
                </a:solidFill>
              </a:rPr>
              <a:t>以及</a:t>
            </a:r>
            <a:r>
              <a:rPr lang="zh-TW" altLang="en-US" sz="1800" b="1" dirty="0">
                <a:solidFill>
                  <a:srgbClr val="003399"/>
                </a:solidFill>
                <a:highlight>
                  <a:srgbClr val="FFFF00"/>
                </a:highlight>
              </a:rPr>
              <a:t>相關網路技術的蓬勃發展</a:t>
            </a:r>
            <a:r>
              <a:rPr lang="zh-TW" altLang="en-US" sz="1800" b="1" dirty="0">
                <a:solidFill>
                  <a:srgbClr val="003399"/>
                </a:solidFill>
              </a:rPr>
              <a:t>，許多</a:t>
            </a:r>
            <a:r>
              <a:rPr lang="zh-TW" altLang="en-US" sz="1800" b="1" dirty="0">
                <a:solidFill>
                  <a:srgbClr val="003399"/>
                </a:solidFill>
                <a:highlight>
                  <a:srgbClr val="FFFF00"/>
                </a:highlight>
              </a:rPr>
              <a:t>跨入網路經營</a:t>
            </a:r>
            <a:r>
              <a:rPr lang="zh-TW" altLang="en-US" sz="1800" b="1" dirty="0">
                <a:solidFill>
                  <a:srgbClr val="003399"/>
                </a:solidFill>
              </a:rPr>
              <a:t>的企業都積極探究</a:t>
            </a:r>
            <a:r>
              <a:rPr lang="zh-TW" altLang="en-US" sz="1800" b="1" dirty="0">
                <a:solidFill>
                  <a:srgbClr val="003399"/>
                </a:solidFill>
                <a:highlight>
                  <a:srgbClr val="FFFF00"/>
                </a:highlight>
              </a:rPr>
              <a:t>消費者消費行為背後代表的意涵，希望能帶給消費者獨一無二的體驗</a:t>
            </a:r>
            <a:r>
              <a:rPr lang="zh-TW" altLang="en-US" sz="1800" b="1" dirty="0">
                <a:solidFill>
                  <a:srgbClr val="003399"/>
                </a:solidFill>
              </a:rPr>
              <a:t>，建議更親密的關係，促使其願意進行口碑推薦，並藉此與同業產生差異。</a:t>
            </a:r>
            <a:r>
              <a:rPr lang="zh-TW" altLang="en-US" sz="1800" dirty="0"/>
              <a:t>智慧化、虛實整合與去中心化商務模式興起</a:t>
            </a:r>
            <a:r>
              <a:rPr lang="zh-TW" altLang="en-US" sz="1800" b="1" dirty="0">
                <a:solidFill>
                  <a:srgbClr val="003399"/>
                </a:solidFill>
              </a:rPr>
              <a:t>。</a:t>
            </a:r>
            <a:br>
              <a:rPr lang="en-US" altLang="zh-TW" sz="1800" b="1" dirty="0">
                <a:solidFill>
                  <a:srgbClr val="003399"/>
                </a:solidFill>
              </a:rPr>
            </a:br>
            <a:br>
              <a:rPr lang="en-US" altLang="zh-TW" sz="1800" b="1" dirty="0">
                <a:solidFill>
                  <a:srgbClr val="003399"/>
                </a:solidFill>
              </a:rPr>
            </a:br>
            <a:r>
              <a:rPr lang="zh-TW" altLang="en-US" sz="1800" b="1" dirty="0">
                <a:solidFill>
                  <a:srgbClr val="003399"/>
                </a:solidFill>
              </a:rPr>
              <a:t>特徵：</a:t>
            </a:r>
            <a:br>
              <a:rPr lang="en-US" altLang="zh-TW" sz="1800" b="1" dirty="0">
                <a:solidFill>
                  <a:srgbClr val="003399"/>
                </a:solidFill>
              </a:rPr>
            </a:br>
            <a:br>
              <a:rPr lang="en-US" altLang="zh-TW" sz="1800" b="1" dirty="0">
                <a:solidFill>
                  <a:srgbClr val="003399"/>
                </a:solidFill>
              </a:rPr>
            </a:br>
            <a:r>
              <a:rPr lang="en-US" altLang="zh-TW" sz="1800" b="1" dirty="0">
                <a:solidFill>
                  <a:srgbClr val="003399"/>
                </a:solidFill>
              </a:rPr>
              <a:t>AI </a:t>
            </a:r>
            <a:r>
              <a:rPr lang="zh-TW" altLang="en-US" sz="1800" b="1" dirty="0">
                <a:solidFill>
                  <a:srgbClr val="003399"/>
                </a:solidFill>
              </a:rPr>
              <a:t>驅動的自動化商務（例如 </a:t>
            </a:r>
            <a:r>
              <a:rPr lang="en-US" altLang="zh-TW" sz="1800" b="1" dirty="0">
                <a:solidFill>
                  <a:srgbClr val="003399"/>
                </a:solidFill>
                <a:highlight>
                  <a:srgbClr val="FFFF00"/>
                </a:highlight>
              </a:rPr>
              <a:t>AI </a:t>
            </a:r>
            <a:r>
              <a:rPr lang="zh-TW" altLang="en-US" sz="1800" b="1" dirty="0">
                <a:solidFill>
                  <a:srgbClr val="003399"/>
                </a:solidFill>
                <a:highlight>
                  <a:srgbClr val="FFFF00"/>
                </a:highlight>
              </a:rPr>
              <a:t>客服、</a:t>
            </a:r>
            <a:r>
              <a:rPr lang="en-US" altLang="zh-TW" sz="1800" b="1" dirty="0">
                <a:solidFill>
                  <a:srgbClr val="003399"/>
                </a:solidFill>
                <a:highlight>
                  <a:srgbClr val="FFFF00"/>
                </a:highlight>
              </a:rPr>
              <a:t>AI </a:t>
            </a:r>
            <a:r>
              <a:rPr lang="zh-TW" altLang="en-US" sz="1800" b="1" dirty="0">
                <a:solidFill>
                  <a:srgbClr val="003399"/>
                </a:solidFill>
                <a:highlight>
                  <a:srgbClr val="FFFF00"/>
                </a:highlight>
              </a:rPr>
              <a:t>生成內容</a:t>
            </a:r>
            <a:r>
              <a:rPr lang="zh-TW" altLang="en-US" sz="1800" b="1" dirty="0">
                <a:solidFill>
                  <a:srgbClr val="003399"/>
                </a:solidFill>
              </a:rPr>
              <a:t>）</a:t>
            </a:r>
            <a:br>
              <a:rPr lang="zh-TW" altLang="en-US" sz="1800" b="1" dirty="0">
                <a:solidFill>
                  <a:srgbClr val="003399"/>
                </a:solidFill>
              </a:rPr>
            </a:br>
            <a:r>
              <a:rPr lang="en-US" altLang="zh-TW" sz="1800" b="1" dirty="0">
                <a:solidFill>
                  <a:srgbClr val="003399"/>
                </a:solidFill>
              </a:rPr>
              <a:t>AR/VR </a:t>
            </a:r>
            <a:r>
              <a:rPr lang="zh-TW" altLang="en-US" sz="1800" b="1" dirty="0">
                <a:solidFill>
                  <a:srgbClr val="003399"/>
                </a:solidFill>
              </a:rPr>
              <a:t>購物體驗（</a:t>
            </a:r>
            <a:r>
              <a:rPr lang="zh-TW" altLang="en-US" sz="1800" b="1" dirty="0">
                <a:solidFill>
                  <a:srgbClr val="003399"/>
                </a:solidFill>
                <a:highlight>
                  <a:srgbClr val="FFFF00"/>
                </a:highlight>
              </a:rPr>
              <a:t>虛擬試衣、</a:t>
            </a:r>
            <a:r>
              <a:rPr lang="zh-TW" altLang="en-US" sz="1800" b="1" dirty="0">
                <a:solidFill>
                  <a:srgbClr val="003399"/>
                </a:solidFill>
              </a:rPr>
              <a:t>虛擬商店）</a:t>
            </a:r>
            <a:br>
              <a:rPr lang="en-US" altLang="zh-TW" sz="1800" b="1" dirty="0">
                <a:solidFill>
                  <a:srgbClr val="003399"/>
                </a:solidFill>
              </a:rPr>
            </a:br>
            <a:r>
              <a:rPr lang="en-US" altLang="zh-TW" sz="1800" b="1" dirty="0"/>
              <a:t>AR/VR </a:t>
            </a:r>
            <a:r>
              <a:rPr lang="zh-TW" altLang="en-US" sz="1800" b="1" dirty="0"/>
              <a:t>應用</a:t>
            </a:r>
            <a:r>
              <a:rPr lang="zh-TW" altLang="en-US" sz="1800" dirty="0"/>
              <a:t>（遠距手術模擬、遠端會診）</a:t>
            </a:r>
            <a:br>
              <a:rPr lang="zh-TW" altLang="en-US" sz="1800" b="1" dirty="0">
                <a:solidFill>
                  <a:srgbClr val="003399"/>
                </a:solidFill>
              </a:rPr>
            </a:br>
            <a:r>
              <a:rPr lang="zh-TW" altLang="en-US" sz="1800" b="1" dirty="0">
                <a:solidFill>
                  <a:srgbClr val="003399"/>
                </a:solidFill>
                <a:highlight>
                  <a:srgbClr val="FFFF00"/>
                </a:highlight>
              </a:rPr>
              <a:t>元宇宙電商（</a:t>
            </a:r>
            <a:r>
              <a:rPr lang="en-US" altLang="zh-TW" sz="1800" b="1" dirty="0">
                <a:solidFill>
                  <a:srgbClr val="003399"/>
                </a:solidFill>
                <a:highlight>
                  <a:srgbClr val="FFFF00"/>
                </a:highlight>
              </a:rPr>
              <a:t>Metaverse Commerce</a:t>
            </a:r>
            <a:r>
              <a:rPr lang="zh-TW" altLang="en-US" sz="1800" b="1" dirty="0">
                <a:solidFill>
                  <a:srgbClr val="003399"/>
                </a:solidFill>
                <a:highlight>
                  <a:srgbClr val="FFFF00"/>
                </a:highlight>
              </a:rPr>
              <a:t>） 、區塊鏈</a:t>
            </a:r>
            <a:r>
              <a:rPr lang="zh-TW" altLang="en-US" sz="1800" b="1" dirty="0">
                <a:solidFill>
                  <a:srgbClr val="003399"/>
                </a:solidFill>
              </a:rPr>
              <a:t>與 </a:t>
            </a:r>
            <a:r>
              <a:rPr lang="en-US" altLang="zh-TW" sz="1800" b="1" dirty="0">
                <a:solidFill>
                  <a:srgbClr val="003399"/>
                </a:solidFill>
              </a:rPr>
              <a:t>NFT </a:t>
            </a:r>
            <a:r>
              <a:rPr lang="zh-TW" altLang="en-US" sz="1800" b="1" dirty="0">
                <a:solidFill>
                  <a:srgbClr val="003399"/>
                </a:solidFill>
              </a:rPr>
              <a:t>商品交易</a:t>
            </a:r>
            <a:br>
              <a:rPr lang="en-US" altLang="zh-TW" sz="1800" b="1" dirty="0">
                <a:solidFill>
                  <a:srgbClr val="003399"/>
                </a:solidFill>
              </a:rPr>
            </a:br>
            <a:r>
              <a:rPr lang="zh-TW" altLang="en-US" sz="1800" b="1" dirty="0"/>
              <a:t>物聯網（</a:t>
            </a:r>
            <a:r>
              <a:rPr lang="en-US" altLang="zh-TW" sz="1800" b="1" dirty="0"/>
              <a:t>IoT</a:t>
            </a:r>
            <a:r>
              <a:rPr lang="zh-TW" altLang="en-US" sz="1800" b="1" dirty="0"/>
              <a:t>）與穿戴式裝置</a:t>
            </a:r>
            <a:r>
              <a:rPr lang="zh-TW" altLang="en-US" sz="1800" dirty="0"/>
              <a:t>（血壓、心率即時監測）</a:t>
            </a:r>
            <a:br>
              <a:rPr lang="zh-TW" altLang="en-US" sz="1800" b="1" dirty="0">
                <a:solidFill>
                  <a:srgbClr val="003399"/>
                </a:solidFill>
              </a:rPr>
            </a:br>
            <a:r>
              <a:rPr lang="zh-TW" altLang="en-US" sz="1800" b="1" dirty="0">
                <a:solidFill>
                  <a:srgbClr val="003399"/>
                </a:solidFill>
              </a:rPr>
              <a:t>更強的</a:t>
            </a:r>
            <a:r>
              <a:rPr lang="zh-TW" altLang="en-US" sz="1800" b="1" dirty="0">
                <a:solidFill>
                  <a:srgbClr val="003399"/>
                </a:solidFill>
                <a:highlight>
                  <a:srgbClr val="FFFF00"/>
                </a:highlight>
              </a:rPr>
              <a:t>個資與隱私保護</a:t>
            </a:r>
            <a:r>
              <a:rPr lang="zh-TW" altLang="en-US" sz="1800" b="1" dirty="0">
                <a:solidFill>
                  <a:srgbClr val="003399"/>
                </a:solidFill>
              </a:rPr>
              <a:t>機制</a:t>
            </a:r>
            <a:br>
              <a:rPr lang="en-US" altLang="zh-TW" sz="1800" b="1" dirty="0">
                <a:solidFill>
                  <a:srgbClr val="003399"/>
                </a:solidFill>
              </a:rPr>
            </a:br>
            <a:br>
              <a:rPr lang="zh-TW" altLang="en-US" sz="1800" dirty="0">
                <a:solidFill>
                  <a:srgbClr val="FF0000"/>
                </a:solidFill>
              </a:rPr>
            </a:br>
            <a:br>
              <a:rPr lang="zh-TW" altLang="en-US" sz="1800" dirty="0"/>
            </a:br>
            <a:r>
              <a:rPr lang="zh-TW" altLang="en-US" sz="1800" b="1" dirty="0">
                <a:solidFill>
                  <a:srgbClr val="003399"/>
                </a:solidFill>
              </a:rPr>
              <a:t>代表技術與平台：</a:t>
            </a:r>
            <a:br>
              <a:rPr lang="en-US" altLang="zh-TW" sz="1800" b="1" dirty="0">
                <a:solidFill>
                  <a:srgbClr val="003399"/>
                </a:solidFill>
              </a:rPr>
            </a:br>
            <a:br>
              <a:rPr lang="zh-TW" altLang="en-US" sz="1800" b="1" dirty="0">
                <a:solidFill>
                  <a:srgbClr val="003399"/>
                </a:solidFill>
              </a:rPr>
            </a:br>
            <a:r>
              <a:rPr lang="en-US" altLang="zh-TW" sz="1800" b="1" dirty="0">
                <a:solidFill>
                  <a:srgbClr val="003399"/>
                </a:solidFill>
                <a:highlight>
                  <a:srgbClr val="FFFF00"/>
                </a:highlight>
              </a:rPr>
              <a:t>ChatGPT </a:t>
            </a:r>
            <a:r>
              <a:rPr lang="zh-TW" altLang="en-US" sz="1800" b="1" dirty="0">
                <a:solidFill>
                  <a:srgbClr val="003399"/>
                </a:solidFill>
                <a:highlight>
                  <a:srgbClr val="FFFF00"/>
                </a:highlight>
              </a:rPr>
              <a:t>插件購物助手</a:t>
            </a:r>
            <a:br>
              <a:rPr lang="zh-TW" altLang="en-US" sz="1800" b="1" dirty="0">
                <a:solidFill>
                  <a:srgbClr val="003399"/>
                </a:solidFill>
              </a:rPr>
            </a:br>
            <a:r>
              <a:rPr lang="en-US" altLang="zh-TW" sz="1800" b="1" dirty="0">
                <a:solidFill>
                  <a:srgbClr val="003399"/>
                </a:solidFill>
                <a:highlight>
                  <a:srgbClr val="FFFF00"/>
                </a:highlight>
              </a:rPr>
              <a:t>Meta </a:t>
            </a:r>
            <a:r>
              <a:rPr lang="zh-TW" altLang="en-US" sz="1800" b="1" dirty="0">
                <a:solidFill>
                  <a:srgbClr val="003399"/>
                </a:solidFill>
                <a:highlight>
                  <a:srgbClr val="FFFF00"/>
                </a:highlight>
              </a:rPr>
              <a:t>虛擬商城</a:t>
            </a:r>
            <a:br>
              <a:rPr lang="zh-TW" altLang="en-US" sz="1800" b="1" dirty="0">
                <a:solidFill>
                  <a:srgbClr val="003399"/>
                </a:solidFill>
                <a:highlight>
                  <a:srgbClr val="FFFF00"/>
                </a:highlight>
              </a:rPr>
            </a:br>
            <a:r>
              <a:rPr lang="en-US" altLang="zh-TW" sz="1800" b="1" dirty="0">
                <a:solidFill>
                  <a:srgbClr val="003399"/>
                </a:solidFill>
              </a:rPr>
              <a:t>Shopify + AI </a:t>
            </a:r>
            <a:r>
              <a:rPr lang="zh-TW" altLang="en-US" sz="1800" b="1" dirty="0">
                <a:solidFill>
                  <a:srgbClr val="003399"/>
                </a:solidFill>
              </a:rPr>
              <a:t>工具</a:t>
            </a:r>
            <a:br>
              <a:rPr lang="zh-TW" altLang="en-US" sz="1800" b="1" dirty="0">
                <a:solidFill>
                  <a:srgbClr val="003399"/>
                </a:solidFill>
              </a:rPr>
            </a:br>
            <a:r>
              <a:rPr lang="en-US" altLang="zh-TW" sz="1800" b="1" dirty="0">
                <a:solidFill>
                  <a:srgbClr val="003399"/>
                </a:solidFill>
              </a:rPr>
              <a:t>Web3 </a:t>
            </a:r>
            <a:r>
              <a:rPr lang="zh-TW" altLang="en-US" sz="1800" b="1" dirty="0">
                <a:solidFill>
                  <a:srgbClr val="003399"/>
                </a:solidFill>
              </a:rPr>
              <a:t>商務平台（</a:t>
            </a:r>
            <a:r>
              <a:rPr lang="en-US" altLang="zh-TW" sz="1800" b="1" dirty="0" err="1">
                <a:solidFill>
                  <a:srgbClr val="003399"/>
                </a:solidFill>
              </a:rPr>
              <a:t>OpenSea</a:t>
            </a:r>
            <a:r>
              <a:rPr lang="zh-TW" altLang="en-US" sz="1800" b="1" dirty="0">
                <a:solidFill>
                  <a:srgbClr val="003399"/>
                </a:solidFill>
              </a:rPr>
              <a:t>、</a:t>
            </a:r>
            <a:r>
              <a:rPr lang="en-US" altLang="zh-TW" sz="1800" b="1" dirty="0">
                <a:solidFill>
                  <a:srgbClr val="003399"/>
                </a:solidFill>
              </a:rPr>
              <a:t>Zora </a:t>
            </a:r>
            <a:r>
              <a:rPr lang="zh-TW" altLang="en-US" sz="1800" b="1" dirty="0">
                <a:solidFill>
                  <a:srgbClr val="003399"/>
                </a:solidFill>
              </a:rPr>
              <a:t>等）</a:t>
            </a:r>
            <a:br>
              <a:rPr lang="zh-TW" altLang="en-US" sz="1800" dirty="0"/>
            </a:br>
            <a:r>
              <a:rPr lang="zh-TW" altLang="en-US" sz="1800" b="1" dirty="0"/>
              <a:t> </a:t>
            </a:r>
            <a:br>
              <a:rPr lang="en-US" altLang="zh-TW" sz="1800" b="1" dirty="0">
                <a:solidFill>
                  <a:srgbClr val="003399"/>
                </a:solidFill>
              </a:rPr>
            </a:br>
            <a:r>
              <a:rPr lang="zh-TW" altLang="en-US" sz="1800" b="1" dirty="0">
                <a:solidFill>
                  <a:srgbClr val="003399"/>
                </a:solidFill>
              </a:rPr>
              <a:t>       </a:t>
            </a:r>
            <a:r>
              <a:rPr lang="zh-TW" altLang="en-US" sz="1800" dirty="0">
                <a:solidFill>
                  <a:srgbClr val="4A4A4A"/>
                </a:solidFill>
                <a:latin typeface="Noto Sans TC"/>
              </a:rPr>
              <a:t>相比</a:t>
            </a:r>
            <a:r>
              <a:rPr lang="en-US" altLang="zh-TW" sz="1800" dirty="0">
                <a:solidFill>
                  <a:srgbClr val="4A4A4A"/>
                </a:solidFill>
                <a:highlight>
                  <a:srgbClr val="FFFF00"/>
                </a:highlight>
                <a:latin typeface="Noto Sans TC"/>
              </a:rPr>
              <a:t>Web 3.0</a:t>
            </a:r>
            <a:r>
              <a:rPr lang="zh-TW" altLang="en-US" sz="1800" dirty="0">
                <a:solidFill>
                  <a:srgbClr val="4A4A4A"/>
                </a:solidFill>
                <a:highlight>
                  <a:srgbClr val="FFFF00"/>
                </a:highlight>
                <a:latin typeface="Noto Sans TC"/>
              </a:rPr>
              <a:t>聚焦</a:t>
            </a:r>
            <a:r>
              <a:rPr lang="zh-TW" altLang="en-US" sz="1800" dirty="0">
                <a:solidFill>
                  <a:srgbClr val="4A4A4A"/>
                </a:solidFill>
                <a:latin typeface="Noto Sans TC"/>
              </a:rPr>
              <a:t>在</a:t>
            </a:r>
            <a:r>
              <a:rPr lang="zh-TW" altLang="en-US" sz="1800" dirty="0">
                <a:solidFill>
                  <a:srgbClr val="4A4A4A"/>
                </a:solidFill>
                <a:highlight>
                  <a:srgbClr val="FFFF00"/>
                </a:highlight>
                <a:latin typeface="Noto Sans TC"/>
              </a:rPr>
              <a:t>去中心化</a:t>
            </a:r>
            <a:r>
              <a:rPr lang="en-US" altLang="zh-TW" sz="1800" dirty="0">
                <a:solidFill>
                  <a:srgbClr val="4A4A4A"/>
                </a:solidFill>
                <a:highlight>
                  <a:srgbClr val="FFFF00"/>
                </a:highlight>
                <a:latin typeface="Noto Sans TC"/>
              </a:rPr>
              <a:t>(</a:t>
            </a:r>
            <a:r>
              <a:rPr lang="en-US" altLang="zh-TW" sz="1800" dirty="0" err="1">
                <a:solidFill>
                  <a:srgbClr val="4A4A4A"/>
                </a:solidFill>
                <a:highlight>
                  <a:srgbClr val="FFFF00"/>
                </a:highlight>
                <a:latin typeface="Noto Sans TC"/>
              </a:rPr>
              <a:t>decentralisation</a:t>
            </a:r>
            <a:r>
              <a:rPr lang="en-US" altLang="zh-TW" sz="1800" dirty="0">
                <a:solidFill>
                  <a:srgbClr val="4A4A4A"/>
                </a:solidFill>
                <a:highlight>
                  <a:srgbClr val="FFFF00"/>
                </a:highlight>
                <a:latin typeface="Noto Sans TC"/>
              </a:rPr>
              <a:t>)</a:t>
            </a:r>
            <a:r>
              <a:rPr lang="zh-TW" altLang="en-US" sz="1800" dirty="0">
                <a:solidFill>
                  <a:srgbClr val="4A4A4A"/>
                </a:solidFill>
                <a:highlight>
                  <a:srgbClr val="FFFF00"/>
                </a:highlight>
                <a:latin typeface="Noto Sans TC"/>
              </a:rPr>
              <a:t>、開放</a:t>
            </a:r>
            <a:r>
              <a:rPr lang="en-US" altLang="zh-TW" sz="1800" dirty="0">
                <a:solidFill>
                  <a:srgbClr val="4A4A4A"/>
                </a:solidFill>
                <a:highlight>
                  <a:srgbClr val="FFFF00"/>
                </a:highlight>
                <a:latin typeface="Noto Sans TC"/>
              </a:rPr>
              <a:t>(openness)</a:t>
            </a:r>
            <a:r>
              <a:rPr lang="zh-TW" altLang="en-US" sz="1800" dirty="0">
                <a:solidFill>
                  <a:srgbClr val="4A4A4A"/>
                </a:solidFill>
                <a:highlight>
                  <a:srgbClr val="FFFF00"/>
                </a:highlight>
                <a:latin typeface="Noto Sans TC"/>
              </a:rPr>
              <a:t>和使用者賦權</a:t>
            </a:r>
            <a:r>
              <a:rPr lang="en-US" altLang="zh-TW" sz="1800" dirty="0">
                <a:solidFill>
                  <a:srgbClr val="4A4A4A"/>
                </a:solidFill>
                <a:highlight>
                  <a:srgbClr val="FFFF00"/>
                </a:highlight>
                <a:latin typeface="Noto Sans TC"/>
              </a:rPr>
              <a:t>(user empowerment</a:t>
            </a:r>
            <a:r>
              <a:rPr lang="en-US" altLang="zh-TW" sz="1800" dirty="0">
                <a:solidFill>
                  <a:srgbClr val="4A4A4A"/>
                </a:solidFill>
                <a:latin typeface="Noto Sans TC"/>
              </a:rPr>
              <a:t>)</a:t>
            </a:r>
            <a:r>
              <a:rPr lang="zh-TW" altLang="en-US" sz="1800" dirty="0">
                <a:solidFill>
                  <a:srgbClr val="4A4A4A"/>
                </a:solidFill>
                <a:latin typeface="Noto Sans TC"/>
              </a:rPr>
              <a:t>上，</a:t>
            </a:r>
            <a:r>
              <a:rPr lang="en-US" altLang="zh-TW" sz="1800" dirty="0">
                <a:solidFill>
                  <a:srgbClr val="4A4A4A"/>
                </a:solidFill>
                <a:highlight>
                  <a:srgbClr val="FFFF00"/>
                </a:highlight>
                <a:latin typeface="Noto Sans TC"/>
              </a:rPr>
              <a:t>Web 4.0</a:t>
            </a:r>
            <a:r>
              <a:rPr lang="zh-TW" altLang="en-US" sz="1800" dirty="0">
                <a:solidFill>
                  <a:srgbClr val="4A4A4A"/>
                </a:solidFill>
                <a:highlight>
                  <a:srgbClr val="FFFF00"/>
                </a:highlight>
                <a:latin typeface="Noto Sans TC"/>
              </a:rPr>
              <a:t>將更強化人機的互動，同時更加支持數位和真實環境的整合</a:t>
            </a:r>
            <a:r>
              <a:rPr lang="zh-TW" altLang="en-US" sz="1800" dirty="0">
                <a:solidFill>
                  <a:srgbClr val="4A4A4A"/>
                </a:solidFill>
                <a:latin typeface="Noto Sans TC"/>
              </a:rPr>
              <a:t>。</a:t>
            </a:r>
            <a:r>
              <a:rPr lang="zh-TW" altLang="en-US" sz="1800" b="1" dirty="0">
                <a:solidFill>
                  <a:srgbClr val="003399"/>
                </a:solidFill>
              </a:rPr>
              <a:t>        </a:t>
            </a:r>
            <a:r>
              <a:rPr lang="zh-TW" altLang="en-US" sz="1800" dirty="0"/>
              <a:t> </a:t>
            </a:r>
            <a:r>
              <a:rPr lang="zh-TW" altLang="en-US" sz="1800" b="1" dirty="0">
                <a:solidFill>
                  <a:srgbClr val="003399"/>
                </a:solidFill>
              </a:rPr>
              <a:t> </a:t>
            </a:r>
            <a:r>
              <a:rPr lang="en-US" altLang="zh-TW" sz="1800" b="1" dirty="0">
                <a:solidFill>
                  <a:srgbClr val="003399"/>
                </a:solidFill>
                <a:highlight>
                  <a:srgbClr val="FFFF00"/>
                </a:highlight>
              </a:rPr>
              <a:t> </a:t>
            </a:r>
            <a:endParaRPr lang="zh-TW" altLang="en-US" sz="2000" b="1" dirty="0">
              <a:solidFill>
                <a:srgbClr val="003399"/>
              </a:solidFill>
            </a:endParaRPr>
          </a:p>
        </p:txBody>
      </p:sp>
    </p:spTree>
    <p:extLst>
      <p:ext uri="{BB962C8B-B14F-4D97-AF65-F5344CB8AC3E}">
        <p14:creationId xmlns:p14="http://schemas.microsoft.com/office/powerpoint/2010/main" val="2694266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5">
            <a:extLst>
              <a:ext uri="{FF2B5EF4-FFF2-40B4-BE49-F238E27FC236}">
                <a16:creationId xmlns:a16="http://schemas.microsoft.com/office/drawing/2014/main" id="{6AACEA19-F75B-43F2-8A75-4C9D12D4413A}"/>
              </a:ext>
            </a:extLst>
          </p:cNvPr>
          <p:cNvSpPr>
            <a:spLocks noGrp="1"/>
          </p:cNvSpPr>
          <p:nvPr>
            <p:ph type="title"/>
          </p:nvPr>
        </p:nvSpPr>
        <p:spPr>
          <a:xfrm>
            <a:off x="2507530" y="0"/>
            <a:ext cx="5622679" cy="702643"/>
          </a:xfrm>
        </p:spPr>
        <p:txBody>
          <a:bodyPr>
            <a:normAutofit/>
          </a:bodyPr>
          <a:lstStyle/>
          <a:p>
            <a:r>
              <a:rPr lang="en-US" altLang="zh-TW" sz="2800" dirty="0"/>
              <a:t>EC4.0 </a:t>
            </a:r>
            <a:r>
              <a:rPr lang="zh-TW" altLang="en-US" sz="2800" dirty="0"/>
              <a:t>電子商務的演進 </a:t>
            </a:r>
            <a:r>
              <a:rPr lang="en-US" altLang="zh-TW" sz="2800" dirty="0"/>
              <a:t>(</a:t>
            </a:r>
            <a:r>
              <a:rPr lang="zh-TW" altLang="en-US" sz="2800" dirty="0"/>
              <a:t>續</a:t>
            </a:r>
            <a:r>
              <a:rPr lang="en-US" altLang="zh-TW" sz="2800" dirty="0"/>
              <a:t>)</a:t>
            </a:r>
            <a:endParaRPr lang="zh-TW" altLang="en-US" sz="2800" dirty="0"/>
          </a:p>
        </p:txBody>
      </p:sp>
      <p:sp>
        <p:nvSpPr>
          <p:cNvPr id="3" name="內容版面配置區 2">
            <a:extLst>
              <a:ext uri="{FF2B5EF4-FFF2-40B4-BE49-F238E27FC236}">
                <a16:creationId xmlns:a16="http://schemas.microsoft.com/office/drawing/2014/main" id="{8845EF4C-6DFB-4C3E-8402-B415F125C70B}"/>
              </a:ext>
            </a:extLst>
          </p:cNvPr>
          <p:cNvSpPr>
            <a:spLocks noGrp="1"/>
          </p:cNvSpPr>
          <p:nvPr>
            <p:ph idx="1"/>
          </p:nvPr>
        </p:nvSpPr>
        <p:spPr>
          <a:xfrm>
            <a:off x="269315" y="575622"/>
            <a:ext cx="11653370" cy="5996539"/>
          </a:xfrm>
        </p:spPr>
        <p:txBody>
          <a:bodyPr>
            <a:normAutofit/>
          </a:bodyPr>
          <a:lstStyle/>
          <a:p>
            <a:r>
              <a:rPr lang="zh-TW" altLang="en-US" sz="1600" dirty="0"/>
              <a:t>任何</a:t>
            </a:r>
            <a:r>
              <a:rPr lang="zh-TW" altLang="en-US" sz="1600" dirty="0">
                <a:highlight>
                  <a:srgbClr val="FFFF00"/>
                </a:highlight>
              </a:rPr>
              <a:t>東西 </a:t>
            </a:r>
            <a:r>
              <a:rPr lang="en-US" altLang="zh-TW" sz="1600" dirty="0">
                <a:highlight>
                  <a:srgbClr val="FFFF00"/>
                </a:highlight>
              </a:rPr>
              <a:t>(Things) </a:t>
            </a:r>
            <a:r>
              <a:rPr lang="zh-TW" altLang="en-US" sz="1600" dirty="0"/>
              <a:t>都可以</a:t>
            </a:r>
            <a:r>
              <a:rPr lang="zh-TW" altLang="en-US" sz="1600" dirty="0">
                <a:highlight>
                  <a:srgbClr val="FFFF00"/>
                </a:highlight>
              </a:rPr>
              <a:t>加入上網的晶片</a:t>
            </a:r>
            <a:r>
              <a:rPr lang="zh-TW" altLang="en-US" sz="1600" dirty="0"/>
              <a:t>，</a:t>
            </a:r>
            <a:r>
              <a:rPr lang="zh-TW" altLang="en-US" sz="1600" dirty="0">
                <a:solidFill>
                  <a:srgbClr val="FF0000"/>
                </a:solidFill>
              </a:rPr>
              <a:t>透過</a:t>
            </a:r>
            <a:r>
              <a:rPr lang="zh-TW" altLang="en-US" sz="1600" dirty="0">
                <a:solidFill>
                  <a:srgbClr val="FF0000"/>
                </a:solidFill>
                <a:highlight>
                  <a:srgbClr val="FFFF00"/>
                </a:highlight>
              </a:rPr>
              <a:t>網路</a:t>
            </a:r>
            <a:r>
              <a:rPr lang="zh-TW" altLang="en-US" sz="1600" dirty="0">
                <a:solidFill>
                  <a:srgbClr val="FF0000"/>
                </a:solidFill>
              </a:rPr>
              <a:t>進行串連</a:t>
            </a:r>
            <a:r>
              <a:rPr lang="zh-TW" altLang="en-US" sz="1600" dirty="0"/>
              <a:t>，讓使用者只需透過</a:t>
            </a:r>
            <a:r>
              <a:rPr lang="zh-TW" altLang="en-US" sz="1600" b="1" dirty="0">
                <a:highlight>
                  <a:srgbClr val="FFFF00"/>
                </a:highlight>
              </a:rPr>
              <a:t>控制設備</a:t>
            </a:r>
            <a:r>
              <a:rPr lang="zh-TW" altLang="en-US" sz="1600" dirty="0">
                <a:highlight>
                  <a:srgbClr val="FFFF00"/>
                </a:highlight>
              </a:rPr>
              <a:t>就能操作家裡的電器、窗簾等，</a:t>
            </a:r>
            <a:r>
              <a:rPr lang="zh-TW" altLang="en-US" sz="1600" dirty="0"/>
              <a:t>這就是</a:t>
            </a:r>
            <a:r>
              <a:rPr lang="zh-TW" altLang="en-US" sz="1600" b="1" dirty="0">
                <a:solidFill>
                  <a:schemeClr val="accent1"/>
                </a:solidFill>
              </a:rPr>
              <a:t>物聯網 </a:t>
            </a:r>
            <a:r>
              <a:rPr lang="en-US" altLang="zh-TW" sz="1600" b="1" dirty="0">
                <a:solidFill>
                  <a:schemeClr val="accent1"/>
                </a:solidFill>
              </a:rPr>
              <a:t>(Internet of Things) </a:t>
            </a:r>
            <a:r>
              <a:rPr lang="zh-TW" altLang="en-US" sz="1600" dirty="0"/>
              <a:t>的概念。</a:t>
            </a:r>
            <a:endParaRPr lang="en-US" altLang="zh-TW" sz="1600" dirty="0"/>
          </a:p>
          <a:p>
            <a:pPr lvl="1"/>
            <a:endParaRPr lang="en-US" altLang="zh-TW" sz="1800" dirty="0"/>
          </a:p>
          <a:p>
            <a:pPr marL="457200" lvl="1" indent="0">
              <a:buNone/>
            </a:pPr>
            <a:r>
              <a:rPr lang="zh-TW" altLang="en-US" sz="1800" dirty="0"/>
              <a:t>       </a:t>
            </a:r>
            <a:r>
              <a:rPr lang="zh-TW" altLang="en-US" sz="1600" dirty="0"/>
              <a:t>可利用資訊科技將</a:t>
            </a:r>
            <a:r>
              <a:rPr lang="zh-TW" altLang="en-US" sz="1600" dirty="0">
                <a:highlight>
                  <a:srgbClr val="FFFF00"/>
                </a:highlight>
              </a:rPr>
              <a:t>虛擬世界</a:t>
            </a:r>
            <a:r>
              <a:rPr lang="zh-TW" altLang="en-US" sz="1600" dirty="0"/>
              <a:t>投射到</a:t>
            </a:r>
            <a:r>
              <a:rPr lang="zh-TW" altLang="en-US" sz="1600" dirty="0">
                <a:highlight>
                  <a:srgbClr val="FFFF00"/>
                </a:highlight>
              </a:rPr>
              <a:t>實體世界</a:t>
            </a:r>
            <a:r>
              <a:rPr lang="zh-TW" altLang="en-US" sz="1600" dirty="0"/>
              <a:t>裡，並在</a:t>
            </a:r>
            <a:r>
              <a:rPr lang="zh-TW" altLang="en-US" sz="1600" dirty="0">
                <a:solidFill>
                  <a:srgbClr val="FF0000"/>
                </a:solidFill>
              </a:rPr>
              <a:t>實體世界進行互動 </a:t>
            </a:r>
            <a:r>
              <a:rPr lang="en-US" altLang="zh-TW" sz="1600" dirty="0"/>
              <a:t>(</a:t>
            </a:r>
            <a:r>
              <a:rPr lang="zh-TW" altLang="en-US" sz="1600" b="1" dirty="0">
                <a:solidFill>
                  <a:schemeClr val="accent1"/>
                </a:solidFill>
                <a:highlight>
                  <a:srgbClr val="FFFF00"/>
                </a:highlight>
              </a:rPr>
              <a:t>擴增實境，</a:t>
            </a:r>
            <a:r>
              <a:rPr lang="en-US" altLang="zh-TW" sz="1600" b="1" dirty="0">
                <a:solidFill>
                  <a:schemeClr val="accent1"/>
                </a:solidFill>
                <a:highlight>
                  <a:srgbClr val="FFFF00"/>
                </a:highlight>
              </a:rPr>
              <a:t>Augmented Reality, AR</a:t>
            </a:r>
            <a:r>
              <a:rPr lang="en-US" altLang="zh-TW" sz="1600" dirty="0"/>
              <a:t>)</a:t>
            </a:r>
            <a:r>
              <a:rPr lang="zh-TW" altLang="en-US" sz="1600" dirty="0"/>
              <a:t>；</a:t>
            </a:r>
            <a:r>
              <a:rPr lang="zh-TW" altLang="en-US" sz="1600" dirty="0">
                <a:solidFill>
                  <a:srgbClr val="FF0000"/>
                </a:solidFill>
              </a:rPr>
              <a:t>透過</a:t>
            </a:r>
            <a:r>
              <a:rPr lang="zh-TW" altLang="en-US" sz="1600" dirty="0">
                <a:solidFill>
                  <a:srgbClr val="FF0000"/>
                </a:solidFill>
                <a:highlight>
                  <a:srgbClr val="FFFF00"/>
                </a:highlight>
              </a:rPr>
              <a:t>電腦模擬</a:t>
            </a:r>
            <a:r>
              <a:rPr lang="zh-TW" altLang="en-US" sz="1600" dirty="0">
                <a:solidFill>
                  <a:srgbClr val="FF0000"/>
                </a:solidFill>
              </a:rPr>
              <a:t>產生</a:t>
            </a:r>
            <a:r>
              <a:rPr lang="zh-TW" altLang="en-US" sz="1600" dirty="0">
                <a:solidFill>
                  <a:srgbClr val="FF0000"/>
                </a:solidFill>
                <a:highlight>
                  <a:srgbClr val="FFFF00"/>
                </a:highlight>
              </a:rPr>
              <a:t>虛擬世界</a:t>
            </a:r>
            <a:r>
              <a:rPr lang="zh-TW" altLang="en-US" sz="1600" dirty="0">
                <a:solidFill>
                  <a:srgbClr val="FF0000"/>
                </a:solidFill>
              </a:rPr>
              <a:t>，讓使用者彷彿身歷其境</a:t>
            </a:r>
            <a:r>
              <a:rPr lang="zh-TW" altLang="en-US" sz="1600" dirty="0"/>
              <a:t>，移動時也能跟著調整 </a:t>
            </a:r>
            <a:r>
              <a:rPr lang="en-US" altLang="zh-TW" sz="1600" dirty="0"/>
              <a:t>(</a:t>
            </a:r>
            <a:r>
              <a:rPr lang="zh-TW" altLang="en-US" sz="1600" b="1" dirty="0">
                <a:solidFill>
                  <a:schemeClr val="accent1"/>
                </a:solidFill>
                <a:highlight>
                  <a:srgbClr val="FFFF00"/>
                </a:highlight>
              </a:rPr>
              <a:t>虛擬實境，</a:t>
            </a:r>
            <a:r>
              <a:rPr lang="en-US" altLang="zh-TW" sz="1600" b="1" dirty="0">
                <a:solidFill>
                  <a:schemeClr val="accent1"/>
                </a:solidFill>
                <a:highlight>
                  <a:srgbClr val="FFFF00"/>
                </a:highlight>
              </a:rPr>
              <a:t>Virtual Reality, VR</a:t>
            </a:r>
            <a:r>
              <a:rPr lang="en-US" altLang="zh-TW" sz="1600" dirty="0">
                <a:highlight>
                  <a:srgbClr val="FFFF00"/>
                </a:highlight>
              </a:rPr>
              <a:t>)</a:t>
            </a:r>
            <a:r>
              <a:rPr lang="zh-TW" altLang="en-US" sz="1600" dirty="0"/>
              <a:t>；整合</a:t>
            </a:r>
            <a:r>
              <a:rPr lang="zh-TW" altLang="en-US" sz="1600" dirty="0">
                <a:solidFill>
                  <a:srgbClr val="C00000"/>
                </a:solidFill>
              </a:rPr>
              <a:t>現實世界與虛擬世界，</a:t>
            </a:r>
            <a:r>
              <a:rPr lang="zh-TW" altLang="en-US" sz="1600" dirty="0">
                <a:solidFill>
                  <a:srgbClr val="C00000"/>
                </a:solidFill>
                <a:highlight>
                  <a:srgbClr val="00FF00"/>
                </a:highlight>
              </a:rPr>
              <a:t>讓兩個世界的物件能共同存在</a:t>
            </a:r>
            <a:r>
              <a:rPr lang="zh-TW" altLang="en-US" sz="1600" dirty="0"/>
              <a:t>，並能</a:t>
            </a:r>
            <a:r>
              <a:rPr lang="zh-TW" altLang="en-US" sz="1600" dirty="0">
                <a:solidFill>
                  <a:srgbClr val="FF0000"/>
                </a:solidFill>
              </a:rPr>
              <a:t>即時產生互動 </a:t>
            </a:r>
            <a:r>
              <a:rPr lang="en-US" altLang="zh-TW" sz="1600" dirty="0"/>
              <a:t>(</a:t>
            </a:r>
            <a:r>
              <a:rPr lang="zh-TW" altLang="en-US" sz="1600" b="1" dirty="0">
                <a:solidFill>
                  <a:schemeClr val="accent1"/>
                </a:solidFill>
                <a:highlight>
                  <a:srgbClr val="FFFF00"/>
                </a:highlight>
              </a:rPr>
              <a:t>混合實境，</a:t>
            </a:r>
            <a:r>
              <a:rPr lang="en-US" altLang="zh-TW" sz="1600" b="1" dirty="0">
                <a:solidFill>
                  <a:schemeClr val="accent1"/>
                </a:solidFill>
                <a:highlight>
                  <a:srgbClr val="FFFF00"/>
                </a:highlight>
              </a:rPr>
              <a:t>Mixed Reality, MR</a:t>
            </a:r>
            <a:r>
              <a:rPr lang="en-US" altLang="zh-TW" sz="1600" dirty="0"/>
              <a:t>)</a:t>
            </a:r>
            <a:r>
              <a:rPr lang="zh-TW" altLang="en-US" sz="1600" dirty="0"/>
              <a:t>。</a:t>
            </a:r>
            <a:r>
              <a:rPr lang="zh-TW" altLang="en-US" sz="1600" dirty="0">
                <a:highlight>
                  <a:srgbClr val="FFFF00"/>
                </a:highlight>
              </a:rPr>
              <a:t>其他技術如</a:t>
            </a:r>
            <a:r>
              <a:rPr lang="en-US" altLang="zh-TW" sz="1600" dirty="0">
                <a:highlight>
                  <a:srgbClr val="FFFF00"/>
                </a:highlight>
              </a:rPr>
              <a:t>: </a:t>
            </a:r>
            <a:r>
              <a:rPr lang="zh-TW" altLang="en-US" sz="1600" dirty="0">
                <a:highlight>
                  <a:srgbClr val="FFFF00"/>
                </a:highlight>
              </a:rPr>
              <a:t>區塊鏈、數位身份驗證技術應用 </a:t>
            </a:r>
            <a:r>
              <a:rPr lang="en-US" altLang="zh-TW" sz="1600" dirty="0">
                <a:highlight>
                  <a:srgbClr val="FFFF00"/>
                </a:highlight>
              </a:rPr>
              <a:t>;</a:t>
            </a:r>
            <a:r>
              <a:rPr lang="zh-TW" altLang="en-US" sz="1600" dirty="0">
                <a:highlight>
                  <a:srgbClr val="FFFF00"/>
                </a:highlight>
              </a:rPr>
              <a:t>聊天機器人</a:t>
            </a:r>
            <a:r>
              <a:rPr lang="en-US" altLang="zh-TW" sz="1600" dirty="0">
                <a:highlight>
                  <a:srgbClr val="FFFF00"/>
                </a:highlight>
              </a:rPr>
              <a:t>;</a:t>
            </a:r>
            <a:r>
              <a:rPr lang="zh-TW" altLang="en-US" sz="1600" dirty="0">
                <a:highlight>
                  <a:srgbClr val="FFFF00"/>
                </a:highlight>
              </a:rPr>
              <a:t>機器學習推薦系統。</a:t>
            </a:r>
            <a:endParaRPr lang="en-US" altLang="zh-TW" sz="1600" dirty="0">
              <a:highlight>
                <a:srgbClr val="FFFF00"/>
              </a:highlight>
            </a:endParaRPr>
          </a:p>
          <a:p>
            <a:pPr lvl="1"/>
            <a:endParaRPr lang="en-US" altLang="zh-TW" sz="1800" dirty="0">
              <a:highlight>
                <a:srgbClr val="FFFF00"/>
              </a:highlight>
            </a:endParaRPr>
          </a:p>
          <a:p>
            <a:pPr marL="457200" lvl="1" indent="0">
              <a:buNone/>
            </a:pPr>
            <a:r>
              <a:rPr lang="en-US" altLang="zh-TW" sz="1600" b="1" dirty="0">
                <a:solidFill>
                  <a:schemeClr val="accent1"/>
                </a:solidFill>
              </a:rPr>
              <a:t>(1019.21) </a:t>
            </a:r>
            <a:r>
              <a:rPr lang="zh-TW" altLang="en-US" sz="1600" b="1" dirty="0">
                <a:solidFill>
                  <a:schemeClr val="accent1"/>
                </a:solidFill>
              </a:rPr>
              <a:t>智慧長照  </a:t>
            </a:r>
            <a:r>
              <a:rPr lang="zh-TW" altLang="en-US" sz="1600" b="1" dirty="0">
                <a:solidFill>
                  <a:schemeClr val="accent1"/>
                </a:solidFill>
                <a:highlight>
                  <a:srgbClr val="FFFF00"/>
                </a:highlight>
              </a:rPr>
              <a:t>榮家</a:t>
            </a:r>
            <a:r>
              <a:rPr lang="zh-TW" altLang="en-US" sz="1600" b="1" dirty="0">
                <a:solidFill>
                  <a:schemeClr val="accent1"/>
                </a:solidFill>
              </a:rPr>
              <a:t>變</a:t>
            </a:r>
            <a:r>
              <a:rPr lang="zh-TW" altLang="en-US" sz="1600" b="1" dirty="0">
                <a:solidFill>
                  <a:schemeClr val="accent1"/>
                </a:solidFill>
                <a:highlight>
                  <a:srgbClr val="FFFF00"/>
                </a:highlight>
              </a:rPr>
              <a:t>虛擬醫院 </a:t>
            </a:r>
            <a:r>
              <a:rPr lang="en-US" altLang="zh-TW" sz="1600" b="1" dirty="0">
                <a:solidFill>
                  <a:schemeClr val="accent1"/>
                </a:solidFill>
                <a:highlight>
                  <a:srgbClr val="FFFF00"/>
                </a:highlight>
              </a:rPr>
              <a:t>- </a:t>
            </a:r>
            <a:r>
              <a:rPr lang="zh-TW" altLang="en-US" sz="1600" b="1" dirty="0">
                <a:solidFill>
                  <a:schemeClr val="accent1"/>
                </a:solidFill>
                <a:highlight>
                  <a:srgbClr val="FFFF00"/>
                </a:highlight>
              </a:rPr>
              <a:t>高齡化社會</a:t>
            </a:r>
            <a:r>
              <a:rPr lang="zh-TW" altLang="en-US" sz="1600" b="1" dirty="0">
                <a:solidFill>
                  <a:schemeClr val="accent1"/>
                </a:solidFill>
              </a:rPr>
              <a:t>到來，加上疫情趨動</a:t>
            </a:r>
            <a:r>
              <a:rPr lang="zh-TW" altLang="en-US" sz="1600" b="1" dirty="0">
                <a:solidFill>
                  <a:schemeClr val="accent1"/>
                </a:solidFill>
                <a:highlight>
                  <a:srgbClr val="FFFF00"/>
                </a:highlight>
              </a:rPr>
              <a:t>遠距醫療</a:t>
            </a:r>
            <a:r>
              <a:rPr lang="zh-TW" altLang="en-US" sz="1600" b="1" dirty="0">
                <a:solidFill>
                  <a:schemeClr val="accent1"/>
                </a:solidFill>
              </a:rPr>
              <a:t>等應用，也催化智     慧醫療及智慧長照需求，高雄榮家智慧長照計畫，將 </a:t>
            </a:r>
            <a:r>
              <a:rPr lang="en-US" altLang="zh-TW" sz="1600" b="1" dirty="0">
                <a:solidFill>
                  <a:schemeClr val="accent1"/>
                </a:solidFill>
                <a:highlight>
                  <a:srgbClr val="FFFF00"/>
                </a:highlight>
              </a:rPr>
              <a:t>5G AR</a:t>
            </a:r>
            <a:r>
              <a:rPr lang="en-US" altLang="zh-TW" sz="1600" b="1" dirty="0">
                <a:solidFill>
                  <a:schemeClr val="accent1"/>
                </a:solidFill>
              </a:rPr>
              <a:t> + </a:t>
            </a:r>
            <a:r>
              <a:rPr lang="en-US" altLang="zh-TW" sz="1600" b="1" dirty="0" err="1">
                <a:solidFill>
                  <a:schemeClr val="accent1"/>
                </a:solidFill>
                <a:highlight>
                  <a:srgbClr val="FFFF00"/>
                </a:highlight>
              </a:rPr>
              <a:t>AIoT</a:t>
            </a:r>
            <a:r>
              <a:rPr lang="en-US" altLang="zh-TW" sz="1600" b="1" dirty="0">
                <a:solidFill>
                  <a:schemeClr val="accent1"/>
                </a:solidFill>
                <a:highlight>
                  <a:srgbClr val="FFFF00"/>
                </a:highlight>
              </a:rPr>
              <a:t>(</a:t>
            </a:r>
            <a:r>
              <a:rPr lang="zh-TW" altLang="en-US" sz="1600" b="1" dirty="0">
                <a:solidFill>
                  <a:schemeClr val="accent1"/>
                </a:solidFill>
                <a:highlight>
                  <a:srgbClr val="FFFF00"/>
                </a:highlight>
              </a:rPr>
              <a:t>註</a:t>
            </a:r>
            <a:r>
              <a:rPr lang="en-US" altLang="zh-TW" sz="1600" b="1" dirty="0">
                <a:solidFill>
                  <a:schemeClr val="accent1"/>
                </a:solidFill>
                <a:highlight>
                  <a:srgbClr val="FFFF00"/>
                </a:highlight>
              </a:rPr>
              <a:t>1)</a:t>
            </a:r>
            <a:r>
              <a:rPr lang="zh-TW" altLang="en-US" sz="1600" b="1" dirty="0">
                <a:solidFill>
                  <a:schemeClr val="accent1"/>
                </a:solidFill>
              </a:rPr>
              <a:t>首次導入</a:t>
            </a:r>
            <a:r>
              <a:rPr lang="zh-TW" altLang="en-US" sz="1600" b="1" dirty="0">
                <a:solidFill>
                  <a:schemeClr val="accent1"/>
                </a:solidFill>
                <a:highlight>
                  <a:srgbClr val="FFFF00"/>
                </a:highlight>
              </a:rPr>
              <a:t>長照系統</a:t>
            </a:r>
            <a:r>
              <a:rPr lang="zh-TW" altLang="en-US" sz="1600" b="1" dirty="0">
                <a:solidFill>
                  <a:schemeClr val="accent1"/>
                </a:solidFill>
              </a:rPr>
              <a:t>，預計</a:t>
            </a:r>
            <a:r>
              <a:rPr lang="en-US" altLang="zh-TW" sz="1600" b="1" dirty="0">
                <a:solidFill>
                  <a:schemeClr val="accent1"/>
                </a:solidFill>
              </a:rPr>
              <a:t>3</a:t>
            </a:r>
            <a:r>
              <a:rPr lang="zh-TW" altLang="en-US" sz="1600" b="1" dirty="0">
                <a:solidFill>
                  <a:schemeClr val="accent1"/>
                </a:solidFill>
              </a:rPr>
              <a:t>年內  擴大至全台 </a:t>
            </a:r>
            <a:r>
              <a:rPr lang="en-US" altLang="zh-TW" sz="1600" b="1" dirty="0">
                <a:solidFill>
                  <a:schemeClr val="accent1"/>
                </a:solidFill>
              </a:rPr>
              <a:t>16</a:t>
            </a:r>
            <a:r>
              <a:rPr lang="zh-TW" altLang="en-US" sz="1600" b="1" dirty="0">
                <a:solidFill>
                  <a:schemeClr val="accent1"/>
                </a:solidFill>
              </a:rPr>
              <a:t>所榮家，有</a:t>
            </a:r>
            <a:r>
              <a:rPr lang="en-US" altLang="zh-TW" sz="1600" b="1" dirty="0">
                <a:solidFill>
                  <a:schemeClr val="accent1"/>
                </a:solidFill>
              </a:rPr>
              <a:t>8,000</a:t>
            </a:r>
            <a:r>
              <a:rPr lang="zh-TW" altLang="en-US" sz="1600" b="1" dirty="0">
                <a:solidFill>
                  <a:schemeClr val="accent1"/>
                </a:solidFill>
              </a:rPr>
              <a:t>位長輩受惠；未來甚至可擴大至全台長照機構。</a:t>
            </a:r>
            <a:r>
              <a:rPr lang="zh-TW" altLang="en-US" sz="1600" b="1" dirty="0"/>
              <a:t>完全符合 </a:t>
            </a:r>
            <a:r>
              <a:rPr lang="en-US" altLang="zh-TW" sz="1600" b="1" dirty="0">
                <a:highlight>
                  <a:srgbClr val="FFFF00"/>
                </a:highlight>
              </a:rPr>
              <a:t>EC 3.0 </a:t>
            </a:r>
            <a:r>
              <a:rPr lang="zh-TW" altLang="en-US" sz="1600" b="1" dirty="0"/>
              <a:t>中「</a:t>
            </a:r>
            <a:r>
              <a:rPr lang="zh-TW" altLang="en-US" sz="1600" b="1" dirty="0">
                <a:highlight>
                  <a:srgbClr val="FFFF00"/>
                </a:highlight>
              </a:rPr>
              <a:t>新技術深度整合到生活服務中</a:t>
            </a:r>
            <a:r>
              <a:rPr lang="zh-TW" altLang="en-US" sz="1600" b="1" dirty="0"/>
              <a:t>」的精神。</a:t>
            </a:r>
            <a:endParaRPr lang="en-US" altLang="zh-TW" sz="1600" b="1" dirty="0">
              <a:solidFill>
                <a:schemeClr val="accent1"/>
              </a:solidFill>
            </a:endParaRPr>
          </a:p>
          <a:p>
            <a:pPr marL="457200" lvl="1" indent="0">
              <a:buNone/>
            </a:pPr>
            <a:endParaRPr lang="en-US" altLang="zh-TW" sz="1600" b="1" dirty="0">
              <a:solidFill>
                <a:schemeClr val="accent1"/>
              </a:solidFill>
            </a:endParaRPr>
          </a:p>
          <a:p>
            <a:pPr marL="457200" lvl="1" indent="0">
              <a:buNone/>
            </a:pPr>
            <a:r>
              <a:rPr lang="zh-TW" altLang="en-US" sz="1500" b="1" dirty="0">
                <a:solidFill>
                  <a:srgbClr val="404040"/>
                </a:solidFill>
                <a:latin typeface="Poppins" panose="00000500000000000000" pitchFamily="2" charset="0"/>
              </a:rPr>
              <a:t>         </a:t>
            </a:r>
            <a:r>
              <a:rPr lang="zh-TW" altLang="en-US" sz="1400" b="1" dirty="0">
                <a:solidFill>
                  <a:schemeClr val="accent1"/>
                </a:solidFill>
                <a:highlight>
                  <a:srgbClr val="FFFF00"/>
                </a:highlight>
              </a:rPr>
              <a:t>註</a:t>
            </a:r>
            <a:r>
              <a:rPr lang="en-US" altLang="zh-TW" sz="1400" b="1" dirty="0">
                <a:solidFill>
                  <a:schemeClr val="accent1"/>
                </a:solidFill>
                <a:highlight>
                  <a:srgbClr val="FFFF00"/>
                </a:highlight>
              </a:rPr>
              <a:t>1  : </a:t>
            </a:r>
            <a:r>
              <a:rPr lang="en-US" altLang="zh-TW" sz="1500" b="1" i="0" dirty="0" err="1">
                <a:solidFill>
                  <a:srgbClr val="404040"/>
                </a:solidFill>
                <a:effectLst/>
                <a:highlight>
                  <a:srgbClr val="FFFF00"/>
                </a:highlight>
                <a:latin typeface="Poppins" panose="00000500000000000000" pitchFamily="2" charset="0"/>
              </a:rPr>
              <a:t>AIoT</a:t>
            </a:r>
            <a:r>
              <a:rPr lang="zh-TW" altLang="en-US" sz="1500" b="1" i="0" dirty="0">
                <a:solidFill>
                  <a:srgbClr val="404040"/>
                </a:solidFill>
                <a:effectLst/>
                <a:highlight>
                  <a:srgbClr val="FFFF00"/>
                </a:highlight>
                <a:latin typeface="Poppins" panose="00000500000000000000" pitchFamily="2" charset="0"/>
              </a:rPr>
              <a:t>智慧聯網（</a:t>
            </a:r>
            <a:r>
              <a:rPr lang="en-US" altLang="zh-TW" sz="1500" b="1" i="0" dirty="0" err="1">
                <a:solidFill>
                  <a:srgbClr val="404040"/>
                </a:solidFill>
                <a:effectLst/>
                <a:highlight>
                  <a:srgbClr val="FFFF00"/>
                </a:highlight>
                <a:latin typeface="Poppins" panose="00000500000000000000" pitchFamily="2" charset="0"/>
              </a:rPr>
              <a:t>AI+IoT</a:t>
            </a:r>
            <a:r>
              <a:rPr lang="zh-TW" altLang="en-US" sz="1500" b="1" i="0" dirty="0">
                <a:solidFill>
                  <a:srgbClr val="404040"/>
                </a:solidFill>
                <a:effectLst/>
                <a:highlight>
                  <a:srgbClr val="FFFF00"/>
                </a:highlight>
                <a:latin typeface="Poppins" panose="00000500000000000000" pitchFamily="2" charset="0"/>
              </a:rPr>
              <a:t>）</a:t>
            </a:r>
            <a:r>
              <a:rPr lang="zh-TW" altLang="en-US" sz="1500" b="1" i="0" dirty="0">
                <a:solidFill>
                  <a:srgbClr val="404040"/>
                </a:solidFill>
                <a:effectLst/>
                <a:latin typeface="Poppins" panose="00000500000000000000" pitchFamily="2" charset="0"/>
              </a:rPr>
              <a:t>顧名思義便是在</a:t>
            </a:r>
            <a:r>
              <a:rPr lang="en-US" altLang="zh-TW" sz="1500" b="1" i="0" dirty="0">
                <a:solidFill>
                  <a:srgbClr val="404040"/>
                </a:solidFill>
                <a:effectLst/>
                <a:latin typeface="Poppins" panose="00000500000000000000" pitchFamily="2" charset="0"/>
              </a:rPr>
              <a:t>IoT</a:t>
            </a:r>
            <a:r>
              <a:rPr lang="zh-TW" altLang="en-US" sz="1500" b="1" i="0" dirty="0">
                <a:solidFill>
                  <a:srgbClr val="404040"/>
                </a:solidFill>
                <a:effectLst/>
                <a:latin typeface="Poppins" panose="00000500000000000000" pitchFamily="2" charset="0"/>
              </a:rPr>
              <a:t>技術中導入</a:t>
            </a:r>
            <a:r>
              <a:rPr lang="en-US" altLang="zh-TW" sz="1500" b="1" i="0" dirty="0">
                <a:solidFill>
                  <a:srgbClr val="404040"/>
                </a:solidFill>
                <a:effectLst/>
                <a:latin typeface="Poppins" panose="00000500000000000000" pitchFamily="2" charset="0"/>
              </a:rPr>
              <a:t>AI</a:t>
            </a:r>
            <a:r>
              <a:rPr lang="zh-TW" altLang="en-US" sz="1500" b="1" i="0" dirty="0">
                <a:solidFill>
                  <a:srgbClr val="404040"/>
                </a:solidFill>
                <a:effectLst/>
                <a:latin typeface="Poppins" panose="00000500000000000000" pitchFamily="2" charset="0"/>
              </a:rPr>
              <a:t>人工智慧系統，</a:t>
            </a:r>
            <a:r>
              <a:rPr lang="zh-TW" altLang="en-US" sz="1500" b="1" i="0" dirty="0">
                <a:solidFill>
                  <a:srgbClr val="404040"/>
                </a:solidFill>
                <a:effectLst/>
                <a:highlight>
                  <a:srgbClr val="FFFF00"/>
                </a:highlight>
                <a:latin typeface="Poppins" panose="00000500000000000000" pitchFamily="2" charset="0"/>
              </a:rPr>
              <a:t>過去</a:t>
            </a:r>
            <a:r>
              <a:rPr lang="en-US" altLang="zh-TW" sz="1500" b="1" i="0" dirty="0">
                <a:solidFill>
                  <a:srgbClr val="404040"/>
                </a:solidFill>
                <a:effectLst/>
                <a:highlight>
                  <a:srgbClr val="FFFF00"/>
                </a:highlight>
                <a:latin typeface="Poppins" panose="00000500000000000000" pitchFamily="2" charset="0"/>
              </a:rPr>
              <a:t>IoT</a:t>
            </a:r>
            <a:r>
              <a:rPr lang="zh-TW" altLang="en-US" sz="1500" b="1" i="0" dirty="0">
                <a:solidFill>
                  <a:srgbClr val="404040"/>
                </a:solidFill>
                <a:effectLst/>
                <a:highlight>
                  <a:srgbClr val="FFFF00"/>
                </a:highlight>
                <a:latin typeface="Poppins" panose="00000500000000000000" pitchFamily="2" charset="0"/>
              </a:rPr>
              <a:t>（物聯網）</a:t>
            </a:r>
            <a:r>
              <a:rPr lang="zh-TW" altLang="en-US" sz="1500" b="1" i="0" dirty="0">
                <a:solidFill>
                  <a:srgbClr val="404040"/>
                </a:solidFill>
                <a:effectLst/>
                <a:latin typeface="Poppins" panose="00000500000000000000" pitchFamily="2" charset="0"/>
              </a:rPr>
              <a:t>的技術應用讓數位裝置之間 </a:t>
            </a:r>
            <a:endParaRPr lang="en-US" altLang="zh-TW" sz="1500" b="1" i="0" dirty="0">
              <a:solidFill>
                <a:srgbClr val="404040"/>
              </a:solidFill>
              <a:effectLst/>
              <a:latin typeface="Poppins" panose="00000500000000000000" pitchFamily="2" charset="0"/>
            </a:endParaRPr>
          </a:p>
          <a:p>
            <a:pPr marL="457200" lvl="1" indent="0">
              <a:buNone/>
            </a:pPr>
            <a:r>
              <a:rPr lang="en-US" altLang="zh-TW" sz="1500" b="1" dirty="0">
                <a:solidFill>
                  <a:srgbClr val="404040"/>
                </a:solidFill>
                <a:latin typeface="Poppins" panose="00000500000000000000" pitchFamily="2" charset="0"/>
              </a:rPr>
              <a:t>                   </a:t>
            </a:r>
            <a:r>
              <a:rPr lang="zh-TW" altLang="en-US" sz="1500" b="1" i="0" dirty="0">
                <a:solidFill>
                  <a:srgbClr val="404040"/>
                </a:solidFill>
                <a:effectLst/>
                <a:latin typeface="Poppins" panose="00000500000000000000" pitchFamily="2" charset="0"/>
              </a:rPr>
              <a:t>產生緊密的連結，常見的</a:t>
            </a:r>
            <a:r>
              <a:rPr lang="zh-TW" altLang="en-US" sz="1500" b="1" i="0" dirty="0">
                <a:solidFill>
                  <a:srgbClr val="404040"/>
                </a:solidFill>
                <a:effectLst/>
                <a:highlight>
                  <a:srgbClr val="FFFF00"/>
                </a:highlight>
                <a:latin typeface="Poppins" panose="00000500000000000000" pitchFamily="2" charset="0"/>
              </a:rPr>
              <a:t>自動化、遠端操控、串聯其他裝置等功能</a:t>
            </a:r>
            <a:r>
              <a:rPr lang="zh-TW" altLang="en-US" sz="1500" b="1" i="0" dirty="0">
                <a:solidFill>
                  <a:srgbClr val="404040"/>
                </a:solidFill>
                <a:effectLst/>
                <a:latin typeface="Poppins" panose="00000500000000000000" pitchFamily="2" charset="0"/>
              </a:rPr>
              <a:t>，都屬於</a:t>
            </a:r>
            <a:r>
              <a:rPr lang="en-US" altLang="zh-TW" sz="1500" b="1" i="0" dirty="0" err="1">
                <a:solidFill>
                  <a:srgbClr val="404040"/>
                </a:solidFill>
                <a:effectLst/>
                <a:latin typeface="Poppins" panose="00000500000000000000" pitchFamily="2" charset="0"/>
              </a:rPr>
              <a:t>AIoT</a:t>
            </a:r>
            <a:r>
              <a:rPr lang="zh-TW" altLang="en-US" sz="1500" b="1" i="0" dirty="0">
                <a:solidFill>
                  <a:srgbClr val="404040"/>
                </a:solidFill>
                <a:effectLst/>
                <a:latin typeface="Poppins" panose="00000500000000000000" pitchFamily="2" charset="0"/>
              </a:rPr>
              <a:t>應用範疇。 </a:t>
            </a:r>
            <a:endParaRPr lang="en-US" altLang="zh-TW" sz="1500" b="1" i="0" dirty="0">
              <a:solidFill>
                <a:srgbClr val="404040"/>
              </a:solidFill>
              <a:effectLst/>
              <a:latin typeface="Poppins" panose="00000500000000000000" pitchFamily="2" charset="0"/>
            </a:endParaRPr>
          </a:p>
          <a:p>
            <a:pPr marL="457200" lvl="1" indent="0">
              <a:buNone/>
            </a:pPr>
            <a:endParaRPr lang="en-US" altLang="zh-TW" sz="1500" b="1" dirty="0">
              <a:solidFill>
                <a:schemeClr val="accent1"/>
              </a:solidFill>
            </a:endParaRPr>
          </a:p>
          <a:p>
            <a:pPr marL="457200" lvl="1" indent="0">
              <a:buNone/>
            </a:pPr>
            <a:r>
              <a:rPr lang="zh-TW" altLang="en-US" sz="1600" b="1" dirty="0">
                <a:solidFill>
                  <a:schemeClr val="accent1"/>
                </a:solidFill>
              </a:rPr>
              <a:t>雖然它們採用了先進的</a:t>
            </a:r>
            <a:r>
              <a:rPr lang="en-US" altLang="zh-TW" sz="1600" b="1" dirty="0">
                <a:solidFill>
                  <a:schemeClr val="accent1"/>
                </a:solidFill>
                <a:highlight>
                  <a:srgbClr val="FFFF00"/>
                </a:highlight>
              </a:rPr>
              <a:t>5G</a:t>
            </a:r>
            <a:r>
              <a:rPr lang="zh-TW" altLang="en-US" sz="1600" b="1" dirty="0">
                <a:solidFill>
                  <a:schemeClr val="accent1"/>
                </a:solidFill>
                <a:highlight>
                  <a:srgbClr val="FFFF00"/>
                </a:highlight>
              </a:rPr>
              <a:t>、</a:t>
            </a:r>
            <a:r>
              <a:rPr lang="en-US" altLang="zh-TW" sz="1600" b="1" dirty="0">
                <a:solidFill>
                  <a:schemeClr val="accent1"/>
                </a:solidFill>
                <a:highlight>
                  <a:srgbClr val="FFFF00"/>
                </a:highlight>
              </a:rPr>
              <a:t>AR</a:t>
            </a:r>
            <a:r>
              <a:rPr lang="zh-TW" altLang="en-US" sz="1600" b="1" dirty="0">
                <a:solidFill>
                  <a:schemeClr val="accent1"/>
                </a:solidFill>
                <a:highlight>
                  <a:srgbClr val="FFFF00"/>
                </a:highlight>
              </a:rPr>
              <a:t>和</a:t>
            </a:r>
            <a:r>
              <a:rPr lang="en-US" altLang="zh-TW" sz="1600" b="1" dirty="0" err="1">
                <a:solidFill>
                  <a:schemeClr val="accent1"/>
                </a:solidFill>
                <a:highlight>
                  <a:srgbClr val="FFFF00"/>
                </a:highlight>
              </a:rPr>
              <a:t>AIoT</a:t>
            </a:r>
            <a:r>
              <a:rPr lang="zh-TW" altLang="en-US" sz="1600" b="1" dirty="0">
                <a:solidFill>
                  <a:schemeClr val="accent1"/>
                </a:solidFill>
              </a:rPr>
              <a:t>技術來</a:t>
            </a:r>
            <a:r>
              <a:rPr lang="zh-TW" altLang="en-US" sz="1600" b="1" dirty="0">
                <a:solidFill>
                  <a:schemeClr val="accent1"/>
                </a:solidFill>
                <a:highlight>
                  <a:srgbClr val="FFFF00"/>
                </a:highlight>
              </a:rPr>
              <a:t>提高醫療和長照服務的效率和覆蓋範圍</a:t>
            </a:r>
            <a:r>
              <a:rPr lang="zh-TW" altLang="en-US" sz="1600" b="1" dirty="0">
                <a:solidFill>
                  <a:schemeClr val="accent1"/>
                </a:solidFill>
              </a:rPr>
              <a:t>，</a:t>
            </a:r>
            <a:r>
              <a:rPr lang="zh-TW" altLang="en-US" sz="1600" b="1" dirty="0">
                <a:solidFill>
                  <a:schemeClr val="accent1"/>
                </a:solidFill>
                <a:highlight>
                  <a:srgbClr val="FFFF00"/>
                </a:highlight>
              </a:rPr>
              <a:t>但這些特徵更符合數位化和智能化升級的趨勢</a:t>
            </a:r>
            <a:r>
              <a:rPr lang="zh-TW" altLang="en-US" sz="1600" b="1" dirty="0">
                <a:solidFill>
                  <a:schemeClr val="accent1"/>
                </a:solidFill>
              </a:rPr>
              <a:t>，</a:t>
            </a:r>
            <a:r>
              <a:rPr lang="zh-TW" altLang="en-US" sz="1600" b="1" dirty="0">
                <a:solidFill>
                  <a:schemeClr val="accent1"/>
                </a:solidFill>
                <a:highlight>
                  <a:srgbClr val="FFFF00"/>
                </a:highlight>
              </a:rPr>
              <a:t>而不是</a:t>
            </a:r>
            <a:r>
              <a:rPr lang="en-US" altLang="zh-TW" sz="1600" b="1" dirty="0">
                <a:solidFill>
                  <a:schemeClr val="accent1"/>
                </a:solidFill>
                <a:highlight>
                  <a:srgbClr val="FFFF00"/>
                </a:highlight>
              </a:rPr>
              <a:t>Web 3.0</a:t>
            </a:r>
            <a:r>
              <a:rPr lang="zh-TW" altLang="en-US" sz="1600" b="1" dirty="0">
                <a:solidFill>
                  <a:schemeClr val="accent1"/>
                </a:solidFill>
                <a:highlight>
                  <a:srgbClr val="FFFF00"/>
                </a:highlight>
              </a:rPr>
              <a:t>或</a:t>
            </a:r>
            <a:r>
              <a:rPr lang="en-US" altLang="zh-TW" sz="1600" b="1" dirty="0">
                <a:solidFill>
                  <a:schemeClr val="accent1"/>
                </a:solidFill>
                <a:highlight>
                  <a:srgbClr val="FFFF00"/>
                </a:highlight>
              </a:rPr>
              <a:t>EC 3.0</a:t>
            </a:r>
            <a:r>
              <a:rPr lang="zh-TW" altLang="en-US" sz="1600" b="1" dirty="0">
                <a:solidFill>
                  <a:schemeClr val="accent1"/>
                </a:solidFill>
                <a:highlight>
                  <a:srgbClr val="FFFF00"/>
                </a:highlight>
              </a:rPr>
              <a:t>的核心特徵</a:t>
            </a:r>
            <a:r>
              <a:rPr lang="zh-TW" altLang="en-US" sz="1600" b="1" dirty="0">
                <a:solidFill>
                  <a:schemeClr val="accent1"/>
                </a:solidFill>
              </a:rPr>
              <a:t>。</a:t>
            </a:r>
            <a:endParaRPr lang="en-US" altLang="zh-TW" sz="1600" b="1" dirty="0">
              <a:solidFill>
                <a:schemeClr val="accent1"/>
              </a:solidFill>
            </a:endParaRPr>
          </a:p>
          <a:p>
            <a:pPr marL="457200" lvl="1" indent="0">
              <a:buNone/>
            </a:pPr>
            <a:endParaRPr lang="zh-TW" altLang="en-US" b="1" dirty="0">
              <a:solidFill>
                <a:schemeClr val="accent1"/>
              </a:solidFill>
            </a:endParaRPr>
          </a:p>
        </p:txBody>
      </p:sp>
      <p:pic>
        <p:nvPicPr>
          <p:cNvPr id="2" name="Picture 2" descr="國發會聯手高雄市政府推動智慧長照，將委託中華電信子公司中華系整、以及擴增實境（AR）智慧眼鏡開發商「佐臻」在岡山榮家運用5G AR+AIoT打造全台首個示範場域。（高雄市政府提供）中央社記者蔡孟妤傳真  110年10月18日">
            <a:extLst>
              <a:ext uri="{FF2B5EF4-FFF2-40B4-BE49-F238E27FC236}">
                <a16:creationId xmlns:a16="http://schemas.microsoft.com/office/drawing/2014/main" id="{381E4DC2-05A5-5A03-9255-C36E9EB43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40" y="5512827"/>
            <a:ext cx="1921512" cy="1080851"/>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C38024FC-742C-ECEE-52EF-B7D66D7A9C96}"/>
              </a:ext>
            </a:extLst>
          </p:cNvPr>
          <p:cNvSpPr txBox="1"/>
          <p:nvPr/>
        </p:nvSpPr>
        <p:spPr>
          <a:xfrm>
            <a:off x="2925364" y="5760866"/>
            <a:ext cx="8542962" cy="584775"/>
          </a:xfrm>
          <a:prstGeom prst="rect">
            <a:avLst/>
          </a:prstGeom>
          <a:noFill/>
        </p:spPr>
        <p:txBody>
          <a:bodyPr wrap="square" rtlCol="0">
            <a:spAutoFit/>
          </a:bodyPr>
          <a:lstStyle/>
          <a:p>
            <a:r>
              <a:rPr lang="zh-TW" altLang="en-US" sz="1600" b="1" dirty="0">
                <a:solidFill>
                  <a:schemeClr val="accent1"/>
                </a:solidFill>
              </a:rPr>
              <a:t>國發會聯手高雄市政府推動</a:t>
            </a:r>
            <a:r>
              <a:rPr lang="zh-TW" altLang="en-US" sz="1600" b="1" dirty="0">
                <a:solidFill>
                  <a:schemeClr val="accent1"/>
                </a:solidFill>
                <a:highlight>
                  <a:srgbClr val="FFFF00"/>
                </a:highlight>
              </a:rPr>
              <a:t>智慧長照</a:t>
            </a:r>
            <a:r>
              <a:rPr lang="zh-TW" altLang="en-US" sz="1600" b="1" dirty="0">
                <a:solidFill>
                  <a:schemeClr val="accent1"/>
                </a:solidFill>
              </a:rPr>
              <a:t>，將委託</a:t>
            </a:r>
            <a:r>
              <a:rPr lang="zh-TW" altLang="en-US" sz="1600" b="1" dirty="0">
                <a:solidFill>
                  <a:schemeClr val="accent1"/>
                </a:solidFill>
                <a:highlight>
                  <a:srgbClr val="FFFF00"/>
                </a:highlight>
              </a:rPr>
              <a:t>中華電信</a:t>
            </a:r>
            <a:r>
              <a:rPr lang="zh-TW" altLang="en-US" sz="1600" b="1" dirty="0">
                <a:solidFill>
                  <a:schemeClr val="accent1"/>
                </a:solidFill>
              </a:rPr>
              <a:t>子公司中華系整、以及擴增實境（</a:t>
            </a:r>
            <a:r>
              <a:rPr lang="en-US" altLang="zh-TW" sz="1600" b="1" dirty="0">
                <a:solidFill>
                  <a:schemeClr val="accent1"/>
                </a:solidFill>
              </a:rPr>
              <a:t>AR</a:t>
            </a:r>
            <a:r>
              <a:rPr lang="zh-TW" altLang="en-US" sz="1600" b="1" dirty="0">
                <a:solidFill>
                  <a:schemeClr val="accent1"/>
                </a:solidFill>
              </a:rPr>
              <a:t>）</a:t>
            </a:r>
            <a:r>
              <a:rPr lang="zh-TW" altLang="en-US" sz="1600" b="1" dirty="0">
                <a:solidFill>
                  <a:schemeClr val="accent1"/>
                </a:solidFill>
                <a:highlight>
                  <a:srgbClr val="FFFF00"/>
                </a:highlight>
              </a:rPr>
              <a:t>智慧眼鏡</a:t>
            </a:r>
            <a:r>
              <a:rPr lang="zh-TW" altLang="en-US" sz="1600" b="1" dirty="0">
                <a:solidFill>
                  <a:schemeClr val="accent1"/>
                </a:solidFill>
              </a:rPr>
              <a:t>開發商「佐臻」在岡山榮家運用</a:t>
            </a:r>
            <a:r>
              <a:rPr lang="en-US" altLang="zh-TW" sz="1600" b="1" dirty="0">
                <a:solidFill>
                  <a:schemeClr val="accent1"/>
                </a:solidFill>
                <a:highlight>
                  <a:srgbClr val="FFFF00"/>
                </a:highlight>
              </a:rPr>
              <a:t>5G AR + </a:t>
            </a:r>
            <a:r>
              <a:rPr lang="en-US" altLang="zh-TW" sz="1600" b="1" dirty="0" err="1">
                <a:solidFill>
                  <a:schemeClr val="accent1"/>
                </a:solidFill>
                <a:highlight>
                  <a:srgbClr val="FFFF00"/>
                </a:highlight>
              </a:rPr>
              <a:t>AIoT</a:t>
            </a:r>
            <a:r>
              <a:rPr lang="zh-TW" altLang="en-US" sz="1600" b="1" dirty="0">
                <a:solidFill>
                  <a:schemeClr val="accent1"/>
                </a:solidFill>
              </a:rPr>
              <a:t>打造全台首個示範場域。</a:t>
            </a:r>
            <a:r>
              <a:rPr lang="en-US" altLang="zh-TW" sz="1600" b="1" dirty="0">
                <a:solidFill>
                  <a:schemeClr val="accent1"/>
                </a:solidFill>
              </a:rPr>
              <a:t> </a:t>
            </a:r>
            <a:endParaRPr lang="zh-TW" altLang="en-US" sz="1600" b="1" dirty="0">
              <a:solidFill>
                <a:schemeClr val="accent1"/>
              </a:solidFill>
            </a:endParaRPr>
          </a:p>
        </p:txBody>
      </p:sp>
    </p:spTree>
    <p:extLst>
      <p:ext uri="{BB962C8B-B14F-4D97-AF65-F5344CB8AC3E}">
        <p14:creationId xmlns:p14="http://schemas.microsoft.com/office/powerpoint/2010/main" val="702672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051">
            <a:extLst>
              <a:ext uri="{FF2B5EF4-FFF2-40B4-BE49-F238E27FC236}">
                <a16:creationId xmlns:a16="http://schemas.microsoft.com/office/drawing/2014/main" id="{6A9C3669-953D-4C4E-8C3C-A76590B5C5B6}"/>
              </a:ext>
            </a:extLst>
          </p:cNvPr>
          <p:cNvSpPr>
            <a:spLocks noGrp="1" noChangeArrowheads="1"/>
          </p:cNvSpPr>
          <p:nvPr>
            <p:ph idx="1"/>
          </p:nvPr>
        </p:nvSpPr>
        <p:spPr>
          <a:xfrm>
            <a:off x="354833" y="689902"/>
            <a:ext cx="11570519" cy="6012935"/>
          </a:xfrm>
        </p:spPr>
        <p:txBody>
          <a:bodyPr>
            <a:normAutofit fontScale="55000" lnSpcReduction="20000"/>
          </a:bodyPr>
          <a:lstStyle/>
          <a:p>
            <a:pPr marL="0" indent="0">
              <a:buNone/>
              <a:defRPr/>
            </a:pPr>
            <a:r>
              <a:rPr lang="en-US" altLang="zh-TW" sz="2900" dirty="0">
                <a:solidFill>
                  <a:srgbClr val="C00000"/>
                </a:solidFill>
                <a:highlight>
                  <a:srgbClr val="FFFF00"/>
                </a:highlight>
                <a:ea typeface="新細明體" panose="02020500000000000000" pitchFamily="18" charset="-120"/>
              </a:rPr>
              <a:t> </a:t>
            </a:r>
            <a:r>
              <a:rPr lang="zh-TW" altLang="en-US" sz="3600" b="1" dirty="0">
                <a:effectLst/>
              </a:rPr>
              <a:t>區塊鏈、</a:t>
            </a:r>
            <a:r>
              <a:rPr lang="en-US" altLang="zh-TW" sz="3600" b="1" dirty="0">
                <a:effectLst/>
              </a:rPr>
              <a:t>NFT</a:t>
            </a:r>
            <a:r>
              <a:rPr lang="zh-TW" altLang="en-US" sz="3600" b="1" dirty="0">
                <a:effectLst/>
              </a:rPr>
              <a:t>當道！崛起中的「</a:t>
            </a:r>
            <a:r>
              <a:rPr lang="en-US" altLang="zh-TW" sz="3600" b="1" dirty="0">
                <a:effectLst/>
              </a:rPr>
              <a:t>Web 3.0</a:t>
            </a:r>
            <a:r>
              <a:rPr lang="zh-TW" altLang="en-US" sz="3600" b="1" dirty="0">
                <a:effectLst/>
              </a:rPr>
              <a:t>」將顛覆網路世界？</a:t>
            </a:r>
            <a:endParaRPr lang="en-US" altLang="zh-TW" sz="3600" b="1" dirty="0">
              <a:effectLst/>
            </a:endParaRPr>
          </a:p>
          <a:p>
            <a:pPr marL="0" indent="0" algn="l">
              <a:buNone/>
            </a:pPr>
            <a:endParaRPr lang="en-US" altLang="zh-TW" sz="3600" b="0" i="0" dirty="0">
              <a:solidFill>
                <a:srgbClr val="003B8F"/>
              </a:solidFill>
              <a:effectLst/>
              <a:latin typeface="微軟正黑體修正"/>
            </a:endParaRPr>
          </a:p>
          <a:p>
            <a:pPr marL="0" indent="0" algn="l">
              <a:buNone/>
            </a:pPr>
            <a:r>
              <a:rPr lang="en-US" altLang="zh-TW" sz="3300" b="0" i="0" dirty="0">
                <a:solidFill>
                  <a:srgbClr val="003B8F"/>
                </a:solidFill>
                <a:effectLst/>
                <a:latin typeface="微軟正黑體修正"/>
              </a:rPr>
              <a:t>EC4.0 </a:t>
            </a:r>
            <a:r>
              <a:rPr lang="zh-TW" altLang="en-US" sz="3300" b="0" i="0" dirty="0">
                <a:solidFill>
                  <a:srgbClr val="003B8F"/>
                </a:solidFill>
                <a:effectLst/>
                <a:latin typeface="微軟正黑體修正"/>
              </a:rPr>
              <a:t>有什麼特色？</a:t>
            </a:r>
            <a:endParaRPr lang="en-US" altLang="zh-TW" sz="3300" b="0" i="0" dirty="0">
              <a:solidFill>
                <a:srgbClr val="003B8F"/>
              </a:solidFill>
              <a:effectLst/>
              <a:latin typeface="微軟正黑體修正"/>
            </a:endParaRPr>
          </a:p>
          <a:p>
            <a:pPr marL="0" indent="0" algn="l">
              <a:buNone/>
            </a:pPr>
            <a:endParaRPr lang="zh-TW" altLang="en-US" sz="2000" b="0" i="0" dirty="0">
              <a:solidFill>
                <a:srgbClr val="003B8F"/>
              </a:solidFill>
              <a:effectLst/>
              <a:latin typeface="微軟正黑體修正"/>
            </a:endParaRPr>
          </a:p>
          <a:p>
            <a:pPr marL="0" indent="0" algn="l">
              <a:buNone/>
            </a:pPr>
            <a:r>
              <a:rPr lang="zh-TW" altLang="en-US" sz="4200" b="1" i="0" dirty="0">
                <a:solidFill>
                  <a:srgbClr val="003399"/>
                </a:solidFill>
                <a:effectLst/>
                <a:latin typeface="PingFangTC-Light"/>
              </a:rPr>
              <a:t>      </a:t>
            </a:r>
            <a:r>
              <a:rPr lang="zh-TW" altLang="en-US" sz="2900" b="1" i="0" dirty="0">
                <a:solidFill>
                  <a:srgbClr val="003399"/>
                </a:solidFill>
                <a:effectLst/>
                <a:latin typeface="PingFangTC-Light"/>
              </a:rPr>
              <a:t>根據</a:t>
            </a:r>
            <a:r>
              <a:rPr lang="en-US" altLang="zh-TW" sz="2900" b="1" i="0" dirty="0">
                <a:solidFill>
                  <a:srgbClr val="003399"/>
                </a:solidFill>
                <a:effectLst/>
                <a:latin typeface="PingFangTC-Light"/>
              </a:rPr>
              <a:t>《NPR》</a:t>
            </a:r>
            <a:r>
              <a:rPr lang="zh-TW" altLang="en-US" sz="2900" b="1" i="0" dirty="0">
                <a:solidFill>
                  <a:srgbClr val="003399"/>
                </a:solidFill>
                <a:effectLst/>
                <a:latin typeface="PingFangTC-Light"/>
              </a:rPr>
              <a:t>報導，</a:t>
            </a:r>
            <a:r>
              <a:rPr lang="en-US" altLang="zh-TW" sz="2900" b="1" i="0" dirty="0">
                <a:solidFill>
                  <a:srgbClr val="003399"/>
                </a:solidFill>
                <a:effectLst/>
                <a:latin typeface="PingFangTC-Light"/>
              </a:rPr>
              <a:t>Web 3.0</a:t>
            </a:r>
            <a:r>
              <a:rPr lang="zh-TW" altLang="en-US" sz="2900" b="1" i="0" dirty="0">
                <a:solidFill>
                  <a:srgbClr val="003399"/>
                </a:solidFill>
                <a:effectLst/>
                <a:highlight>
                  <a:srgbClr val="FFFF00"/>
                </a:highlight>
                <a:latin typeface="PingFangTC-Light"/>
              </a:rPr>
              <a:t>是未來</a:t>
            </a:r>
            <a:r>
              <a:rPr lang="zh-TW" altLang="en-US" sz="2900" b="1" i="0" dirty="0">
                <a:solidFill>
                  <a:srgbClr val="FF0000"/>
                </a:solidFill>
                <a:effectLst/>
                <a:highlight>
                  <a:srgbClr val="FFFF00"/>
                </a:highlight>
                <a:latin typeface="PingFangTC-Light"/>
              </a:rPr>
              <a:t>去中心化</a:t>
            </a:r>
            <a:r>
              <a:rPr lang="zh-TW" altLang="en-US" sz="2900" b="1" i="0" dirty="0">
                <a:solidFill>
                  <a:srgbClr val="003399"/>
                </a:solidFill>
                <a:effectLst/>
                <a:highlight>
                  <a:srgbClr val="FFFF00"/>
                </a:highlight>
                <a:latin typeface="PingFangTC-Light"/>
              </a:rPr>
              <a:t>的網路世界</a:t>
            </a:r>
            <a:r>
              <a:rPr lang="zh-TW" altLang="en-US" sz="2900" b="1" i="0" dirty="0">
                <a:solidFill>
                  <a:srgbClr val="003399"/>
                </a:solidFill>
                <a:effectLst/>
                <a:latin typeface="PingFangTC-Light"/>
              </a:rPr>
              <a:t>，近年搭上</a:t>
            </a:r>
            <a:r>
              <a:rPr lang="zh-TW" altLang="en-US" sz="2900" b="1" i="0" dirty="0">
                <a:solidFill>
                  <a:srgbClr val="003399"/>
                </a:solidFill>
                <a:effectLst/>
                <a:highlight>
                  <a:srgbClr val="FFFF00"/>
                </a:highlight>
                <a:latin typeface="PingFangTC-Light"/>
              </a:rPr>
              <a:t>區塊鏈技術</a:t>
            </a:r>
            <a:r>
              <a:rPr lang="zh-TW" altLang="en-US" sz="2900" b="1" i="0" dirty="0">
                <a:solidFill>
                  <a:srgbClr val="003399"/>
                </a:solidFill>
                <a:effectLst/>
                <a:latin typeface="PingFangTC-Light"/>
              </a:rPr>
              <a:t>浪潮，逐漸成為主流，同時也將會是</a:t>
            </a:r>
            <a:r>
              <a:rPr lang="zh-TW" altLang="en-US" sz="2900" b="1" i="0" dirty="0">
                <a:solidFill>
                  <a:srgbClr val="003399"/>
                </a:solidFill>
                <a:effectLst/>
                <a:highlight>
                  <a:srgbClr val="FFFF00"/>
                </a:highlight>
                <a:latin typeface="PingFangTC-Light"/>
              </a:rPr>
              <a:t>驅動元宇宙</a:t>
            </a:r>
            <a:r>
              <a:rPr lang="zh-TW" altLang="en-US" sz="2900" b="1" i="0" dirty="0">
                <a:solidFill>
                  <a:srgbClr val="003399"/>
                </a:solidFill>
                <a:effectLst/>
                <a:latin typeface="PingFangTC-Light"/>
              </a:rPr>
              <a:t>的基礎建設技術。</a:t>
            </a:r>
            <a:endParaRPr lang="en-US" altLang="zh-TW" sz="2900" b="1" i="0" dirty="0">
              <a:solidFill>
                <a:srgbClr val="003399"/>
              </a:solidFill>
              <a:effectLst/>
              <a:latin typeface="PingFangTC-Light"/>
            </a:endParaRPr>
          </a:p>
          <a:p>
            <a:pPr marL="0" indent="0" algn="l">
              <a:buNone/>
            </a:pPr>
            <a:endParaRPr lang="en-US" altLang="zh-TW" sz="2300" b="1" i="0" dirty="0">
              <a:solidFill>
                <a:srgbClr val="003399"/>
              </a:solidFill>
              <a:effectLst/>
              <a:latin typeface="PingFangTC-Light"/>
            </a:endParaRPr>
          </a:p>
          <a:p>
            <a:pPr marL="0" indent="0" algn="l">
              <a:buNone/>
            </a:pPr>
            <a:r>
              <a:rPr lang="zh-TW" altLang="en-US" sz="3400" b="1" dirty="0">
                <a:solidFill>
                  <a:srgbClr val="003399"/>
                </a:solidFill>
                <a:latin typeface="PingFangTC-Light"/>
              </a:rPr>
              <a:t>       </a:t>
            </a:r>
            <a:r>
              <a:rPr lang="zh-TW" altLang="en-US" sz="2900" b="1" dirty="0">
                <a:solidFill>
                  <a:srgbClr val="003399"/>
                </a:solidFill>
                <a:latin typeface="PingFangTC-Light"/>
              </a:rPr>
              <a:t>根據</a:t>
            </a:r>
            <a:r>
              <a:rPr lang="en-US" altLang="zh-TW" sz="2900" b="1" dirty="0">
                <a:solidFill>
                  <a:srgbClr val="003399"/>
                </a:solidFill>
                <a:latin typeface="PingFangTC-Light"/>
              </a:rPr>
              <a:t>《</a:t>
            </a:r>
            <a:r>
              <a:rPr lang="zh-TW" altLang="en-US" sz="2900" b="1" dirty="0">
                <a:solidFill>
                  <a:srgbClr val="003399"/>
                </a:solidFill>
                <a:latin typeface="PingFangTC-Light"/>
              </a:rPr>
              <a:t>彭博</a:t>
            </a:r>
            <a:r>
              <a:rPr lang="en-US" altLang="zh-TW" sz="2900" b="1" dirty="0">
                <a:solidFill>
                  <a:srgbClr val="003399"/>
                </a:solidFill>
                <a:latin typeface="PingFangTC-Light"/>
              </a:rPr>
              <a:t>》</a:t>
            </a:r>
            <a:r>
              <a:rPr lang="zh-TW" altLang="en-US" sz="2900" b="1" dirty="0">
                <a:solidFill>
                  <a:srgbClr val="003399"/>
                </a:solidFill>
                <a:latin typeface="PingFangTC-Light"/>
              </a:rPr>
              <a:t>報導，</a:t>
            </a:r>
            <a:r>
              <a:rPr lang="en-US" altLang="zh-TW" sz="2900" b="1" dirty="0">
                <a:solidFill>
                  <a:srgbClr val="003399"/>
                </a:solidFill>
                <a:highlight>
                  <a:srgbClr val="FFFF00"/>
                </a:highlight>
                <a:latin typeface="PingFangTC-Light"/>
              </a:rPr>
              <a:t>NFT</a:t>
            </a:r>
            <a:r>
              <a:rPr lang="zh-TW" altLang="en-US" sz="2900" b="1" dirty="0">
                <a:solidFill>
                  <a:srgbClr val="003399"/>
                </a:solidFill>
                <a:highlight>
                  <a:srgbClr val="FFFF00"/>
                </a:highlight>
                <a:latin typeface="PingFangTC-Light"/>
              </a:rPr>
              <a:t>（非同質化代幣）</a:t>
            </a:r>
            <a:r>
              <a:rPr lang="zh-TW" altLang="en-US" sz="2900" b="1" dirty="0">
                <a:solidFill>
                  <a:srgbClr val="003399"/>
                </a:solidFill>
                <a:latin typeface="PingFangTC-Light"/>
              </a:rPr>
              <a:t>、</a:t>
            </a:r>
            <a:r>
              <a:rPr lang="en-US" altLang="zh-TW" sz="2900" b="1" dirty="0" err="1">
                <a:solidFill>
                  <a:srgbClr val="003399"/>
                </a:solidFill>
                <a:latin typeface="PingFangTC-Light"/>
              </a:rPr>
              <a:t>dapp</a:t>
            </a:r>
            <a:r>
              <a:rPr lang="zh-TW" altLang="en-US" sz="2900" b="1" dirty="0">
                <a:solidFill>
                  <a:srgbClr val="003399"/>
                </a:solidFill>
                <a:latin typeface="PingFangTC-Light"/>
              </a:rPr>
              <a:t>（</a:t>
            </a:r>
            <a:r>
              <a:rPr lang="en-US" altLang="zh-TW" sz="2900" b="1" dirty="0">
                <a:solidFill>
                  <a:srgbClr val="003399"/>
                </a:solidFill>
                <a:latin typeface="PingFangTC-Light"/>
              </a:rPr>
              <a:t> Decentralized Application, </a:t>
            </a:r>
            <a:r>
              <a:rPr lang="zh-TW" altLang="en-US" sz="2900" b="1" dirty="0">
                <a:solidFill>
                  <a:srgbClr val="003399"/>
                </a:solidFill>
                <a:latin typeface="PingFangTC-Light"/>
              </a:rPr>
              <a:t>去中心化應用程式）、</a:t>
            </a:r>
            <a:r>
              <a:rPr lang="en-US" altLang="zh-TW" sz="2900" b="1" dirty="0">
                <a:solidFill>
                  <a:srgbClr val="003399"/>
                </a:solidFill>
                <a:highlight>
                  <a:srgbClr val="FFFF00"/>
                </a:highlight>
                <a:latin typeface="PingFangTC-Light"/>
              </a:rPr>
              <a:t>DeFi</a:t>
            </a:r>
            <a:r>
              <a:rPr lang="zh-TW" altLang="en-US" sz="2900" b="1" dirty="0">
                <a:solidFill>
                  <a:srgbClr val="003399"/>
                </a:solidFill>
                <a:highlight>
                  <a:srgbClr val="FFFF00"/>
                </a:highlight>
                <a:latin typeface="PingFangTC-Light"/>
              </a:rPr>
              <a:t>（去中心化金</a:t>
            </a:r>
            <a:endParaRPr lang="en-US" altLang="zh-TW" sz="2900" b="1" dirty="0">
              <a:solidFill>
                <a:srgbClr val="003399"/>
              </a:solidFill>
              <a:highlight>
                <a:srgbClr val="FFFF00"/>
              </a:highlight>
              <a:latin typeface="PingFangTC-Light"/>
            </a:endParaRPr>
          </a:p>
          <a:p>
            <a:pPr marL="0" indent="0" algn="l">
              <a:buNone/>
            </a:pPr>
            <a:r>
              <a:rPr lang="zh-TW" altLang="en-US" sz="2900" b="1" dirty="0">
                <a:solidFill>
                  <a:srgbClr val="003399"/>
                </a:solidFill>
                <a:highlight>
                  <a:srgbClr val="FFFF00"/>
                </a:highlight>
                <a:latin typeface="PingFangTC-Light"/>
              </a:rPr>
              <a:t>融</a:t>
            </a:r>
            <a:r>
              <a:rPr lang="zh-TW" altLang="en-US" sz="2900" b="1" dirty="0">
                <a:solidFill>
                  <a:srgbClr val="003399"/>
                </a:solidFill>
                <a:latin typeface="PingFangTC-Light"/>
              </a:rPr>
              <a:t>）、</a:t>
            </a:r>
            <a:r>
              <a:rPr lang="zh-TW" altLang="en-US" sz="2900" b="1" dirty="0">
                <a:solidFill>
                  <a:srgbClr val="003399"/>
                </a:solidFill>
                <a:highlight>
                  <a:srgbClr val="FFFF00"/>
                </a:highlight>
                <a:latin typeface="PingFangTC-Light"/>
              </a:rPr>
              <a:t>代幣經濟（</a:t>
            </a:r>
            <a:r>
              <a:rPr lang="en-US" altLang="zh-TW" sz="2900" b="1" dirty="0" err="1">
                <a:solidFill>
                  <a:srgbClr val="003399"/>
                </a:solidFill>
                <a:highlight>
                  <a:srgbClr val="FFFF00"/>
                </a:highlight>
                <a:latin typeface="PingFangTC-Light"/>
              </a:rPr>
              <a:t>tokenomics</a:t>
            </a:r>
            <a:r>
              <a:rPr lang="zh-TW" altLang="en-US" sz="2900" b="1" dirty="0">
                <a:solidFill>
                  <a:srgbClr val="003399"/>
                </a:solidFill>
                <a:latin typeface="PingFangTC-Light"/>
              </a:rPr>
              <a:t>）等都是其應用範疇，</a:t>
            </a:r>
            <a:r>
              <a:rPr lang="zh-TW" altLang="en-US" sz="2900" b="1" dirty="0">
                <a:solidFill>
                  <a:srgbClr val="003399"/>
                </a:solidFill>
                <a:highlight>
                  <a:srgbClr val="FFFF00"/>
                </a:highlight>
                <a:latin typeface="PingFangTC-Light"/>
              </a:rPr>
              <a:t>用戶不再仰賴 </a:t>
            </a:r>
            <a:r>
              <a:rPr lang="en-US" altLang="zh-TW" sz="2900" b="1" dirty="0">
                <a:solidFill>
                  <a:srgbClr val="003399"/>
                </a:solidFill>
                <a:highlight>
                  <a:srgbClr val="FFFF00"/>
                </a:highlight>
                <a:latin typeface="PingFangTC-Light"/>
              </a:rPr>
              <a:t>Facebook</a:t>
            </a:r>
            <a:r>
              <a:rPr lang="zh-TW" altLang="en-US" sz="2900" b="1" dirty="0">
                <a:solidFill>
                  <a:srgbClr val="003399"/>
                </a:solidFill>
                <a:highlight>
                  <a:srgbClr val="FFFF00"/>
                </a:highlight>
                <a:latin typeface="PingFangTC-Light"/>
              </a:rPr>
              <a:t>、</a:t>
            </a:r>
            <a:r>
              <a:rPr lang="en-US" altLang="zh-TW" sz="2900" b="1" dirty="0">
                <a:solidFill>
                  <a:srgbClr val="003399"/>
                </a:solidFill>
                <a:highlight>
                  <a:srgbClr val="FFFF00"/>
                </a:highlight>
                <a:latin typeface="PingFangTC-Light"/>
              </a:rPr>
              <a:t>Twitter</a:t>
            </a:r>
            <a:r>
              <a:rPr lang="zh-TW" altLang="en-US" sz="2900" b="1" dirty="0">
                <a:solidFill>
                  <a:srgbClr val="003399"/>
                </a:solidFill>
                <a:highlight>
                  <a:srgbClr val="FFFF00"/>
                </a:highlight>
                <a:latin typeface="PingFangTC-Light"/>
              </a:rPr>
              <a:t>等握有數據、審查權的中心化巨頭</a:t>
            </a:r>
            <a:r>
              <a:rPr lang="zh-TW" altLang="en-US" sz="2900" b="1" dirty="0">
                <a:solidFill>
                  <a:srgbClr val="003399"/>
                </a:solidFill>
                <a:latin typeface="PingFangTC-Light"/>
              </a:rPr>
              <a:t>，揮別</a:t>
            </a:r>
            <a:endParaRPr lang="en-US" altLang="zh-TW" sz="2900" b="1" dirty="0">
              <a:solidFill>
                <a:srgbClr val="003399"/>
              </a:solidFill>
              <a:latin typeface="PingFangTC-Light"/>
            </a:endParaRPr>
          </a:p>
          <a:p>
            <a:pPr marL="0" indent="0" algn="l">
              <a:buNone/>
            </a:pPr>
            <a:r>
              <a:rPr lang="zh-TW" altLang="en-US" sz="2900" b="1" dirty="0">
                <a:solidFill>
                  <a:srgbClr val="003399"/>
                </a:solidFill>
                <a:highlight>
                  <a:srgbClr val="FFFF00"/>
                </a:highlight>
                <a:latin typeface="PingFangTC-Light"/>
              </a:rPr>
              <a:t>廣告等 </a:t>
            </a:r>
            <a:r>
              <a:rPr lang="en-US" altLang="zh-TW" sz="2900" b="1" dirty="0">
                <a:solidFill>
                  <a:srgbClr val="003399"/>
                </a:solidFill>
                <a:highlight>
                  <a:srgbClr val="FFFF00"/>
                </a:highlight>
                <a:latin typeface="PingFangTC-Light"/>
              </a:rPr>
              <a:t>Web 2.0</a:t>
            </a:r>
            <a:r>
              <a:rPr lang="zh-TW" altLang="en-US" sz="2900" b="1" dirty="0">
                <a:solidFill>
                  <a:srgbClr val="003399"/>
                </a:solidFill>
                <a:highlight>
                  <a:srgbClr val="FFFF00"/>
                </a:highlight>
                <a:latin typeface="PingFangTC-Light"/>
              </a:rPr>
              <a:t>商業模式。</a:t>
            </a:r>
            <a:endParaRPr lang="en-US" altLang="zh-TW" sz="2900" b="1" dirty="0">
              <a:solidFill>
                <a:srgbClr val="003399"/>
              </a:solidFill>
              <a:highlight>
                <a:srgbClr val="FFFF00"/>
              </a:highlight>
              <a:latin typeface="PingFangTC-Light"/>
            </a:endParaRPr>
          </a:p>
          <a:p>
            <a:pPr marL="0" indent="0" algn="l">
              <a:buNone/>
            </a:pPr>
            <a:endParaRPr lang="zh-TW" altLang="en-US" sz="2500" b="1" i="0" dirty="0">
              <a:solidFill>
                <a:srgbClr val="003399"/>
              </a:solidFill>
              <a:effectLst/>
              <a:latin typeface="PingFangTC-Light"/>
            </a:endParaRPr>
          </a:p>
          <a:p>
            <a:pPr marL="0" indent="0">
              <a:buNone/>
            </a:pPr>
            <a:r>
              <a:rPr lang="zh-TW" altLang="en-US" sz="2900" b="1" dirty="0">
                <a:solidFill>
                  <a:srgbClr val="003399"/>
                </a:solidFill>
                <a:latin typeface="PingFangTC-Light"/>
              </a:rPr>
              <a:t>       投資網站 </a:t>
            </a:r>
            <a:r>
              <a:rPr lang="en-US" altLang="zh-TW" sz="2900" b="1" dirty="0">
                <a:solidFill>
                  <a:srgbClr val="003399"/>
                </a:solidFill>
                <a:latin typeface="PingFangTC-Light"/>
              </a:rPr>
              <a:t>Investopedia</a:t>
            </a:r>
            <a:r>
              <a:rPr lang="zh-TW" altLang="en-US" sz="2900" b="1" dirty="0">
                <a:solidFill>
                  <a:srgbClr val="003399"/>
                </a:solidFill>
                <a:latin typeface="PingFangTC-Light"/>
              </a:rPr>
              <a:t>指出，</a:t>
            </a:r>
            <a:r>
              <a:rPr lang="en-US" altLang="zh-TW" sz="2900" b="1" dirty="0">
                <a:solidFill>
                  <a:srgbClr val="003399"/>
                </a:solidFill>
                <a:highlight>
                  <a:srgbClr val="FFFF00"/>
                </a:highlight>
                <a:latin typeface="PingFangTC-Light"/>
              </a:rPr>
              <a:t>Web 3.0</a:t>
            </a:r>
            <a:r>
              <a:rPr lang="zh-TW" altLang="en-US" sz="2900" b="1" dirty="0">
                <a:solidFill>
                  <a:srgbClr val="003399"/>
                </a:solidFill>
                <a:latin typeface="PingFangTC-Light"/>
              </a:rPr>
              <a:t>包含幾項重要特徵：</a:t>
            </a:r>
            <a:r>
              <a:rPr lang="zh-TW" altLang="en-US" sz="2900" b="1" dirty="0">
                <a:solidFill>
                  <a:srgbClr val="003399"/>
                </a:solidFill>
                <a:highlight>
                  <a:srgbClr val="FFFF00"/>
                </a:highlight>
                <a:latin typeface="PingFangTC-Light"/>
              </a:rPr>
              <a:t>可驗證性（</a:t>
            </a:r>
            <a:r>
              <a:rPr lang="en-US" altLang="zh-TW" sz="2900" b="1" dirty="0">
                <a:solidFill>
                  <a:srgbClr val="003399"/>
                </a:solidFill>
                <a:highlight>
                  <a:srgbClr val="FFFF00"/>
                </a:highlight>
                <a:latin typeface="PingFangTC-Light"/>
              </a:rPr>
              <a:t>Verifiable</a:t>
            </a:r>
            <a:r>
              <a:rPr lang="zh-TW" altLang="en-US" sz="2900" b="1" dirty="0">
                <a:solidFill>
                  <a:srgbClr val="003399"/>
                </a:solidFill>
                <a:highlight>
                  <a:srgbClr val="FFFF00"/>
                </a:highlight>
                <a:latin typeface="PingFangTC-Light"/>
              </a:rPr>
              <a:t>）、去信任化（</a:t>
            </a:r>
            <a:r>
              <a:rPr lang="en-US" altLang="zh-TW" sz="2900" b="1" dirty="0">
                <a:solidFill>
                  <a:srgbClr val="003399"/>
                </a:solidFill>
                <a:highlight>
                  <a:srgbClr val="FFFF00"/>
                </a:highlight>
                <a:latin typeface="PingFangTC-Light"/>
              </a:rPr>
              <a:t>Trustless</a:t>
            </a:r>
            <a:r>
              <a:rPr lang="zh-TW" altLang="en-US" sz="2900" b="1" dirty="0">
                <a:solidFill>
                  <a:srgbClr val="003399"/>
                </a:solidFill>
                <a:highlight>
                  <a:srgbClr val="FFFF00"/>
                </a:highlight>
                <a:latin typeface="PingFangTC-Light"/>
              </a:rPr>
              <a:t>）</a:t>
            </a:r>
            <a:r>
              <a:rPr lang="en-US" altLang="zh-TW" sz="2900" b="1" dirty="0">
                <a:solidFill>
                  <a:srgbClr val="003399"/>
                </a:solidFill>
                <a:highlight>
                  <a:srgbClr val="FFFF00"/>
                </a:highlight>
                <a:latin typeface="PingFangTC-Light"/>
              </a:rPr>
              <a:t>(</a:t>
            </a:r>
            <a:r>
              <a:rPr lang="zh-TW" altLang="en-US" sz="2900" b="1" dirty="0">
                <a:solidFill>
                  <a:srgbClr val="003399"/>
                </a:solidFill>
                <a:latin typeface="PingFangTC-Light"/>
              </a:rPr>
              <a:t>註</a:t>
            </a:r>
            <a:r>
              <a:rPr lang="en-US" altLang="zh-TW" sz="2900" b="1" dirty="0">
                <a:solidFill>
                  <a:srgbClr val="003399"/>
                </a:solidFill>
                <a:latin typeface="PingFangTC-Light"/>
              </a:rPr>
              <a:t>1)</a:t>
            </a:r>
            <a:r>
              <a:rPr lang="zh-TW" altLang="en-US" sz="2900" b="1" dirty="0">
                <a:solidFill>
                  <a:srgbClr val="003399"/>
                </a:solidFill>
                <a:highlight>
                  <a:srgbClr val="FFFF00"/>
                </a:highlight>
                <a:latin typeface="PingFangTC-Light"/>
              </a:rPr>
              <a:t>、不經許可</a:t>
            </a:r>
            <a:endParaRPr lang="en-US" altLang="zh-TW" sz="2900" b="1" dirty="0">
              <a:solidFill>
                <a:srgbClr val="003399"/>
              </a:solidFill>
              <a:highlight>
                <a:srgbClr val="FFFF00"/>
              </a:highlight>
              <a:latin typeface="PingFangTC-Light"/>
            </a:endParaRPr>
          </a:p>
          <a:p>
            <a:pPr marL="0" indent="0">
              <a:buNone/>
            </a:pPr>
            <a:r>
              <a:rPr lang="zh-TW" altLang="en-US" sz="2900" b="1" dirty="0">
                <a:solidFill>
                  <a:srgbClr val="003399"/>
                </a:solidFill>
                <a:highlight>
                  <a:srgbClr val="FFFF00"/>
                </a:highlight>
                <a:latin typeface="PingFangTC-Light"/>
              </a:rPr>
              <a:t>（</a:t>
            </a:r>
            <a:r>
              <a:rPr lang="en-US" altLang="zh-TW" sz="2900" b="1" dirty="0">
                <a:solidFill>
                  <a:srgbClr val="003399"/>
                </a:solidFill>
                <a:highlight>
                  <a:srgbClr val="FFFF00"/>
                </a:highlight>
                <a:latin typeface="PingFangTC-Light"/>
              </a:rPr>
              <a:t>Permissionless</a:t>
            </a:r>
            <a:r>
              <a:rPr lang="zh-TW" altLang="en-US" sz="2900" b="1" dirty="0">
                <a:solidFill>
                  <a:srgbClr val="003399"/>
                </a:solidFill>
                <a:highlight>
                  <a:srgbClr val="FFFF00"/>
                </a:highlight>
                <a:latin typeface="PingFangTC-Light"/>
              </a:rPr>
              <a:t>）、</a:t>
            </a:r>
            <a:r>
              <a:rPr lang="en-US" altLang="zh-TW" sz="2900" b="1" dirty="0">
                <a:solidFill>
                  <a:srgbClr val="003399"/>
                </a:solidFill>
                <a:highlight>
                  <a:srgbClr val="FFFF00"/>
                </a:highlight>
                <a:latin typeface="PingFangTC-Light"/>
              </a:rPr>
              <a:t>AI</a:t>
            </a:r>
            <a:r>
              <a:rPr lang="zh-TW" altLang="en-US" sz="2900" b="1" dirty="0">
                <a:solidFill>
                  <a:srgbClr val="003399"/>
                </a:solidFill>
                <a:highlight>
                  <a:srgbClr val="FFFF00"/>
                </a:highlight>
                <a:latin typeface="PingFangTC-Light"/>
              </a:rPr>
              <a:t>與機器學習、連通性</a:t>
            </a:r>
            <a:r>
              <a:rPr lang="zh-TW" altLang="en-US" sz="2900" b="1" dirty="0">
                <a:solidFill>
                  <a:srgbClr val="003399"/>
                </a:solidFill>
                <a:latin typeface="PingFangTC-Light"/>
              </a:rPr>
              <a:t>與無所不在。</a:t>
            </a:r>
            <a:endParaRPr lang="en-US" altLang="zh-TW" sz="2900" b="1" dirty="0">
              <a:solidFill>
                <a:srgbClr val="003399"/>
              </a:solidFill>
              <a:latin typeface="PingFangTC-Light"/>
            </a:endParaRPr>
          </a:p>
          <a:p>
            <a:pPr marL="0" indent="0" algn="l">
              <a:buNone/>
            </a:pPr>
            <a:endParaRPr lang="en-US" altLang="zh-TW" sz="2200" b="1" dirty="0">
              <a:solidFill>
                <a:srgbClr val="333333"/>
              </a:solidFill>
              <a:latin typeface="PingFangTC-Light"/>
            </a:endParaRPr>
          </a:p>
          <a:p>
            <a:pPr marL="0" indent="0">
              <a:buNone/>
            </a:pPr>
            <a:r>
              <a:rPr lang="zh-TW" altLang="en-US" sz="2400" dirty="0"/>
              <a:t> </a:t>
            </a:r>
            <a:r>
              <a:rPr lang="zh-TW" altLang="en-US" sz="2400" b="1" dirty="0">
                <a:solidFill>
                  <a:srgbClr val="003399"/>
                </a:solidFill>
                <a:latin typeface="PingFangTC-Light"/>
              </a:rPr>
              <a:t>註</a:t>
            </a:r>
            <a:r>
              <a:rPr lang="en-US" altLang="zh-TW" sz="2400" b="1" dirty="0">
                <a:solidFill>
                  <a:srgbClr val="003399"/>
                </a:solidFill>
                <a:latin typeface="PingFangTC-Light"/>
              </a:rPr>
              <a:t>1</a:t>
            </a:r>
            <a:r>
              <a:rPr lang="zh-TW" altLang="en-US" sz="2400" b="1" dirty="0">
                <a:solidFill>
                  <a:srgbClr val="003399"/>
                </a:solidFill>
                <a:latin typeface="PingFangTC-Light"/>
              </a:rPr>
              <a:t> </a:t>
            </a:r>
            <a:r>
              <a:rPr lang="en-US" altLang="zh-TW" sz="2400" b="1" dirty="0">
                <a:solidFill>
                  <a:srgbClr val="003399"/>
                </a:solidFill>
                <a:latin typeface="PingFangTC-Light"/>
              </a:rPr>
              <a:t>:</a:t>
            </a:r>
            <a:r>
              <a:rPr lang="zh-TW" altLang="en-US" sz="2400" b="1" dirty="0">
                <a:solidFill>
                  <a:srgbClr val="003399"/>
                </a:solidFill>
                <a:latin typeface="PingFangTC-Light"/>
              </a:rPr>
              <a:t>  我</a:t>
            </a:r>
            <a:r>
              <a:rPr lang="zh-TW" altLang="en-US" sz="2400" dirty="0"/>
              <a:t>們仍然需要</a:t>
            </a:r>
            <a:r>
              <a:rPr lang="zh-TW" altLang="en-US" sz="2400" dirty="0">
                <a:highlight>
                  <a:srgbClr val="FFFF00"/>
                </a:highlight>
              </a:rPr>
              <a:t>信任</a:t>
            </a:r>
            <a:r>
              <a:rPr lang="zh-TW" altLang="en-US" sz="2400" dirty="0"/>
              <a:t>一些東西，只是不再是「人或機構」，而是信任數學公式</a:t>
            </a:r>
            <a:r>
              <a:rPr lang="zh-TW" altLang="en-US" sz="2400" b="1" dirty="0">
                <a:solidFill>
                  <a:srgbClr val="003399"/>
                </a:solidFill>
                <a:highlight>
                  <a:srgbClr val="FFFF00"/>
                </a:highlight>
                <a:latin typeface="PingFangTC-Light"/>
              </a:rPr>
              <a:t>、</a:t>
            </a:r>
            <a:r>
              <a:rPr lang="zh-TW" altLang="en-US" sz="2400" dirty="0"/>
              <a:t> 開源程式碼 </a:t>
            </a:r>
            <a:r>
              <a:rPr lang="zh-TW" altLang="en-US" sz="2400" b="1" dirty="0">
                <a:solidFill>
                  <a:srgbClr val="003399"/>
                </a:solidFill>
                <a:highlight>
                  <a:srgbClr val="FFFF00"/>
                </a:highlight>
                <a:latin typeface="PingFangTC-Light"/>
              </a:rPr>
              <a:t>、</a:t>
            </a:r>
            <a:r>
              <a:rPr lang="zh-TW" altLang="en-US" sz="2400" dirty="0"/>
              <a:t>共識機制 </a:t>
            </a:r>
            <a:r>
              <a:rPr lang="zh-TW" altLang="en-US" sz="2400" b="1" dirty="0">
                <a:solidFill>
                  <a:srgbClr val="003399"/>
                </a:solidFill>
                <a:highlight>
                  <a:srgbClr val="FFFF00"/>
                </a:highlight>
                <a:latin typeface="PingFangTC-Light"/>
              </a:rPr>
              <a:t>、</a:t>
            </a:r>
            <a:r>
              <a:rPr lang="zh-TW" altLang="en-US" sz="2400" dirty="0"/>
              <a:t>加密技術。 這是一種「</a:t>
            </a:r>
            <a:r>
              <a:rPr lang="zh-TW" altLang="en-US" sz="2400" b="1" dirty="0"/>
              <a:t>信任轉移</a:t>
            </a:r>
            <a:r>
              <a:rPr lang="zh-TW" altLang="en-US" sz="2400" dirty="0"/>
              <a:t>」，不是「完</a:t>
            </a:r>
            <a:endParaRPr lang="en-US" altLang="zh-TW" sz="2400" dirty="0"/>
          </a:p>
          <a:p>
            <a:pPr marL="0" indent="0">
              <a:buNone/>
            </a:pPr>
            <a:r>
              <a:rPr lang="zh-TW" altLang="en-US" sz="2400" dirty="0"/>
              <a:t>         全無信任」。</a:t>
            </a:r>
            <a:endParaRPr lang="en-US" altLang="zh-TW" sz="2400" dirty="0"/>
          </a:p>
          <a:p>
            <a:pPr marL="0" indent="0">
              <a:buNone/>
            </a:pPr>
            <a:endParaRPr lang="en-US" altLang="zh-TW" sz="2500" b="1" dirty="0">
              <a:solidFill>
                <a:srgbClr val="333333"/>
              </a:solidFill>
              <a:latin typeface="PingFangTC-Light"/>
            </a:endParaRPr>
          </a:p>
          <a:p>
            <a:pPr marL="0" indent="0" algn="l">
              <a:buNone/>
            </a:pPr>
            <a:r>
              <a:rPr lang="zh-TW" altLang="en-US" sz="3400" b="1" dirty="0">
                <a:solidFill>
                  <a:srgbClr val="003399"/>
                </a:solidFill>
                <a:latin typeface="PingFangTC-Light"/>
              </a:rPr>
              <a:t>        </a:t>
            </a:r>
            <a:r>
              <a:rPr lang="zh-TW" altLang="en-US" sz="2900" b="1" dirty="0">
                <a:solidFill>
                  <a:srgbClr val="003399"/>
                </a:solidFill>
                <a:latin typeface="PingFangTC-Light"/>
              </a:rPr>
              <a:t>而在這個</a:t>
            </a:r>
            <a:r>
              <a:rPr lang="zh-TW" altLang="en-US" sz="2900" b="1" dirty="0">
                <a:solidFill>
                  <a:srgbClr val="003399"/>
                </a:solidFill>
                <a:highlight>
                  <a:srgbClr val="FFFF00"/>
                </a:highlight>
                <a:latin typeface="PingFangTC-Light"/>
              </a:rPr>
              <a:t>去中心化</a:t>
            </a:r>
            <a:r>
              <a:rPr lang="zh-TW" altLang="en-US" sz="2900" b="1" dirty="0">
                <a:solidFill>
                  <a:srgbClr val="003399"/>
                </a:solidFill>
                <a:latin typeface="PingFangTC-Light"/>
              </a:rPr>
              <a:t>的網路系統中，</a:t>
            </a:r>
            <a:r>
              <a:rPr lang="zh-TW" altLang="en-US" sz="2900" b="1" dirty="0">
                <a:solidFill>
                  <a:srgbClr val="FF0000"/>
                </a:solidFill>
                <a:highlight>
                  <a:srgbClr val="00FF00"/>
                </a:highlight>
                <a:latin typeface="PingFangTC-Light"/>
              </a:rPr>
              <a:t>「區塊鏈」</a:t>
            </a:r>
            <a:r>
              <a:rPr lang="zh-TW" altLang="en-US" sz="2900" b="1" dirty="0">
                <a:solidFill>
                  <a:srgbClr val="FF0000"/>
                </a:solidFill>
                <a:latin typeface="PingFangTC-Light"/>
              </a:rPr>
              <a:t>將作為重要的技術基礎，</a:t>
            </a:r>
            <a:r>
              <a:rPr lang="zh-TW" altLang="en-US" sz="2900" b="1" dirty="0">
                <a:solidFill>
                  <a:srgbClr val="003399"/>
                </a:solidFill>
                <a:latin typeface="PingFangTC-Light"/>
              </a:rPr>
              <a:t>所有鏈上的</a:t>
            </a:r>
            <a:r>
              <a:rPr lang="zh-TW" altLang="en-US" sz="2900" b="1" dirty="0">
                <a:solidFill>
                  <a:srgbClr val="003399"/>
                </a:solidFill>
                <a:highlight>
                  <a:srgbClr val="FFFF00"/>
                </a:highlight>
                <a:latin typeface="PingFangTC-Light"/>
              </a:rPr>
              <a:t>數據</a:t>
            </a:r>
            <a:r>
              <a:rPr lang="zh-TW" altLang="en-US" sz="2900" b="1" dirty="0">
                <a:solidFill>
                  <a:srgbClr val="003399"/>
                </a:solidFill>
                <a:latin typeface="PingFangTC-Light"/>
              </a:rPr>
              <a:t>將</a:t>
            </a:r>
            <a:r>
              <a:rPr lang="zh-TW" altLang="en-US" sz="2900" b="1" dirty="0">
                <a:solidFill>
                  <a:srgbClr val="003399"/>
                </a:solidFill>
                <a:highlight>
                  <a:srgbClr val="FFFF00"/>
                </a:highlight>
                <a:latin typeface="PingFangTC-Light"/>
              </a:rPr>
              <a:t>記錄在分散式帳本</a:t>
            </a:r>
            <a:r>
              <a:rPr lang="zh-TW" altLang="en-US" sz="2900" b="1" dirty="0">
                <a:solidFill>
                  <a:srgbClr val="003399"/>
                </a:solidFill>
                <a:latin typeface="PingFangTC-Light"/>
              </a:rPr>
              <a:t>中，</a:t>
            </a:r>
            <a:r>
              <a:rPr lang="zh-TW" altLang="en-US" sz="2900" b="1" dirty="0">
                <a:solidFill>
                  <a:srgbClr val="003399"/>
                </a:solidFill>
                <a:highlight>
                  <a:srgbClr val="FFFF00"/>
                </a:highlight>
                <a:latin typeface="PingFangTC-Light"/>
              </a:rPr>
              <a:t>身份可以</a:t>
            </a:r>
            <a:endParaRPr lang="en-US" altLang="zh-TW" sz="2900" b="1" dirty="0">
              <a:solidFill>
                <a:srgbClr val="003399"/>
              </a:solidFill>
              <a:highlight>
                <a:srgbClr val="FFFF00"/>
              </a:highlight>
              <a:latin typeface="PingFangTC-Light"/>
            </a:endParaRPr>
          </a:p>
          <a:p>
            <a:pPr marL="0" indent="0" algn="l">
              <a:buNone/>
            </a:pPr>
            <a:r>
              <a:rPr lang="zh-TW" altLang="en-US" sz="2900" b="1" dirty="0">
                <a:solidFill>
                  <a:srgbClr val="003399"/>
                </a:solidFill>
                <a:highlight>
                  <a:srgbClr val="FFFF00"/>
                </a:highlight>
                <a:latin typeface="PingFangTC-Light"/>
              </a:rPr>
              <a:t>被驗證</a:t>
            </a:r>
            <a:r>
              <a:rPr lang="zh-TW" altLang="en-US" sz="2900" b="1" dirty="0">
                <a:solidFill>
                  <a:srgbClr val="003399"/>
                </a:solidFill>
                <a:latin typeface="PingFangTC-Light"/>
              </a:rPr>
              <a:t>，</a:t>
            </a:r>
            <a:r>
              <a:rPr lang="zh-TW" altLang="en-US" sz="2900" b="1" dirty="0">
                <a:solidFill>
                  <a:srgbClr val="003399"/>
                </a:solidFill>
                <a:highlight>
                  <a:srgbClr val="FFFF00"/>
                </a:highlight>
                <a:latin typeface="PingFangTC-Light"/>
              </a:rPr>
              <a:t>數據</a:t>
            </a:r>
            <a:r>
              <a:rPr lang="zh-TW" altLang="en-US" sz="2900" b="1" dirty="0">
                <a:solidFill>
                  <a:srgbClr val="003399"/>
                </a:solidFill>
                <a:latin typeface="PingFangTC-Light"/>
              </a:rPr>
              <a:t>還具有</a:t>
            </a:r>
            <a:r>
              <a:rPr lang="zh-TW" altLang="en-US" sz="2900" b="1" dirty="0">
                <a:solidFill>
                  <a:srgbClr val="003399"/>
                </a:solidFill>
                <a:highlight>
                  <a:srgbClr val="FFFF00"/>
                </a:highlight>
                <a:latin typeface="PingFangTC-Light"/>
              </a:rPr>
              <a:t>抵抗審查</a:t>
            </a:r>
            <a:r>
              <a:rPr lang="zh-TW" altLang="en-US" sz="2900" b="1" dirty="0">
                <a:solidFill>
                  <a:srgbClr val="003399"/>
                </a:solidFill>
                <a:latin typeface="PingFangTC-Light"/>
              </a:rPr>
              <a:t>的特性，讓每個用戶都可以</a:t>
            </a:r>
            <a:r>
              <a:rPr lang="zh-TW" altLang="en-US" sz="2900" b="1" dirty="0">
                <a:solidFill>
                  <a:srgbClr val="003399"/>
                </a:solidFill>
                <a:highlight>
                  <a:srgbClr val="FFFF00"/>
                </a:highlight>
                <a:latin typeface="PingFangTC-Light"/>
              </a:rPr>
              <a:t>保護自己的數據隱私，不需要被其他平台</a:t>
            </a:r>
            <a:r>
              <a:rPr lang="zh-TW" altLang="en-US" sz="2900" b="1" dirty="0">
                <a:solidFill>
                  <a:srgbClr val="003399"/>
                </a:solidFill>
                <a:latin typeface="PingFangTC-Light"/>
              </a:rPr>
              <a:t>、企業追蹤，其中</a:t>
            </a:r>
            <a:r>
              <a:rPr lang="en-US" altLang="zh-TW" sz="2900" b="1" dirty="0">
                <a:solidFill>
                  <a:srgbClr val="003399"/>
                </a:solidFill>
                <a:highlight>
                  <a:srgbClr val="FFFF00"/>
                </a:highlight>
                <a:latin typeface="PingFangTC-Light"/>
              </a:rPr>
              <a:t>Web 3.0</a:t>
            </a:r>
            <a:r>
              <a:rPr lang="zh-TW" altLang="en-US" sz="2900" b="1" dirty="0">
                <a:solidFill>
                  <a:srgbClr val="003399"/>
                </a:solidFill>
                <a:latin typeface="PingFangTC-Light"/>
              </a:rPr>
              <a:t>最</a:t>
            </a:r>
            <a:endParaRPr lang="en-US" altLang="zh-TW" sz="2900" b="1" dirty="0">
              <a:solidFill>
                <a:srgbClr val="003399"/>
              </a:solidFill>
              <a:latin typeface="PingFangTC-Light"/>
            </a:endParaRPr>
          </a:p>
          <a:p>
            <a:pPr marL="0" indent="0" algn="l">
              <a:buNone/>
            </a:pPr>
            <a:r>
              <a:rPr lang="zh-TW" altLang="en-US" sz="2900" b="1" dirty="0">
                <a:solidFill>
                  <a:srgbClr val="003399"/>
                </a:solidFill>
                <a:latin typeface="PingFangTC-Light"/>
              </a:rPr>
              <a:t>代表性的應用範疇包括 </a:t>
            </a:r>
            <a:r>
              <a:rPr lang="en-US" altLang="zh-TW" sz="2900" b="1" dirty="0">
                <a:solidFill>
                  <a:srgbClr val="003399"/>
                </a:solidFill>
                <a:latin typeface="PingFangTC-Light"/>
              </a:rPr>
              <a:t>NFT</a:t>
            </a:r>
            <a:r>
              <a:rPr lang="zh-TW" altLang="en-US" sz="2900" b="1" dirty="0">
                <a:solidFill>
                  <a:srgbClr val="003399"/>
                </a:solidFill>
                <a:latin typeface="PingFangTC-Light"/>
              </a:rPr>
              <a:t>、</a:t>
            </a:r>
            <a:r>
              <a:rPr lang="en-US" altLang="zh-TW" sz="2900" b="1" dirty="0">
                <a:solidFill>
                  <a:srgbClr val="003399"/>
                </a:solidFill>
                <a:latin typeface="PingFangTC-Light"/>
              </a:rPr>
              <a:t>DeFi</a:t>
            </a:r>
            <a:r>
              <a:rPr lang="zh-TW" altLang="en-US" sz="2900" b="1" dirty="0">
                <a:solidFill>
                  <a:srgbClr val="003399"/>
                </a:solidFill>
                <a:latin typeface="PingFangTC-Light"/>
              </a:rPr>
              <a:t>、代幣經濟。</a:t>
            </a:r>
            <a:endParaRPr lang="en-US" altLang="zh-TW" sz="3400" b="1" dirty="0">
              <a:solidFill>
                <a:srgbClr val="003399"/>
              </a:solidFill>
              <a:latin typeface="PingFangTC-Light"/>
            </a:endParaRPr>
          </a:p>
        </p:txBody>
      </p:sp>
      <p:sp>
        <p:nvSpPr>
          <p:cNvPr id="6" name="Rectangle 2">
            <a:extLst>
              <a:ext uri="{FF2B5EF4-FFF2-40B4-BE49-F238E27FC236}">
                <a16:creationId xmlns:a16="http://schemas.microsoft.com/office/drawing/2014/main" id="{98821156-73A9-420F-B2BA-65BCDC026E9C}"/>
              </a:ext>
            </a:extLst>
          </p:cNvPr>
          <p:cNvSpPr txBox="1">
            <a:spLocks noChangeArrowheads="1"/>
          </p:cNvSpPr>
          <p:nvPr/>
        </p:nvSpPr>
        <p:spPr bwMode="auto">
          <a:xfrm>
            <a:off x="88186" y="29817"/>
            <a:ext cx="12103814" cy="655983"/>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3600" b="1" kern="0" dirty="0">
                <a:solidFill>
                  <a:schemeClr val="bg1"/>
                </a:solidFill>
                <a:latin typeface="+mj-lt"/>
                <a:ea typeface="新細明體" pitchFamily="18" charset="-120"/>
                <a:cs typeface="+mj-cs"/>
              </a:rPr>
              <a:t> </a:t>
            </a:r>
            <a:endParaRPr lang="en-US" altLang="zh-TW" sz="3600" b="1" kern="0" dirty="0">
              <a:solidFill>
                <a:schemeClr val="bg1"/>
              </a:solidFill>
              <a:latin typeface="+mj-lt"/>
              <a:ea typeface="華康中黑體" pitchFamily="49" charset="-120"/>
              <a:cs typeface="+mj-cs"/>
            </a:endParaRPr>
          </a:p>
        </p:txBody>
      </p:sp>
      <p:sp>
        <p:nvSpPr>
          <p:cNvPr id="161796" name="文字方塊 6">
            <a:extLst>
              <a:ext uri="{FF2B5EF4-FFF2-40B4-BE49-F238E27FC236}">
                <a16:creationId xmlns:a16="http://schemas.microsoft.com/office/drawing/2014/main" id="{3DFB9579-40C7-49F4-862E-BD433198EFC6}"/>
              </a:ext>
            </a:extLst>
          </p:cNvPr>
          <p:cNvSpPr txBox="1">
            <a:spLocks noChangeArrowheads="1"/>
          </p:cNvSpPr>
          <p:nvPr/>
        </p:nvSpPr>
        <p:spPr bwMode="auto">
          <a:xfrm>
            <a:off x="44093" y="155163"/>
            <a:ext cx="121038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defRPr/>
            </a:pPr>
            <a:r>
              <a:rPr lang="zh-TW" altLang="zh-TW" sz="1800" b="1" dirty="0">
                <a:solidFill>
                  <a:srgbClr val="003399"/>
                </a:solidFill>
                <a:highlight>
                  <a:srgbClr val="00FF00"/>
                </a:highlight>
                <a:latin typeface="Calibri" panose="020F0502020204030204" pitchFamily="34" charset="0"/>
                <a:cs typeface="Mangal" panose="02040503050203030202" pitchFamily="18" charset="0"/>
              </a:rPr>
              <a:t>全球正進入以</a:t>
            </a:r>
            <a:r>
              <a:rPr lang="zh-TW" altLang="en-US" sz="1800" b="1" dirty="0">
                <a:solidFill>
                  <a:srgbClr val="003399"/>
                </a:solidFill>
                <a:highlight>
                  <a:srgbClr val="00FF00"/>
                </a:highlight>
                <a:latin typeface="Calibri" panose="020F0502020204030204" pitchFamily="34" charset="0"/>
                <a:cs typeface="Mangal" panose="02040503050203030202" pitchFamily="18" charset="0"/>
              </a:rPr>
              <a:t> </a:t>
            </a:r>
            <a:r>
              <a:rPr lang="en-US" altLang="zh-TW" sz="1800" b="1" dirty="0">
                <a:solidFill>
                  <a:srgbClr val="003399"/>
                </a:solidFill>
                <a:highlight>
                  <a:srgbClr val="00FF00"/>
                </a:highlight>
                <a:latin typeface="Calibri" panose="020F0502020204030204" pitchFamily="34" charset="0"/>
                <a:cs typeface="Mangal" panose="02040503050203030202" pitchFamily="18" charset="0"/>
              </a:rPr>
              <a:t>Web 3.0</a:t>
            </a:r>
            <a:r>
              <a:rPr lang="zh-TW" altLang="zh-TW" sz="1800" b="1" dirty="0">
                <a:solidFill>
                  <a:srgbClr val="003399"/>
                </a:solidFill>
                <a:highlight>
                  <a:srgbClr val="00FF00"/>
                </a:highlight>
                <a:latin typeface="Calibri" panose="020F0502020204030204" pitchFamily="34" charset="0"/>
                <a:cs typeface="Mangal" panose="02040503050203030202" pitchFamily="18" charset="0"/>
              </a:rPr>
              <a:t>為基礎的</a:t>
            </a:r>
            <a:r>
              <a:rPr lang="en-US" altLang="zh-TW" sz="1800" b="1" dirty="0">
                <a:solidFill>
                  <a:srgbClr val="003399"/>
                </a:solidFill>
                <a:highlight>
                  <a:srgbClr val="00FF00"/>
                </a:highlight>
                <a:latin typeface="Calibri" panose="020F0502020204030204" pitchFamily="34" charset="0"/>
                <a:cs typeface="Mangal" panose="02040503050203030202" pitchFamily="18" charset="0"/>
              </a:rPr>
              <a:t> DeFi</a:t>
            </a:r>
            <a:r>
              <a:rPr lang="zh-TW" altLang="zh-TW" sz="1800" b="1" dirty="0">
                <a:solidFill>
                  <a:srgbClr val="003399"/>
                </a:solidFill>
                <a:highlight>
                  <a:srgbClr val="00FF00"/>
                </a:highlight>
                <a:latin typeface="Calibri" panose="020F0502020204030204" pitchFamily="34" charset="0"/>
                <a:cs typeface="Mangal" panose="02040503050203030202" pitchFamily="18" charset="0"/>
              </a:rPr>
              <a:t>去中心化金融</a:t>
            </a:r>
            <a:r>
              <a:rPr lang="zh-TW" altLang="en-US" sz="1800" b="1" dirty="0">
                <a:solidFill>
                  <a:srgbClr val="003399"/>
                </a:solidFill>
                <a:highlight>
                  <a:srgbClr val="00FF00"/>
                </a:highlight>
                <a:latin typeface="Calibri" panose="020F0502020204030204" pitchFamily="34" charset="0"/>
                <a:cs typeface="Mangal" panose="02040503050203030202" pitchFamily="18" charset="0"/>
              </a:rPr>
              <a:t> </a:t>
            </a:r>
            <a:r>
              <a:rPr lang="en-US" altLang="zh-TW" sz="1800" b="1" dirty="0">
                <a:solidFill>
                  <a:srgbClr val="003399"/>
                </a:solidFill>
                <a:highlight>
                  <a:srgbClr val="00FF00"/>
                </a:highlight>
                <a:latin typeface="Calibri" panose="020F0502020204030204" pitchFamily="34" charset="0"/>
                <a:cs typeface="Mangal" panose="02040503050203030202" pitchFamily="18" charset="0"/>
              </a:rPr>
              <a:t>EC 3.0</a:t>
            </a:r>
            <a:r>
              <a:rPr lang="zh-TW" altLang="zh-TW" sz="1800" b="1" dirty="0">
                <a:solidFill>
                  <a:srgbClr val="003399"/>
                </a:solidFill>
                <a:highlight>
                  <a:srgbClr val="00FF00"/>
                </a:highlight>
                <a:latin typeface="Calibri" panose="020F0502020204030204" pitchFamily="34" charset="0"/>
                <a:cs typeface="Mangal" panose="02040503050203030202" pitchFamily="18" charset="0"/>
              </a:rPr>
              <a:t>時代</a:t>
            </a:r>
            <a:r>
              <a:rPr lang="zh-TW" altLang="en-US" sz="1800" b="1" dirty="0">
                <a:solidFill>
                  <a:srgbClr val="003399"/>
                </a:solidFill>
                <a:highlight>
                  <a:srgbClr val="00FF00"/>
                </a:highlight>
                <a:latin typeface="PingFangTC-Light"/>
              </a:rPr>
              <a:t>。 </a:t>
            </a:r>
            <a:r>
              <a:rPr lang="zh-TW" altLang="zh-TW" sz="1800" b="1" dirty="0">
                <a:solidFill>
                  <a:srgbClr val="003399"/>
                </a:solidFill>
                <a:highlight>
                  <a:srgbClr val="00FF00"/>
                </a:highlight>
                <a:latin typeface="Calibri" panose="020F0502020204030204" pitchFamily="34" charset="0"/>
                <a:cs typeface="Mangal" panose="02040503050203030202" pitchFamily="18" charset="0"/>
              </a:rPr>
              <a:t>區塊鏈、加密貨幣和</a:t>
            </a:r>
            <a:r>
              <a:rPr lang="en-US" altLang="zh-TW" sz="1800" b="1" dirty="0">
                <a:solidFill>
                  <a:srgbClr val="003399"/>
                </a:solidFill>
                <a:highlight>
                  <a:srgbClr val="00FF00"/>
                </a:highlight>
                <a:latin typeface="Calibri" panose="020F0502020204030204" pitchFamily="34" charset="0"/>
                <a:cs typeface="Mangal" panose="02040503050203030202" pitchFamily="18" charset="0"/>
              </a:rPr>
              <a:t>NFT</a:t>
            </a:r>
            <a:r>
              <a:rPr lang="zh-TW" altLang="zh-TW" sz="1800" b="1" dirty="0">
                <a:solidFill>
                  <a:srgbClr val="003399"/>
                </a:solidFill>
                <a:highlight>
                  <a:srgbClr val="00FF00"/>
                </a:highlight>
                <a:latin typeface="Calibri" panose="020F0502020204030204" pitchFamily="34" charset="0"/>
                <a:cs typeface="Mangal" panose="02040503050203030202" pitchFamily="18" charset="0"/>
              </a:rPr>
              <a:t>興起，使用者大多是年輕人。</a:t>
            </a:r>
            <a:endParaRPr lang="zh-TW" altLang="en-US" sz="1800" b="1" dirty="0">
              <a:solidFill>
                <a:schemeClr val="bg1"/>
              </a:solidFill>
              <a:latin typeface="Tahoma" panose="020B0604030504040204" pitchFamily="34" charset="0"/>
              <a:ea typeface="新細明體" panose="02020500000000000000" pitchFamily="18" charset="-120"/>
            </a:endParaRPr>
          </a:p>
        </p:txBody>
      </p:sp>
    </p:spTree>
    <p:extLst>
      <p:ext uri="{BB962C8B-B14F-4D97-AF65-F5344CB8AC3E}">
        <p14:creationId xmlns:p14="http://schemas.microsoft.com/office/powerpoint/2010/main" val="31839089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A21C8-5E4B-C416-03D1-DCCA856BD1F8}"/>
            </a:ext>
          </a:extLst>
        </p:cNvPr>
        <p:cNvGrpSpPr/>
        <p:nvPr/>
      </p:nvGrpSpPr>
      <p:grpSpPr>
        <a:xfrm>
          <a:off x="0" y="0"/>
          <a:ext cx="0" cy="0"/>
          <a:chOff x="0" y="0"/>
          <a:chExt cx="0" cy="0"/>
        </a:xfrm>
      </p:grpSpPr>
      <p:sp>
        <p:nvSpPr>
          <p:cNvPr id="135170" name="Rectangle 2">
            <a:extLst>
              <a:ext uri="{FF2B5EF4-FFF2-40B4-BE49-F238E27FC236}">
                <a16:creationId xmlns:a16="http://schemas.microsoft.com/office/drawing/2014/main" id="{DE5E5EA5-A507-3881-3750-B97F13BE563B}"/>
              </a:ext>
            </a:extLst>
          </p:cNvPr>
          <p:cNvSpPr>
            <a:spLocks noGrp="1" noChangeArrowheads="1"/>
          </p:cNvSpPr>
          <p:nvPr>
            <p:ph type="title" idx="4294967295"/>
          </p:nvPr>
        </p:nvSpPr>
        <p:spPr>
          <a:xfrm>
            <a:off x="85725" y="0"/>
            <a:ext cx="11877675" cy="647700"/>
          </a:xfrm>
          <a:solidFill>
            <a:srgbClr val="08045C"/>
          </a:solidFill>
        </p:spPr>
        <p:txBody>
          <a:bodyPr>
            <a:normAutofit/>
          </a:bodyPr>
          <a:lstStyle/>
          <a:p>
            <a:r>
              <a:rPr lang="zh-TW" altLang="en-US" sz="2000" dirty="0">
                <a:solidFill>
                  <a:schemeClr val="bg1"/>
                </a:solidFill>
                <a:ea typeface="新細明體" panose="02020500000000000000" pitchFamily="18" charset="-120"/>
              </a:rPr>
              <a:t>一個典型的 </a:t>
            </a:r>
            <a:r>
              <a:rPr lang="en-US" altLang="zh-TW" sz="2000" dirty="0">
                <a:solidFill>
                  <a:schemeClr val="bg1"/>
                </a:solidFill>
                <a:ea typeface="新細明體" panose="02020500000000000000" pitchFamily="18" charset="-120"/>
              </a:rPr>
              <a:t>E-Commerce 4.0 </a:t>
            </a:r>
            <a:r>
              <a:rPr lang="zh-TW" altLang="en-US" sz="2000" dirty="0">
                <a:solidFill>
                  <a:schemeClr val="bg1"/>
                </a:solidFill>
                <a:ea typeface="新細明體" panose="02020500000000000000" pitchFamily="18" charset="-120"/>
              </a:rPr>
              <a:t>使用 </a:t>
            </a:r>
            <a:r>
              <a:rPr lang="en-US" altLang="zh-TW" sz="2000" dirty="0">
                <a:solidFill>
                  <a:schemeClr val="bg1"/>
                </a:solidFill>
                <a:ea typeface="新細明體" panose="02020500000000000000" pitchFamily="18" charset="-120"/>
              </a:rPr>
              <a:t>IoT </a:t>
            </a:r>
            <a:r>
              <a:rPr lang="zh-TW" altLang="en-US" sz="2000" dirty="0">
                <a:solidFill>
                  <a:schemeClr val="bg1"/>
                </a:solidFill>
                <a:ea typeface="新細明體" panose="02020500000000000000" pitchFamily="18" charset="-120"/>
              </a:rPr>
              <a:t>的應用是：智慧冰箱自動下單（</a:t>
            </a:r>
            <a:r>
              <a:rPr lang="en-US" altLang="zh-TW" sz="2000" dirty="0">
                <a:solidFill>
                  <a:schemeClr val="bg1"/>
                </a:solidFill>
                <a:ea typeface="新細明體" panose="02020500000000000000" pitchFamily="18" charset="-120"/>
              </a:rPr>
              <a:t>Smart Fridge Auto-Replenishment</a:t>
            </a:r>
            <a:r>
              <a:rPr lang="zh-TW" altLang="en-US" sz="2000" b="1" dirty="0"/>
              <a:t>）  </a:t>
            </a:r>
            <a:r>
              <a:rPr lang="zh-TW" altLang="en-US" sz="2000" dirty="0">
                <a:solidFill>
                  <a:schemeClr val="bg1"/>
                </a:solidFill>
                <a:ea typeface="新細明體" panose="02020500000000000000" pitchFamily="18" charset="-120"/>
              </a:rPr>
              <a:t> </a:t>
            </a:r>
            <a:endParaRPr lang="en-US" altLang="zh-TW" sz="2000" dirty="0">
              <a:ea typeface="新細明體" panose="02020500000000000000" pitchFamily="18" charset="-120"/>
            </a:endParaRPr>
          </a:p>
        </p:txBody>
      </p:sp>
      <p:sp>
        <p:nvSpPr>
          <p:cNvPr id="84995" name="Rectangle 3">
            <a:extLst>
              <a:ext uri="{FF2B5EF4-FFF2-40B4-BE49-F238E27FC236}">
                <a16:creationId xmlns:a16="http://schemas.microsoft.com/office/drawing/2014/main" id="{E261276A-AF54-B518-3EBC-F4D5DEAEB7AF}"/>
              </a:ext>
            </a:extLst>
          </p:cNvPr>
          <p:cNvSpPr>
            <a:spLocks noGrp="1" noChangeArrowheads="1"/>
          </p:cNvSpPr>
          <p:nvPr>
            <p:ph idx="4294967295"/>
          </p:nvPr>
        </p:nvSpPr>
        <p:spPr>
          <a:xfrm>
            <a:off x="378536" y="846645"/>
            <a:ext cx="11387301" cy="5792898"/>
          </a:xfrm>
        </p:spPr>
        <p:txBody>
          <a:bodyPr>
            <a:normAutofit fontScale="92500" lnSpcReduction="10000"/>
          </a:bodyPr>
          <a:lstStyle/>
          <a:p>
            <a:pPr>
              <a:buNone/>
              <a:defRPr/>
            </a:pPr>
            <a:r>
              <a:rPr lang="en-US" altLang="zh-TW" sz="1800" dirty="0">
                <a:highlight>
                  <a:srgbClr val="FFFF00"/>
                </a:highlight>
              </a:rPr>
              <a:t>(0625.18) Amazon Dash Replenishment </a:t>
            </a:r>
            <a:r>
              <a:rPr lang="en-US" altLang="zh-TW" sz="1800" dirty="0" err="1">
                <a:highlight>
                  <a:srgbClr val="FFFF00"/>
                </a:highlight>
              </a:rPr>
              <a:t>Programme</a:t>
            </a:r>
            <a:r>
              <a:rPr lang="en-US" altLang="zh-TW" sz="1800" dirty="0">
                <a:highlight>
                  <a:srgbClr val="FFFF00"/>
                </a:highlight>
              </a:rPr>
              <a:t> Continues to Grow </a:t>
            </a:r>
            <a:r>
              <a:rPr lang="en-US" altLang="zh-TW" sz="1800" dirty="0"/>
              <a:t>in the UK, Launching new Auto-Replenishment Products and Adding New Device Manufacturers</a:t>
            </a:r>
            <a:endParaRPr lang="en-US" altLang="zh-TW" sz="1800" dirty="0">
              <a:solidFill>
                <a:srgbClr val="003399"/>
              </a:solidFill>
            </a:endParaRPr>
          </a:p>
          <a:p>
            <a:pPr>
              <a:buNone/>
              <a:defRPr/>
            </a:pPr>
            <a:r>
              <a:rPr lang="en-US" altLang="zh-TW" sz="1800" dirty="0">
                <a:solidFill>
                  <a:srgbClr val="003399"/>
                </a:solidFill>
              </a:rPr>
              <a:t>Amazon </a:t>
            </a:r>
            <a:r>
              <a:rPr lang="zh-TW" altLang="en-US" sz="1800" dirty="0">
                <a:solidFill>
                  <a:srgbClr val="003399"/>
                </a:solidFill>
              </a:rPr>
              <a:t>推出的 </a:t>
            </a:r>
            <a:r>
              <a:rPr lang="en-US" altLang="zh-TW" sz="1800" b="1" dirty="0">
                <a:solidFill>
                  <a:srgbClr val="003399"/>
                </a:solidFill>
                <a:highlight>
                  <a:srgbClr val="FFFF00"/>
                </a:highlight>
              </a:rPr>
              <a:t>Dash Replenishment Service(DRS) </a:t>
            </a:r>
            <a:r>
              <a:rPr lang="zh-TW" altLang="en-US" sz="1800" dirty="0">
                <a:solidFill>
                  <a:srgbClr val="003399"/>
                </a:solidFill>
                <a:highlight>
                  <a:srgbClr val="FFFF00"/>
                </a:highlight>
              </a:rPr>
              <a:t> 是 </a:t>
            </a:r>
            <a:r>
              <a:rPr lang="en-US" altLang="zh-TW" sz="1800" dirty="0">
                <a:solidFill>
                  <a:srgbClr val="003399"/>
                </a:solidFill>
                <a:highlight>
                  <a:srgbClr val="FFFF00"/>
                </a:highlight>
              </a:rPr>
              <a:t>IoT </a:t>
            </a:r>
            <a:r>
              <a:rPr lang="zh-TW" altLang="en-US" sz="1800" dirty="0">
                <a:solidFill>
                  <a:srgbClr val="003399"/>
                </a:solidFill>
                <a:highlight>
                  <a:srgbClr val="FFFF00"/>
                </a:highlight>
              </a:rPr>
              <a:t>與電子商務自動購物整合的典範</a:t>
            </a:r>
            <a:r>
              <a:rPr lang="zh-TW" altLang="en-US" sz="1800" dirty="0">
                <a:solidFill>
                  <a:srgbClr val="003399"/>
                </a:solidFill>
              </a:rPr>
              <a:t>。許多</a:t>
            </a:r>
            <a:r>
              <a:rPr lang="zh-TW" altLang="en-US" sz="1800" dirty="0">
                <a:solidFill>
                  <a:srgbClr val="003399"/>
                </a:solidFill>
                <a:highlight>
                  <a:srgbClr val="FFFF00"/>
                </a:highlight>
              </a:rPr>
              <a:t>智能裝置透過內建傳感器監測消耗</a:t>
            </a:r>
            <a:r>
              <a:rPr lang="zh-TW" altLang="en-US" sz="1800" dirty="0">
                <a:solidFill>
                  <a:srgbClr val="003399"/>
                </a:solidFill>
              </a:rPr>
              <a:t>，當庫存不足時便自動透過 </a:t>
            </a:r>
            <a:r>
              <a:rPr lang="en-US" altLang="zh-TW" sz="1800" dirty="0">
                <a:solidFill>
                  <a:srgbClr val="003399"/>
                </a:solidFill>
              </a:rPr>
              <a:t>Amazon </a:t>
            </a:r>
            <a:r>
              <a:rPr lang="zh-TW" altLang="en-US" sz="1800" dirty="0">
                <a:solidFill>
                  <a:srgbClr val="003399"/>
                </a:solidFill>
              </a:rPr>
              <a:t>下單補貨，實現真正的無介面購物體驗</a:t>
            </a:r>
            <a:endParaRPr lang="en-US" altLang="zh-TW" sz="1800" b="1" dirty="0">
              <a:solidFill>
                <a:srgbClr val="003399"/>
              </a:solidFill>
              <a:ea typeface="新細明體" panose="02020500000000000000" pitchFamily="18" charset="-120"/>
            </a:endParaRPr>
          </a:p>
          <a:p>
            <a:pPr eaLnBrk="1" hangingPunct="1">
              <a:buFont typeface="Wingdings" panose="05000000000000000000" pitchFamily="2" charset="2"/>
              <a:buNone/>
              <a:defRPr/>
            </a:pPr>
            <a:endParaRPr lang="en-US" altLang="zh-TW" b="1" dirty="0">
              <a:ea typeface="新細明體" panose="02020500000000000000" pitchFamily="18" charset="-120"/>
            </a:endParaRPr>
          </a:p>
          <a:p>
            <a:pPr marL="0" indent="0">
              <a:buNone/>
            </a:pPr>
            <a:r>
              <a:rPr lang="zh-TW" altLang="en-US" sz="1800" b="1" dirty="0">
                <a:solidFill>
                  <a:srgbClr val="003399"/>
                </a:solidFill>
              </a:rPr>
              <a:t>想像你有</a:t>
            </a:r>
            <a:r>
              <a:rPr lang="zh-TW" altLang="en-US" sz="1800" b="1" dirty="0">
                <a:solidFill>
                  <a:srgbClr val="003399"/>
                </a:solidFill>
                <a:highlight>
                  <a:srgbClr val="FFFF00"/>
                </a:highlight>
              </a:rPr>
              <a:t>一台支援 </a:t>
            </a:r>
            <a:r>
              <a:rPr lang="en-US" altLang="zh-TW" sz="1800" b="1" dirty="0">
                <a:solidFill>
                  <a:srgbClr val="003399"/>
                </a:solidFill>
                <a:highlight>
                  <a:srgbClr val="FFFF00"/>
                </a:highlight>
              </a:rPr>
              <a:t>Wi-Fi </a:t>
            </a:r>
            <a:r>
              <a:rPr lang="zh-TW" altLang="en-US" sz="1800" b="1" dirty="0">
                <a:solidFill>
                  <a:srgbClr val="003399"/>
                </a:solidFill>
                <a:highlight>
                  <a:srgbClr val="FFFF00"/>
                </a:highlight>
              </a:rPr>
              <a:t>的 智慧冰箱</a:t>
            </a:r>
            <a:r>
              <a:rPr lang="zh-TW" altLang="en-US" sz="1800" b="1" dirty="0">
                <a:solidFill>
                  <a:srgbClr val="003399"/>
                </a:solidFill>
              </a:rPr>
              <a:t>，裡面內建</a:t>
            </a:r>
            <a:r>
              <a:rPr lang="zh-TW" altLang="en-US" sz="1800" b="1" dirty="0">
                <a:solidFill>
                  <a:srgbClr val="003399"/>
                </a:solidFill>
                <a:highlight>
                  <a:srgbClr val="FFFF00"/>
                </a:highlight>
              </a:rPr>
              <a:t>感測器</a:t>
            </a:r>
            <a:r>
              <a:rPr lang="zh-TW" altLang="en-US" sz="1800" b="1" dirty="0">
                <a:solidFill>
                  <a:srgbClr val="003399"/>
                </a:solidFill>
              </a:rPr>
              <a:t>可以：</a:t>
            </a:r>
          </a:p>
          <a:p>
            <a:endParaRPr lang="zh-TW" altLang="en-US" sz="1800" b="1" dirty="0">
              <a:solidFill>
                <a:srgbClr val="003399"/>
              </a:solidFill>
            </a:endParaRPr>
          </a:p>
          <a:p>
            <a:r>
              <a:rPr lang="zh-TW" altLang="en-US" sz="1800" b="1" dirty="0">
                <a:solidFill>
                  <a:srgbClr val="003399"/>
                </a:solidFill>
              </a:rPr>
              <a:t>偵測牛奶是否快喝完了</a:t>
            </a:r>
          </a:p>
          <a:p>
            <a:r>
              <a:rPr lang="zh-TW" altLang="en-US" sz="1800" b="1" dirty="0">
                <a:solidFill>
                  <a:srgbClr val="003399"/>
                </a:solidFill>
              </a:rPr>
              <a:t>偵測雞蛋剩幾顆</a:t>
            </a:r>
          </a:p>
          <a:p>
            <a:r>
              <a:rPr lang="zh-TW" altLang="en-US" sz="1800" b="1" dirty="0">
                <a:solidFill>
                  <a:srgbClr val="003399"/>
                </a:solidFill>
              </a:rPr>
              <a:t>感知</a:t>
            </a:r>
            <a:r>
              <a:rPr lang="zh-TW" altLang="en-US" sz="1800" b="1" dirty="0">
                <a:solidFill>
                  <a:srgbClr val="003399"/>
                </a:solidFill>
                <a:highlight>
                  <a:srgbClr val="FFFF00"/>
                </a:highlight>
              </a:rPr>
              <a:t>冷凍食物是否已</a:t>
            </a:r>
            <a:r>
              <a:rPr lang="zh-TW" altLang="en-US" sz="1800" b="1" dirty="0">
                <a:solidFill>
                  <a:srgbClr val="003399"/>
                </a:solidFill>
              </a:rPr>
              <a:t>過期</a:t>
            </a:r>
          </a:p>
          <a:p>
            <a:r>
              <a:rPr lang="zh-TW" altLang="en-US" sz="1800" b="1" dirty="0">
                <a:solidFill>
                  <a:srgbClr val="003399"/>
                </a:solidFill>
              </a:rPr>
              <a:t>當系統判斷</a:t>
            </a:r>
            <a:r>
              <a:rPr lang="zh-TW" altLang="en-US" sz="1800" b="1" dirty="0">
                <a:solidFill>
                  <a:srgbClr val="003399"/>
                </a:solidFill>
                <a:highlight>
                  <a:srgbClr val="FFFF00"/>
                </a:highlight>
              </a:rPr>
              <a:t>某項物品即將用完，</a:t>
            </a:r>
            <a:r>
              <a:rPr lang="zh-TW" altLang="en-US" sz="1800" b="1" dirty="0">
                <a:solidFill>
                  <a:srgbClr val="003399"/>
                </a:solidFill>
              </a:rPr>
              <a:t>會自動連到電商平台（如 </a:t>
            </a:r>
            <a:r>
              <a:rPr lang="en-US" altLang="zh-TW" sz="1800" b="1" dirty="0">
                <a:solidFill>
                  <a:srgbClr val="003399"/>
                </a:solidFill>
              </a:rPr>
              <a:t>Amazon</a:t>
            </a:r>
            <a:r>
              <a:rPr lang="zh-TW" altLang="en-US" sz="1800" b="1" dirty="0">
                <a:solidFill>
                  <a:srgbClr val="003399"/>
                </a:solidFill>
              </a:rPr>
              <a:t>、京東）：</a:t>
            </a:r>
          </a:p>
          <a:p>
            <a:endParaRPr lang="zh-TW" altLang="en-US" sz="1800" b="1" dirty="0">
              <a:solidFill>
                <a:srgbClr val="003399"/>
              </a:solidFill>
            </a:endParaRPr>
          </a:p>
          <a:p>
            <a:r>
              <a:rPr lang="zh-TW" altLang="en-US" sz="1800" b="1" dirty="0">
                <a:solidFill>
                  <a:srgbClr val="003399"/>
                </a:solidFill>
              </a:rPr>
              <a:t>❝ 牛奶只剩下 </a:t>
            </a:r>
            <a:r>
              <a:rPr lang="en-US" altLang="zh-TW" sz="1800" b="1" dirty="0">
                <a:solidFill>
                  <a:srgbClr val="003399"/>
                </a:solidFill>
              </a:rPr>
              <a:t>200ml</a:t>
            </a:r>
            <a:r>
              <a:rPr lang="zh-TW" altLang="en-US" sz="1800" b="1" dirty="0">
                <a:solidFill>
                  <a:srgbClr val="003399"/>
                </a:solidFill>
              </a:rPr>
              <a:t>，已低於閾值。是否自動下單？❞</a:t>
            </a:r>
          </a:p>
          <a:p>
            <a:r>
              <a:rPr lang="zh-TW" altLang="en-US" sz="1800" b="1" dirty="0">
                <a:solidFill>
                  <a:srgbClr val="003399"/>
                </a:solidFill>
              </a:rPr>
              <a:t>→ 系統透過 </a:t>
            </a:r>
            <a:r>
              <a:rPr lang="en-US" altLang="zh-TW" sz="1800" b="1" dirty="0">
                <a:solidFill>
                  <a:srgbClr val="003399"/>
                </a:solidFill>
                <a:highlight>
                  <a:srgbClr val="FFFF00"/>
                </a:highlight>
              </a:rPr>
              <a:t>API </a:t>
            </a:r>
            <a:r>
              <a:rPr lang="zh-TW" altLang="en-US" sz="1800" b="1" dirty="0">
                <a:solidFill>
                  <a:srgbClr val="003399"/>
                </a:solidFill>
                <a:highlight>
                  <a:srgbClr val="FFFF00"/>
                </a:highlight>
              </a:rPr>
              <a:t>自動</a:t>
            </a:r>
            <a:r>
              <a:rPr lang="zh-TW" altLang="en-US" sz="1800" b="1" dirty="0">
                <a:solidFill>
                  <a:srgbClr val="003399"/>
                </a:solidFill>
              </a:rPr>
              <a:t>在你</a:t>
            </a:r>
            <a:r>
              <a:rPr lang="zh-TW" altLang="en-US" sz="1800" b="1" dirty="0">
                <a:solidFill>
                  <a:srgbClr val="003399"/>
                </a:solidFill>
                <a:highlight>
                  <a:srgbClr val="FFFF00"/>
                </a:highlight>
              </a:rPr>
              <a:t>常用的電商平台下單，安排隔日配送</a:t>
            </a:r>
            <a:r>
              <a:rPr lang="zh-TW" altLang="en-US" sz="1800" b="1" dirty="0">
                <a:solidFill>
                  <a:srgbClr val="003399"/>
                </a:solidFill>
              </a:rPr>
              <a:t>。</a:t>
            </a:r>
          </a:p>
          <a:p>
            <a:pPr marL="0" indent="0">
              <a:buNone/>
            </a:pPr>
            <a:br>
              <a:rPr lang="zh-TW" altLang="en-US" sz="1800" b="1" dirty="0">
                <a:solidFill>
                  <a:srgbClr val="003399"/>
                </a:solidFill>
              </a:rPr>
            </a:br>
            <a:r>
              <a:rPr lang="zh-TW" altLang="en-US" sz="1800" b="1" dirty="0">
                <a:solidFill>
                  <a:srgbClr val="003399"/>
                </a:solidFill>
              </a:rPr>
              <a:t>         </a:t>
            </a:r>
            <a:r>
              <a:rPr lang="zh-TW" altLang="zh-TW" sz="1800" b="1" dirty="0">
                <a:solidFill>
                  <a:srgbClr val="003399"/>
                </a:solidFill>
              </a:rPr>
              <a:t>核心特徵 符合</a:t>
            </a:r>
            <a:r>
              <a:rPr lang="en-US" altLang="zh-TW" sz="1800" b="1" dirty="0">
                <a:solidFill>
                  <a:srgbClr val="003399"/>
                </a:solidFill>
              </a:rPr>
              <a:t>EC 4.0</a:t>
            </a:r>
            <a:r>
              <a:rPr lang="zh-TW" altLang="zh-TW" sz="1800" b="1" dirty="0">
                <a:solidFill>
                  <a:srgbClr val="003399"/>
                </a:solidFill>
              </a:rPr>
              <a:t>：</a:t>
            </a:r>
            <a:r>
              <a:rPr lang="en-US" altLang="zh-TW" sz="1800" b="1" dirty="0">
                <a:solidFill>
                  <a:srgbClr val="003399"/>
                </a:solidFill>
              </a:rPr>
              <a:t>AI </a:t>
            </a:r>
            <a:r>
              <a:rPr lang="zh-TW" altLang="zh-TW" sz="1800" b="1" dirty="0">
                <a:solidFill>
                  <a:srgbClr val="003399"/>
                </a:solidFill>
              </a:rPr>
              <a:t>主動判斷與預測</a:t>
            </a:r>
            <a:r>
              <a:rPr lang="zh-TW" altLang="en-US" sz="1800" b="1" dirty="0">
                <a:solidFill>
                  <a:srgbClr val="003399"/>
                </a:solidFill>
              </a:rPr>
              <a:t>、</a:t>
            </a:r>
            <a:r>
              <a:rPr lang="en-US" altLang="zh-TW" sz="1800" b="1" dirty="0">
                <a:solidFill>
                  <a:srgbClr val="003399"/>
                </a:solidFill>
              </a:rPr>
              <a:t>IoT</a:t>
            </a:r>
            <a:r>
              <a:rPr lang="zh-TW" altLang="zh-TW" sz="1800" b="1" dirty="0">
                <a:solidFill>
                  <a:srgbClr val="003399"/>
                </a:solidFill>
              </a:rPr>
              <a:t>（物聯網）整合</a:t>
            </a:r>
            <a:r>
              <a:rPr lang="en-US" altLang="zh-TW" sz="1800" b="1" dirty="0">
                <a:solidFill>
                  <a:srgbClr val="003399"/>
                </a:solidFill>
              </a:rPr>
              <a:t> </a:t>
            </a:r>
            <a:r>
              <a:rPr lang="zh-TW" altLang="en-US" sz="1800" b="1" dirty="0">
                <a:solidFill>
                  <a:srgbClr val="003399"/>
                </a:solidFill>
              </a:rPr>
              <a:t>、</a:t>
            </a:r>
            <a:r>
              <a:rPr lang="zh-TW" altLang="zh-TW" sz="1800" b="1" dirty="0">
                <a:solidFill>
                  <a:srgbClr val="003399"/>
                </a:solidFill>
              </a:rPr>
              <a:t>自動化購物</a:t>
            </a:r>
            <a:r>
              <a:rPr lang="en-US" altLang="zh-TW" sz="1800" b="1" dirty="0">
                <a:solidFill>
                  <a:srgbClr val="003399"/>
                </a:solidFill>
              </a:rPr>
              <a:t>/</a:t>
            </a:r>
            <a:r>
              <a:rPr lang="zh-TW" altLang="en-US" sz="1800" b="1" dirty="0">
                <a:solidFill>
                  <a:srgbClr val="003399"/>
                </a:solidFill>
              </a:rPr>
              <a:t>補貨</a:t>
            </a:r>
            <a:r>
              <a:rPr lang="zh-TW" altLang="zh-TW" sz="1800" b="1" dirty="0">
                <a:solidFill>
                  <a:srgbClr val="003399"/>
                </a:solidFill>
              </a:rPr>
              <a:t>體驗</a:t>
            </a:r>
            <a:r>
              <a:rPr lang="zh-TW" altLang="en-US" sz="1800" b="1" dirty="0">
                <a:solidFill>
                  <a:srgbClr val="003399"/>
                </a:solidFill>
              </a:rPr>
              <a:t>、</a:t>
            </a:r>
            <a:r>
              <a:rPr lang="en-US" altLang="zh-TW" sz="1800" b="1" dirty="0">
                <a:solidFill>
                  <a:srgbClr val="003399"/>
                </a:solidFill>
              </a:rPr>
              <a:t> </a:t>
            </a:r>
            <a:r>
              <a:rPr lang="zh-TW" altLang="zh-TW" sz="1800" b="1" dirty="0">
                <a:solidFill>
                  <a:srgbClr val="003399"/>
                </a:solidFill>
              </a:rPr>
              <a:t>無接觸經濟加速發展</a:t>
            </a:r>
            <a:r>
              <a:rPr lang="zh-TW" altLang="en-US" sz="1800" b="1" dirty="0">
                <a:solidFill>
                  <a:srgbClr val="003399"/>
                </a:solidFill>
              </a:rPr>
              <a:t>。</a:t>
            </a:r>
            <a:endParaRPr lang="en-US" altLang="zh-TW" sz="1800" b="1" dirty="0">
              <a:solidFill>
                <a:srgbClr val="003399"/>
              </a:solidFill>
            </a:endParaRPr>
          </a:p>
          <a:p>
            <a:pPr marL="0" indent="0">
              <a:buNone/>
            </a:pPr>
            <a:r>
              <a:rPr lang="zh-TW" altLang="en-US" sz="1800" dirty="0"/>
              <a:t>         商業行為從「</a:t>
            </a:r>
            <a:r>
              <a:rPr lang="zh-TW" altLang="en-US" sz="1800" dirty="0">
                <a:highlight>
                  <a:srgbClr val="FFFF00"/>
                </a:highlight>
              </a:rPr>
              <a:t>使用者主動</a:t>
            </a:r>
            <a:r>
              <a:rPr lang="zh-TW" altLang="en-US" sz="1800" dirty="0"/>
              <a:t>」變成「</a:t>
            </a:r>
            <a:r>
              <a:rPr lang="zh-TW" altLang="en-US" sz="1800" dirty="0">
                <a:highlight>
                  <a:srgbClr val="FFFF00"/>
                </a:highlight>
              </a:rPr>
              <a:t>系統主動、用戶授權」</a:t>
            </a:r>
            <a:r>
              <a:rPr lang="zh-TW" altLang="en-US" sz="1800" b="1" dirty="0">
                <a:solidFill>
                  <a:srgbClr val="003399"/>
                </a:solidFill>
                <a:highlight>
                  <a:srgbClr val="FFFF00"/>
                </a:highlight>
              </a:rPr>
              <a:t> </a:t>
            </a:r>
            <a:r>
              <a:rPr lang="zh-TW" altLang="en-US" sz="1800" b="1" dirty="0">
                <a:solidFill>
                  <a:srgbClr val="003399"/>
                </a:solidFill>
              </a:rPr>
              <a:t>。</a:t>
            </a:r>
            <a:r>
              <a:rPr lang="zh-TW" altLang="zh-TW" sz="1800" b="1" dirty="0">
                <a:solidFill>
                  <a:srgbClr val="003399"/>
                </a:solidFill>
              </a:rPr>
              <a:t> </a:t>
            </a:r>
            <a:r>
              <a:rPr lang="en-US" altLang="zh-TW" sz="1800" dirty="0"/>
              <a:t>Amazon </a:t>
            </a:r>
            <a:r>
              <a:rPr lang="zh-TW" altLang="en-US" sz="1800" dirty="0"/>
              <a:t>的 </a:t>
            </a:r>
            <a:r>
              <a:rPr lang="en-US" altLang="zh-TW" sz="1800" dirty="0"/>
              <a:t>Dash Replenishment Service </a:t>
            </a:r>
            <a:r>
              <a:rPr lang="zh-TW" altLang="en-US" sz="1800" dirty="0"/>
              <a:t>是 </a:t>
            </a:r>
            <a:r>
              <a:rPr lang="en-US" altLang="zh-TW" sz="1800" b="1" dirty="0"/>
              <a:t>EC 4.0 </a:t>
            </a:r>
            <a:r>
              <a:rPr lang="zh-TW" altLang="en-US" sz="1800" b="1" dirty="0"/>
              <a:t>的經典範例</a:t>
            </a:r>
            <a:r>
              <a:rPr lang="zh-TW" altLang="en-US" sz="1800" dirty="0"/>
              <a:t>，代表電子商務從</a:t>
            </a:r>
            <a:r>
              <a:rPr lang="zh-TW" altLang="en-US" sz="1800" dirty="0">
                <a:highlight>
                  <a:srgbClr val="FFFF00"/>
                </a:highlight>
              </a:rPr>
              <a:t>「人主導」</a:t>
            </a:r>
            <a:r>
              <a:rPr lang="zh-TW" altLang="en-US" sz="1800" dirty="0"/>
              <a:t>進化到「</a:t>
            </a:r>
            <a:r>
              <a:rPr lang="zh-TW" altLang="en-US" sz="1800" dirty="0">
                <a:highlight>
                  <a:srgbClr val="FFFF00"/>
                </a:highlight>
              </a:rPr>
              <a:t>裝置自動感應 </a:t>
            </a:r>
            <a:r>
              <a:rPr lang="en-US" altLang="zh-TW" sz="1800" dirty="0">
                <a:highlight>
                  <a:srgbClr val="FFFF00"/>
                </a:highlight>
              </a:rPr>
              <a:t>+ </a:t>
            </a:r>
            <a:r>
              <a:rPr lang="zh-TW" altLang="en-US" sz="1800" dirty="0">
                <a:highlight>
                  <a:srgbClr val="FFFF00"/>
                </a:highlight>
              </a:rPr>
              <a:t>無感交易」</a:t>
            </a:r>
            <a:r>
              <a:rPr lang="zh-TW" altLang="en-US" sz="1800" dirty="0"/>
              <a:t>的新階段。</a:t>
            </a:r>
            <a:endParaRPr lang="zh-TW" altLang="zh-TW" sz="1800" b="1" dirty="0">
              <a:solidFill>
                <a:srgbClr val="003399"/>
              </a:solidFill>
            </a:endParaRPr>
          </a:p>
          <a:p>
            <a:pPr marL="0" indent="0">
              <a:buNone/>
            </a:pPr>
            <a:endParaRPr lang="zh-TW" altLang="en-US" sz="1800" b="1" dirty="0">
              <a:solidFill>
                <a:srgbClr val="003399"/>
              </a:solidFill>
            </a:endParaRPr>
          </a:p>
          <a:p>
            <a:endParaRPr lang="zh-TW" altLang="en-US" sz="1800" b="1" dirty="0">
              <a:solidFill>
                <a:srgbClr val="003399"/>
              </a:solidFill>
            </a:endParaRPr>
          </a:p>
        </p:txBody>
      </p:sp>
      <p:pic>
        <p:nvPicPr>
          <p:cNvPr id="3" name="圖片 2">
            <a:extLst>
              <a:ext uri="{FF2B5EF4-FFF2-40B4-BE49-F238E27FC236}">
                <a16:creationId xmlns:a16="http://schemas.microsoft.com/office/drawing/2014/main" id="{E55FF7C9-90D8-CE65-5C4E-3DACC8A0C017}"/>
              </a:ext>
            </a:extLst>
          </p:cNvPr>
          <p:cNvPicPr>
            <a:picLocks noChangeAspect="1"/>
          </p:cNvPicPr>
          <p:nvPr/>
        </p:nvPicPr>
        <p:blipFill>
          <a:blip r:embed="rId3"/>
          <a:stretch>
            <a:fillRect/>
          </a:stretch>
        </p:blipFill>
        <p:spPr>
          <a:xfrm>
            <a:off x="8468873" y="2120246"/>
            <a:ext cx="3047103" cy="1623080"/>
          </a:xfrm>
          <a:prstGeom prst="rect">
            <a:avLst/>
          </a:prstGeom>
        </p:spPr>
      </p:pic>
    </p:spTree>
    <p:extLst>
      <p:ext uri="{BB962C8B-B14F-4D97-AF65-F5344CB8AC3E}">
        <p14:creationId xmlns:p14="http://schemas.microsoft.com/office/powerpoint/2010/main" val="2329940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4EF9BDFC-CD8F-41F9-A2D8-446C092CD0FD}"/>
              </a:ext>
            </a:extLst>
          </p:cNvPr>
          <p:cNvSpPr txBox="1">
            <a:spLocks noChangeArrowheads="1"/>
          </p:cNvSpPr>
          <p:nvPr/>
        </p:nvSpPr>
        <p:spPr bwMode="auto">
          <a:xfrm>
            <a:off x="134396" y="14324"/>
            <a:ext cx="11972925" cy="954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600" b="1">
                <a:solidFill>
                  <a:schemeClr val="bg1"/>
                </a:solidFill>
                <a:latin typeface="Georgia" panose="02040502050405020303" pitchFamily="18" charset="0"/>
                <a:ea typeface="新細明體" panose="02020500000000000000" pitchFamily="18" charset="-120"/>
              </a:rPr>
              <a:t>    </a:t>
            </a:r>
            <a:r>
              <a:rPr lang="en-US" altLang="zh-TW" b="1">
                <a:solidFill>
                  <a:schemeClr val="bg1"/>
                </a:solidFill>
                <a:latin typeface="Tahoma" panose="020B0604030504040204" pitchFamily="34" charset="0"/>
                <a:ea typeface="新細明體" panose="02020500000000000000" pitchFamily="18" charset="-120"/>
              </a:rPr>
              <a:t> </a:t>
            </a:r>
            <a:endParaRPr lang="zh-TW" altLang="en-US" sz="4800" b="1">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en-US" altLang="zh-TW" b="1">
              <a:solidFill>
                <a:schemeClr val="bg1"/>
              </a:solidFill>
              <a:latin typeface="Georgia" panose="02040502050405020303" pitchFamily="18" charset="0"/>
              <a:ea typeface="華康中黑體" pitchFamily="49" charset="-120"/>
            </a:endParaRPr>
          </a:p>
        </p:txBody>
      </p:sp>
      <p:sp>
        <p:nvSpPr>
          <p:cNvPr id="222211" name="文字方塊 6">
            <a:extLst>
              <a:ext uri="{FF2B5EF4-FFF2-40B4-BE49-F238E27FC236}">
                <a16:creationId xmlns:a16="http://schemas.microsoft.com/office/drawing/2014/main" id="{B72A4427-69DB-4C45-A0CB-03A1C84DD7DF}"/>
              </a:ext>
            </a:extLst>
          </p:cNvPr>
          <p:cNvSpPr txBox="1">
            <a:spLocks noChangeArrowheads="1"/>
          </p:cNvSpPr>
          <p:nvPr/>
        </p:nvSpPr>
        <p:spPr bwMode="auto">
          <a:xfrm>
            <a:off x="222838" y="76201"/>
            <a:ext cx="115749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800" dirty="0">
                <a:solidFill>
                  <a:schemeClr val="bg1"/>
                </a:solidFill>
                <a:latin typeface="Tahoma" panose="020B0604030504040204" pitchFamily="34" charset="0"/>
                <a:ea typeface="新細明體" panose="02020500000000000000" pitchFamily="18" charset="-120"/>
              </a:rPr>
              <a:t> </a:t>
            </a:r>
            <a:r>
              <a:rPr lang="en-US" altLang="zh-TW" sz="1600" dirty="0">
                <a:solidFill>
                  <a:schemeClr val="bg1"/>
                </a:solidFill>
                <a:latin typeface="Tahoma" panose="020B0604030504040204" pitchFamily="34" charset="0"/>
                <a:ea typeface="新細明體" panose="02020500000000000000" pitchFamily="18" charset="-120"/>
              </a:rPr>
              <a:t>EC 4.0</a:t>
            </a:r>
            <a:r>
              <a:rPr lang="zh-TW" altLang="en-US" sz="1600" dirty="0">
                <a:solidFill>
                  <a:schemeClr val="bg1"/>
                </a:solidFill>
                <a:latin typeface="Tahoma" panose="020B0604030504040204" pitchFamily="34" charset="0"/>
                <a:ea typeface="新細明體" panose="02020500000000000000" pitchFamily="18" charset="-120"/>
              </a:rPr>
              <a:t> </a:t>
            </a:r>
            <a:r>
              <a:rPr lang="zh-TW" altLang="en-US" sz="1600" b="1" dirty="0">
                <a:solidFill>
                  <a:schemeClr val="bg1"/>
                </a:solidFill>
                <a:latin typeface="Tahoma" panose="020B0604030504040204" pitchFamily="34" charset="0"/>
                <a:ea typeface="新細明體" panose="02020500000000000000" pitchFamily="18" charset="-120"/>
              </a:rPr>
              <a:t>的場景</a:t>
            </a:r>
            <a:r>
              <a:rPr lang="zh-TW" altLang="en-US" sz="24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物聯網   </a:t>
            </a:r>
            <a:r>
              <a:rPr lang="en-US" altLang="zh-TW" sz="1800" b="1" dirty="0">
                <a:solidFill>
                  <a:schemeClr val="bg1"/>
                </a:solidFill>
                <a:latin typeface="Tahoma" panose="020B0604030504040204" pitchFamily="34" charset="0"/>
                <a:ea typeface="新細明體" panose="02020500000000000000" pitchFamily="18" charset="-120"/>
              </a:rPr>
              <a:t>(The Internet of Things, IoT)</a:t>
            </a:r>
            <a:r>
              <a:rPr lang="zh-TW" altLang="en-US" sz="18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應用 </a:t>
            </a:r>
            <a:r>
              <a:rPr lang="en-US" altLang="zh-TW"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車聯網 </a:t>
            </a:r>
            <a:r>
              <a:rPr lang="en-US" altLang="zh-TW" sz="2000" b="1" dirty="0">
                <a:solidFill>
                  <a:schemeClr val="bg1"/>
                </a:solidFill>
                <a:latin typeface="Tahoma" panose="020B0604030504040204" pitchFamily="34" charset="0"/>
                <a:ea typeface="新細明體" panose="02020500000000000000" pitchFamily="18" charset="-120"/>
              </a:rPr>
              <a:t>(</a:t>
            </a:r>
            <a:r>
              <a:rPr lang="en-US" altLang="zh-TW" sz="1800" b="1" dirty="0">
                <a:solidFill>
                  <a:schemeClr val="bg1"/>
                </a:solidFill>
                <a:latin typeface="Tahoma" panose="020B0604030504040204" pitchFamily="34" charset="0"/>
                <a:ea typeface="新細明體" panose="02020500000000000000" pitchFamily="18" charset="-120"/>
              </a:rPr>
              <a:t>Internet of Vehicles</a:t>
            </a:r>
            <a:r>
              <a:rPr lang="zh-TW" altLang="en-US" sz="1800" b="1" dirty="0">
                <a:solidFill>
                  <a:schemeClr val="bg1"/>
                </a:solidFill>
                <a:latin typeface="Tahoma" panose="020B0604030504040204" pitchFamily="34" charset="0"/>
                <a:ea typeface="新細明體" panose="02020500000000000000" pitchFamily="18" charset="-120"/>
              </a:rPr>
              <a:t>）</a:t>
            </a:r>
            <a:r>
              <a:rPr lang="zh-TW" altLang="en-US" sz="1800" dirty="0">
                <a:solidFill>
                  <a:schemeClr val="bg1"/>
                </a:solidFill>
                <a:latin typeface="Tahoma" panose="020B0604030504040204" pitchFamily="34" charset="0"/>
                <a:ea typeface="新細明體" panose="02020500000000000000" pitchFamily="18" charset="-120"/>
              </a:rPr>
              <a:t>民生六大需要 </a:t>
            </a:r>
            <a:r>
              <a:rPr lang="en-US" altLang="zh-TW" sz="1800" dirty="0">
                <a:solidFill>
                  <a:schemeClr val="bg1"/>
                </a:solidFill>
                <a:latin typeface="Tahoma" panose="020B0604030504040204" pitchFamily="34" charset="0"/>
                <a:ea typeface="新細明體" panose="02020500000000000000" pitchFamily="18" charset="-120"/>
              </a:rPr>
              <a:t> - </a:t>
            </a:r>
            <a:r>
              <a:rPr lang="zh-TW" altLang="en-US" sz="1800" dirty="0">
                <a:solidFill>
                  <a:schemeClr val="bg1"/>
                </a:solidFill>
                <a:latin typeface="Tahoma" panose="020B0604030504040204" pitchFamily="34" charset="0"/>
                <a:ea typeface="新細明體" panose="02020500000000000000" pitchFamily="18" charset="-120"/>
              </a:rPr>
              <a:t>行</a:t>
            </a:r>
            <a:r>
              <a:rPr lang="zh-TW" altLang="en-US" sz="2400" b="1" dirty="0">
                <a:solidFill>
                  <a:schemeClr val="bg1"/>
                </a:solidFill>
                <a:latin typeface="Tahoma" panose="020B0604030504040204" pitchFamily="34" charset="0"/>
                <a:ea typeface="新細明體" panose="02020500000000000000" pitchFamily="18" charset="-120"/>
              </a:rPr>
              <a:t>  </a:t>
            </a:r>
            <a:endParaRPr lang="zh-TW" altLang="en-US" b="1" dirty="0">
              <a:solidFill>
                <a:schemeClr val="bg1"/>
              </a:solidFill>
              <a:latin typeface="Tahoma" panose="020B0604030504040204" pitchFamily="34" charset="0"/>
              <a:ea typeface="新細明體" panose="02020500000000000000" pitchFamily="18" charset="-120"/>
            </a:endParaRPr>
          </a:p>
        </p:txBody>
      </p:sp>
      <p:pic>
        <p:nvPicPr>
          <p:cNvPr id="222212" name="圖片 2" descr="一張含有 汽車, 控制台, 裝置, 黑色 的圖片&#10;&#10;產生非常高可信度的描述">
            <a:extLst>
              <a:ext uri="{FF2B5EF4-FFF2-40B4-BE49-F238E27FC236}">
                <a16:creationId xmlns:a16="http://schemas.microsoft.com/office/drawing/2014/main" id="{EA798002-02C7-4287-AAED-29F878F35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24" y="3429000"/>
            <a:ext cx="1690165" cy="10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3" name="文字方塊 3">
            <a:extLst>
              <a:ext uri="{FF2B5EF4-FFF2-40B4-BE49-F238E27FC236}">
                <a16:creationId xmlns:a16="http://schemas.microsoft.com/office/drawing/2014/main" id="{8F3C8EC0-F786-4317-887A-6BFDBAB74DB1}"/>
              </a:ext>
            </a:extLst>
          </p:cNvPr>
          <p:cNvSpPr txBox="1">
            <a:spLocks noChangeArrowheads="1"/>
          </p:cNvSpPr>
          <p:nvPr/>
        </p:nvSpPr>
        <p:spPr bwMode="auto">
          <a:xfrm>
            <a:off x="492982" y="1336853"/>
            <a:ext cx="11476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600" b="1" dirty="0">
                <a:solidFill>
                  <a:srgbClr val="003399"/>
                </a:solidFill>
                <a:latin typeface="Tahoma" panose="020B0604030504040204" pitchFamily="34" charset="0"/>
                <a:ea typeface="新細明體" panose="02020500000000000000" pitchFamily="18" charset="-120"/>
              </a:rPr>
              <a:t>(1205.17) </a:t>
            </a:r>
            <a:r>
              <a:rPr lang="zh-TW" altLang="zh-TW" sz="1600" b="1" dirty="0">
                <a:solidFill>
                  <a:srgbClr val="003399"/>
                </a:solidFill>
                <a:latin typeface="Tahoma" panose="020B0604030504040204" pitchFamily="34" charset="0"/>
                <a:ea typeface="新細明體" panose="02020500000000000000" pitchFamily="18" charset="-120"/>
              </a:rPr>
              <a:t>通用汽車推新功能 儀表板一點就能訂餐</a:t>
            </a:r>
            <a:r>
              <a:rPr lang="zh-TW" altLang="en-US" sz="1600" b="1" dirty="0">
                <a:solidFill>
                  <a:srgbClr val="003399"/>
                </a:solidFill>
                <a:latin typeface="Tahoma" panose="020B0604030504040204" pitchFamily="34" charset="0"/>
                <a:ea typeface="新細明體" panose="02020500000000000000" pitchFamily="18" charset="-120"/>
              </a:rPr>
              <a:t> </a:t>
            </a:r>
            <a:r>
              <a:rPr lang="en-US" altLang="zh-TW" sz="1600" b="1" dirty="0">
                <a:solidFill>
                  <a:srgbClr val="003399"/>
                </a:solidFill>
                <a:latin typeface="Tahoma" panose="020B0604030504040204" pitchFamily="34" charset="0"/>
                <a:ea typeface="新細明體" panose="02020500000000000000" pitchFamily="18" charset="-120"/>
              </a:rPr>
              <a:t>GM Enables Drivers to Order Espressos, Pancakes From the Road</a:t>
            </a:r>
            <a:endParaRPr lang="zh-TW"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sp>
        <p:nvSpPr>
          <p:cNvPr id="222214" name="文字方塊 4">
            <a:extLst>
              <a:ext uri="{FF2B5EF4-FFF2-40B4-BE49-F238E27FC236}">
                <a16:creationId xmlns:a16="http://schemas.microsoft.com/office/drawing/2014/main" id="{8E29F521-DD94-4180-BD69-51BC3710D356}"/>
              </a:ext>
            </a:extLst>
          </p:cNvPr>
          <p:cNvSpPr txBox="1">
            <a:spLocks noChangeArrowheads="1"/>
          </p:cNvSpPr>
          <p:nvPr/>
        </p:nvSpPr>
        <p:spPr bwMode="auto">
          <a:xfrm>
            <a:off x="272556" y="1845182"/>
            <a:ext cx="11696606"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600" b="1" dirty="0">
                <a:solidFill>
                  <a:srgbClr val="003399"/>
                </a:solidFill>
                <a:latin typeface="Tahoma" panose="020B0604030504040204" pitchFamily="34" charset="0"/>
                <a:ea typeface="新細明體" panose="02020500000000000000" pitchFamily="18" charset="-120"/>
              </a:rPr>
              <a:t>    </a:t>
            </a:r>
            <a:r>
              <a:rPr lang="zh-TW" altLang="zh-TW" sz="1600" b="1" dirty="0">
                <a:solidFill>
                  <a:srgbClr val="003399"/>
                </a:solidFill>
                <a:latin typeface="Tahoma" panose="020B0604030504040204" pitchFamily="34" charset="0"/>
                <a:ea typeface="新細明體" panose="02020500000000000000" pitchFamily="18" charset="-120"/>
              </a:rPr>
              <a:t>美國通用汽車公司（</a:t>
            </a:r>
            <a:r>
              <a:rPr lang="en-US" altLang="zh-TW" sz="1600" b="1" dirty="0">
                <a:solidFill>
                  <a:srgbClr val="003399"/>
                </a:solidFill>
                <a:latin typeface="Tahoma" panose="020B0604030504040204" pitchFamily="34" charset="0"/>
                <a:ea typeface="新細明體" panose="02020500000000000000" pitchFamily="18" charset="-120"/>
              </a:rPr>
              <a:t>GM</a:t>
            </a:r>
            <a:r>
              <a:rPr lang="zh-TW" altLang="zh-TW" sz="1600" b="1" dirty="0">
                <a:solidFill>
                  <a:srgbClr val="003399"/>
                </a:solidFill>
                <a:latin typeface="Tahoma" panose="020B0604030504040204" pitchFamily="34" charset="0"/>
                <a:ea typeface="新細明體" panose="02020500000000000000" pitchFamily="18" charset="-120"/>
              </a:rPr>
              <a:t>）即將推出新功能，讓駕駛人只要在</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汽車儀表板上點選</a:t>
            </a:r>
            <a:r>
              <a:rPr lang="zh-TW" altLang="zh-TW" sz="1600" b="1" dirty="0">
                <a:solidFill>
                  <a:srgbClr val="003399"/>
                </a:solidFill>
                <a:latin typeface="Tahoma" panose="020B0604030504040204" pitchFamily="34" charset="0"/>
                <a:ea typeface="新細明體" panose="02020500000000000000" pitchFamily="18" charset="-120"/>
              </a:rPr>
              <a:t>，就能買咖啡、找</a:t>
            </a:r>
            <a:r>
              <a:rPr lang="zh-TW" altLang="en-US" sz="1600" dirty="0">
                <a:solidFill>
                  <a:srgbClr val="003399"/>
                </a:solidFill>
                <a:ea typeface="新細明體" panose="02020500000000000000" pitchFamily="18" charset="-120"/>
              </a:rPr>
              <a:t>加油站</a:t>
            </a:r>
            <a:r>
              <a:rPr lang="zh-TW" altLang="zh-TW" sz="1600" b="1" dirty="0">
                <a:solidFill>
                  <a:srgbClr val="003399"/>
                </a:solidFill>
                <a:latin typeface="Tahoma" panose="020B0604030504040204" pitchFamily="34" charset="0"/>
                <a:ea typeface="新細明體" panose="02020500000000000000" pitchFamily="18" charset="-120"/>
              </a:rPr>
              <a:t>或停車場，以及訂餐廳。</a:t>
            </a:r>
          </a:p>
          <a:p>
            <a:pPr>
              <a:spcBef>
                <a:spcPct val="0"/>
              </a:spcBef>
              <a:buClrTx/>
              <a:buSzTx/>
              <a:buFontTx/>
              <a:buNone/>
            </a:pPr>
            <a:r>
              <a:rPr lang="en-US" altLang="zh-TW" sz="1600" b="1" dirty="0">
                <a:solidFill>
                  <a:srgbClr val="003399"/>
                </a:solidFill>
                <a:latin typeface="Tahoma" panose="020B0604030504040204" pitchFamily="34" charset="0"/>
                <a:ea typeface="新細明體" panose="02020500000000000000" pitchFamily="18" charset="-120"/>
              </a:rPr>
              <a:t> </a:t>
            </a:r>
            <a:endParaRPr lang="zh-TW"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r>
              <a:rPr lang="en-US" altLang="zh-TW" sz="1600" b="1" dirty="0">
                <a:solidFill>
                  <a:srgbClr val="003399"/>
                </a:solidFill>
                <a:latin typeface="Tahoma" panose="020B0604030504040204" pitchFamily="34" charset="0"/>
                <a:ea typeface="新細明體" panose="02020500000000000000" pitchFamily="18" charset="-120"/>
              </a:rPr>
              <a:t>  </a:t>
            </a:r>
            <a:r>
              <a:rPr lang="zh-TW" altLang="zh-TW" sz="1600" b="1" dirty="0">
                <a:solidFill>
                  <a:srgbClr val="003399"/>
                </a:solidFill>
                <a:latin typeface="Tahoma" panose="020B0604030504040204" pitchFamily="34" charset="0"/>
                <a:ea typeface="新細明體" panose="02020500000000000000" pitchFamily="18" charset="-120"/>
              </a:rPr>
              <a:t>這套名為「市集」（</a:t>
            </a:r>
            <a:r>
              <a:rPr lang="en-US" altLang="zh-TW" sz="1600" b="1" dirty="0">
                <a:solidFill>
                  <a:srgbClr val="003399"/>
                </a:solidFill>
                <a:latin typeface="Tahoma" panose="020B0604030504040204" pitchFamily="34" charset="0"/>
                <a:ea typeface="新細明體" panose="02020500000000000000" pitchFamily="18" charset="-120"/>
              </a:rPr>
              <a:t>Marketplace</a:t>
            </a:r>
            <a:r>
              <a:rPr lang="zh-TW" altLang="zh-TW" sz="1600" b="1" dirty="0">
                <a:solidFill>
                  <a:srgbClr val="003399"/>
                </a:solidFill>
                <a:latin typeface="Tahoma" panose="020B0604030504040204" pitchFamily="34" charset="0"/>
                <a:ea typeface="新細明體" panose="02020500000000000000" pitchFamily="18" charset="-120"/>
              </a:rPr>
              <a:t>）的系統，可為駕駛人和商家牽線，讓星巴克公司（</a:t>
            </a:r>
            <a:r>
              <a:rPr lang="en-US" altLang="zh-TW" sz="1600" b="1" dirty="0">
                <a:solidFill>
                  <a:srgbClr val="003399"/>
                </a:solidFill>
                <a:latin typeface="Tahoma" panose="020B0604030504040204" pitchFamily="34" charset="0"/>
                <a:ea typeface="新細明體" panose="02020500000000000000" pitchFamily="18" charset="-120"/>
              </a:rPr>
              <a:t>Starbucks Corp.</a:t>
            </a:r>
            <a:r>
              <a:rPr lang="zh-TW" altLang="zh-TW" sz="1600" b="1" dirty="0">
                <a:solidFill>
                  <a:srgbClr val="003399"/>
                </a:solidFill>
                <a:latin typeface="Tahoma" panose="020B0604030504040204" pitchFamily="34" charset="0"/>
                <a:ea typeface="新細明體" panose="02020500000000000000" pitchFamily="18" charset="-120"/>
              </a:rPr>
              <a:t>）、甜甜圈連鎖店</a:t>
            </a:r>
            <a:r>
              <a:rPr lang="en-US" altLang="zh-TW" sz="1600" b="1" dirty="0">
                <a:solidFill>
                  <a:srgbClr val="003399"/>
                </a:solidFill>
                <a:latin typeface="Tahoma" panose="020B0604030504040204" pitchFamily="34" charset="0"/>
                <a:ea typeface="新細明體" panose="02020500000000000000" pitchFamily="18" charset="-120"/>
              </a:rPr>
              <a:t>Dunkin</a:t>
            </a:r>
            <a:r>
              <a:rPr lang="zh-TW" altLang="zh-TW" sz="1600" b="1" dirty="0">
                <a:solidFill>
                  <a:srgbClr val="003399"/>
                </a:solidFill>
                <a:latin typeface="Tahoma" panose="020B0604030504040204" pitchFamily="34" charset="0"/>
                <a:ea typeface="新細明體" panose="02020500000000000000" pitchFamily="18" charset="-120"/>
              </a:rPr>
              <a:t>’</a:t>
            </a:r>
            <a:r>
              <a:rPr lang="en-US" altLang="zh-TW" sz="1600" b="1" dirty="0">
                <a:solidFill>
                  <a:srgbClr val="003399"/>
                </a:solidFill>
                <a:latin typeface="Tahoma" panose="020B0604030504040204" pitchFamily="34" charset="0"/>
                <a:ea typeface="新細明體" panose="02020500000000000000" pitchFamily="18" charset="-120"/>
              </a:rPr>
              <a:t> Donuts</a:t>
            </a:r>
            <a:r>
              <a:rPr lang="zh-TW" altLang="zh-TW" sz="1600" b="1" dirty="0">
                <a:solidFill>
                  <a:srgbClr val="003399"/>
                </a:solidFill>
                <a:latin typeface="Tahoma" panose="020B0604030504040204" pitchFamily="34" charset="0"/>
                <a:ea typeface="新細明體" panose="02020500000000000000" pitchFamily="18" charset="-120"/>
              </a:rPr>
              <a:t>和</a:t>
            </a:r>
            <a:r>
              <a:rPr lang="en-US" altLang="zh-TW" sz="1600" b="1" dirty="0">
                <a:solidFill>
                  <a:srgbClr val="003399"/>
                </a:solidFill>
                <a:latin typeface="Tahoma" panose="020B0604030504040204" pitchFamily="34" charset="0"/>
                <a:ea typeface="新細明體" panose="02020500000000000000" pitchFamily="18" charset="-120"/>
              </a:rPr>
              <a:t> Priceline </a:t>
            </a:r>
            <a:r>
              <a:rPr lang="zh-TW" altLang="zh-TW" sz="1600" b="1" dirty="0">
                <a:solidFill>
                  <a:srgbClr val="003399"/>
                </a:solidFill>
                <a:latin typeface="Tahoma" panose="020B0604030504040204" pitchFamily="34" charset="0"/>
                <a:ea typeface="新細明體" panose="02020500000000000000" pitchFamily="18" charset="-120"/>
              </a:rPr>
              <a:t>集團網站等業者</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接受駕駛人外帶訂單或訂位</a:t>
            </a:r>
            <a:r>
              <a:rPr lang="zh-TW" altLang="zh-TW" sz="1600" b="1" dirty="0">
                <a:solidFill>
                  <a:srgbClr val="003399"/>
                </a:solidFill>
                <a:latin typeface="Tahoma" panose="020B0604030504040204" pitchFamily="34" charset="0"/>
                <a:ea typeface="新細明體" panose="02020500000000000000" pitchFamily="18" charset="-120"/>
              </a:rPr>
              <a:t>，駕駛人只要在車上</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點選螢幕</a:t>
            </a:r>
            <a:r>
              <a:rPr lang="zh-TW" altLang="zh-TW" sz="1600" b="1" dirty="0">
                <a:solidFill>
                  <a:srgbClr val="003399"/>
                </a:solidFill>
                <a:latin typeface="Tahoma" panose="020B0604030504040204" pitchFamily="34" charset="0"/>
                <a:ea typeface="新細明體" panose="02020500000000000000" pitchFamily="18" charset="-120"/>
              </a:rPr>
              <a:t>即可。</a:t>
            </a:r>
          </a:p>
          <a:p>
            <a:pPr>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AF18E35B-B527-5723-D413-399BA896FD81}"/>
              </a:ext>
            </a:extLst>
          </p:cNvPr>
          <p:cNvSpPr txBox="1"/>
          <p:nvPr/>
        </p:nvSpPr>
        <p:spPr>
          <a:xfrm>
            <a:off x="382769" y="4713597"/>
            <a:ext cx="11476180" cy="584775"/>
          </a:xfrm>
          <a:prstGeom prst="rect">
            <a:avLst/>
          </a:prstGeom>
          <a:noFill/>
        </p:spPr>
        <p:txBody>
          <a:bodyPr wrap="square" rtlCol="0">
            <a:spAutoFit/>
          </a:bodyPr>
          <a:lstStyle/>
          <a:p>
            <a:r>
              <a:rPr lang="zh-TW" altLang="en-US" sz="1600" dirty="0"/>
              <a:t>     「</a:t>
            </a:r>
            <a:r>
              <a:rPr lang="en-US" altLang="zh-TW" sz="1600" dirty="0">
                <a:highlight>
                  <a:srgbClr val="FFFF00"/>
                </a:highlight>
              </a:rPr>
              <a:t>Marketplace </a:t>
            </a:r>
            <a:r>
              <a:rPr lang="zh-TW" altLang="en-US" sz="1600" dirty="0">
                <a:highlight>
                  <a:srgbClr val="FFFF00"/>
                </a:highlight>
              </a:rPr>
              <a:t>車載系統</a:t>
            </a:r>
            <a:r>
              <a:rPr lang="zh-TW" altLang="en-US" sz="1600" dirty="0"/>
              <a:t>」</a:t>
            </a:r>
            <a:r>
              <a:rPr lang="zh-TW" altLang="en-US" sz="1600" dirty="0">
                <a:highlight>
                  <a:srgbClr val="FFFF00"/>
                </a:highlight>
              </a:rPr>
              <a:t>是 </a:t>
            </a:r>
            <a:r>
              <a:rPr lang="en-US" altLang="zh-TW" sz="1600" b="1" dirty="0">
                <a:highlight>
                  <a:srgbClr val="FFFF00"/>
                </a:highlight>
              </a:rPr>
              <a:t>EC 4.0 </a:t>
            </a:r>
            <a:r>
              <a:rPr lang="zh-TW" altLang="en-US" sz="1600" b="1" dirty="0">
                <a:highlight>
                  <a:srgbClr val="FFFF00"/>
                </a:highlight>
              </a:rPr>
              <a:t>的代表性</a:t>
            </a:r>
            <a:r>
              <a:rPr lang="zh-TW" altLang="en-US" sz="1600" b="1" dirty="0"/>
              <a:t>應用</a:t>
            </a:r>
            <a:r>
              <a:rPr lang="zh-TW" altLang="en-US" sz="1600" dirty="0"/>
              <a:t>，象徵電子商務</a:t>
            </a:r>
            <a:r>
              <a:rPr lang="zh-TW" altLang="en-US" sz="1600" dirty="0">
                <a:highlight>
                  <a:srgbClr val="FFFF00"/>
                </a:highlight>
              </a:rPr>
              <a:t>從螢幕和 </a:t>
            </a:r>
            <a:r>
              <a:rPr lang="en-US" altLang="zh-TW" sz="1600" dirty="0">
                <a:highlight>
                  <a:srgbClr val="FFFF00"/>
                </a:highlight>
              </a:rPr>
              <a:t>App </a:t>
            </a:r>
            <a:r>
              <a:rPr lang="zh-TW" altLang="en-US" sz="1600" dirty="0">
                <a:highlight>
                  <a:srgbClr val="FFFF00"/>
                </a:highlight>
              </a:rPr>
              <a:t>跨入真實生活場景</a:t>
            </a:r>
            <a:r>
              <a:rPr lang="zh-TW" altLang="en-US" sz="1600" dirty="0"/>
              <a:t>，如車內、家中與街頭，實現無縫、即時、情境化的消費體驗。  </a:t>
            </a:r>
            <a:endParaRPr lang="zh-TW" altLang="en-US" sz="1600" b="1" dirty="0">
              <a:solidFill>
                <a:srgbClr val="003399"/>
              </a:solidFill>
              <a:highlight>
                <a:srgbClr val="FFFF00"/>
              </a:highlight>
              <a:latin typeface="Tahoma" panose="020B0604030504040204" pitchFamily="34" charset="0"/>
              <a:ea typeface="新細明體" panose="02020500000000000000" pitchFamily="18" charset="-12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AA537-21ED-8578-FDA6-697BD1C00E8B}"/>
            </a:ext>
          </a:extLst>
        </p:cNvPr>
        <p:cNvGrpSpPr/>
        <p:nvPr/>
      </p:nvGrpSpPr>
      <p:grpSpPr>
        <a:xfrm>
          <a:off x="0" y="0"/>
          <a:ext cx="0" cy="0"/>
          <a:chOff x="0" y="0"/>
          <a:chExt cx="0" cy="0"/>
        </a:xfrm>
      </p:grpSpPr>
      <p:sp>
        <p:nvSpPr>
          <p:cNvPr id="135170" name="Rectangle 2">
            <a:extLst>
              <a:ext uri="{FF2B5EF4-FFF2-40B4-BE49-F238E27FC236}">
                <a16:creationId xmlns:a16="http://schemas.microsoft.com/office/drawing/2014/main" id="{EA66A840-621C-7426-D49F-3EE7267D4A35}"/>
              </a:ext>
            </a:extLst>
          </p:cNvPr>
          <p:cNvSpPr>
            <a:spLocks noGrp="1" noChangeArrowheads="1"/>
          </p:cNvSpPr>
          <p:nvPr>
            <p:ph type="title" idx="4294967295"/>
          </p:nvPr>
        </p:nvSpPr>
        <p:spPr>
          <a:xfrm>
            <a:off x="85726" y="0"/>
            <a:ext cx="12025592" cy="627529"/>
          </a:xfrm>
          <a:solidFill>
            <a:srgbClr val="08045C"/>
          </a:solidFill>
        </p:spPr>
        <p:txBody>
          <a:bodyPr>
            <a:normAutofit/>
          </a:bodyPr>
          <a:lstStyle/>
          <a:p>
            <a:r>
              <a:rPr lang="zh-TW" altLang="en-US" sz="1800" dirty="0">
                <a:solidFill>
                  <a:schemeClr val="bg1"/>
                </a:solidFill>
                <a:ea typeface="新細明體" panose="02020500000000000000" pitchFamily="18" charset="-120"/>
              </a:rPr>
              <a:t>一個典型的 </a:t>
            </a:r>
            <a:r>
              <a:rPr lang="en-US" altLang="zh-TW" sz="1800" dirty="0">
                <a:solidFill>
                  <a:schemeClr val="bg1"/>
                </a:solidFill>
                <a:ea typeface="新細明體" panose="02020500000000000000" pitchFamily="18" charset="-120"/>
              </a:rPr>
              <a:t>E-Commerce 4.0 </a:t>
            </a:r>
            <a:r>
              <a:rPr lang="zh-TW" altLang="en-US" sz="1800" dirty="0">
                <a:solidFill>
                  <a:schemeClr val="bg1"/>
                </a:solidFill>
                <a:ea typeface="新細明體" panose="02020500000000000000" pitchFamily="18" charset="-120"/>
              </a:rPr>
              <a:t>使用 </a:t>
            </a:r>
            <a:r>
              <a:rPr lang="en-US" altLang="zh-TW" sz="1800" dirty="0">
                <a:solidFill>
                  <a:schemeClr val="bg1"/>
                </a:solidFill>
                <a:ea typeface="新細明體" panose="02020500000000000000" pitchFamily="18" charset="-120"/>
              </a:rPr>
              <a:t>IoT </a:t>
            </a:r>
            <a:r>
              <a:rPr lang="zh-TW" altLang="en-US" sz="1800" dirty="0">
                <a:solidFill>
                  <a:schemeClr val="bg1"/>
                </a:solidFill>
                <a:ea typeface="新細明體" panose="02020500000000000000" pitchFamily="18" charset="-120"/>
              </a:rPr>
              <a:t>的應用：  </a:t>
            </a:r>
            <a:r>
              <a:rPr lang="en-US" altLang="zh-TW" sz="1800" dirty="0">
                <a:solidFill>
                  <a:schemeClr val="bg1"/>
                </a:solidFill>
                <a:ea typeface="新細明體" panose="02020500000000000000" pitchFamily="18" charset="-120"/>
              </a:rPr>
              <a:t>(0823.20)</a:t>
            </a:r>
            <a:r>
              <a:rPr lang="zh-TW" altLang="en-US" sz="1800" dirty="0">
                <a:solidFill>
                  <a:schemeClr val="bg1"/>
                </a:solidFill>
                <a:ea typeface="新細明體" panose="02020500000000000000" pitchFamily="18" charset="-120"/>
              </a:rPr>
              <a:t>  </a:t>
            </a:r>
            <a:r>
              <a:rPr lang="zh-TW" altLang="zh-TW" sz="1800" dirty="0">
                <a:solidFill>
                  <a:schemeClr val="bg1"/>
                </a:solidFill>
                <a:ea typeface="新細明體" panose="02020500000000000000" pitchFamily="18" charset="-120"/>
              </a:rPr>
              <a:t>開發</a:t>
            </a:r>
            <a:r>
              <a:rPr lang="en-US" altLang="zh-TW" sz="1800" dirty="0">
                <a:solidFill>
                  <a:schemeClr val="bg1"/>
                </a:solidFill>
                <a:ea typeface="新細明體" panose="02020500000000000000" pitchFamily="18" charset="-120"/>
              </a:rPr>
              <a:t> AI </a:t>
            </a:r>
            <a:r>
              <a:rPr lang="zh-TW" altLang="zh-TW" sz="1800" dirty="0">
                <a:solidFill>
                  <a:schemeClr val="bg1"/>
                </a:solidFill>
                <a:ea typeface="新細明體" panose="02020500000000000000" pitchFamily="18" charset="-120"/>
              </a:rPr>
              <a:t>模組，透過</a:t>
            </a:r>
            <a:r>
              <a:rPr lang="en-US" altLang="zh-TW" sz="1800" dirty="0">
                <a:solidFill>
                  <a:schemeClr val="bg1"/>
                </a:solidFill>
                <a:ea typeface="新細明體" panose="02020500000000000000" pitchFamily="18" charset="-120"/>
              </a:rPr>
              <a:t> AMI </a:t>
            </a:r>
            <a:r>
              <a:rPr lang="zh-TW" altLang="zh-TW" sz="1800" dirty="0">
                <a:solidFill>
                  <a:schemeClr val="bg1"/>
                </a:solidFill>
                <a:ea typeface="新細明體" panose="02020500000000000000" pitchFamily="18" charset="-120"/>
              </a:rPr>
              <a:t>智慧電表的非侵入性用電指紋（</a:t>
            </a:r>
            <a:r>
              <a:rPr lang="en-US" altLang="zh-TW" sz="1800" dirty="0">
                <a:solidFill>
                  <a:schemeClr val="bg1"/>
                </a:solidFill>
                <a:ea typeface="新細明體" panose="02020500000000000000" pitchFamily="18" charset="-120"/>
              </a:rPr>
              <a:t>Non-Intrusive Load Monitoring</a:t>
            </a:r>
            <a:r>
              <a:rPr lang="zh-TW" altLang="zh-TW" sz="1800" dirty="0">
                <a:solidFill>
                  <a:schemeClr val="bg1"/>
                </a:solidFill>
                <a:ea typeface="新細明體" panose="02020500000000000000" pitchFamily="18" charset="-120"/>
              </a:rPr>
              <a:t>，</a:t>
            </a:r>
            <a:r>
              <a:rPr lang="en-US" altLang="zh-TW" sz="1800" dirty="0">
                <a:solidFill>
                  <a:schemeClr val="bg1"/>
                </a:solidFill>
                <a:ea typeface="新細明體" panose="02020500000000000000" pitchFamily="18" charset="-120"/>
              </a:rPr>
              <a:t>NILM</a:t>
            </a:r>
            <a:r>
              <a:rPr lang="zh-TW" altLang="zh-TW" sz="1800" dirty="0">
                <a:solidFill>
                  <a:schemeClr val="bg1"/>
                </a:solidFill>
                <a:ea typeface="新細明體" panose="02020500000000000000" pitchFamily="18" charset="-120"/>
              </a:rPr>
              <a:t>）技術，分析家戶用電行為</a:t>
            </a:r>
            <a:endParaRPr lang="en-US" altLang="zh-TW" sz="1800" dirty="0">
              <a:solidFill>
                <a:schemeClr val="bg1"/>
              </a:solidFill>
              <a:ea typeface="新細明體" panose="02020500000000000000" pitchFamily="18" charset="-120"/>
            </a:endParaRPr>
          </a:p>
        </p:txBody>
      </p:sp>
      <p:sp>
        <p:nvSpPr>
          <p:cNvPr id="2" name="文字方塊 1">
            <a:extLst>
              <a:ext uri="{FF2B5EF4-FFF2-40B4-BE49-F238E27FC236}">
                <a16:creationId xmlns:a16="http://schemas.microsoft.com/office/drawing/2014/main" id="{5AF11B83-4929-F9DA-3B72-D21AF5577CB0}"/>
              </a:ext>
            </a:extLst>
          </p:cNvPr>
          <p:cNvSpPr txBox="1"/>
          <p:nvPr/>
        </p:nvSpPr>
        <p:spPr>
          <a:xfrm>
            <a:off x="430491" y="1310869"/>
            <a:ext cx="11331018" cy="4739759"/>
          </a:xfrm>
          <a:prstGeom prst="rect">
            <a:avLst/>
          </a:prstGeom>
          <a:noFill/>
        </p:spPr>
        <p:txBody>
          <a:bodyPr wrap="square" rtlCol="0">
            <a:spAutoFit/>
          </a:bodyPr>
          <a:lstStyle/>
          <a:p>
            <a:r>
              <a:rPr lang="en-US" altLang="zh-TW" dirty="0">
                <a:solidFill>
                  <a:srgbClr val="003399"/>
                </a:solidFill>
              </a:rPr>
              <a:t>        </a:t>
            </a:r>
            <a:r>
              <a:rPr lang="zh-TW" altLang="zh-TW" sz="1600" dirty="0">
                <a:solidFill>
                  <a:srgbClr val="003399"/>
                </a:solidFill>
              </a:rPr>
              <a:t>台電近年推動</a:t>
            </a:r>
            <a:r>
              <a:rPr lang="zh-TW" altLang="zh-TW" sz="1600" dirty="0">
                <a:solidFill>
                  <a:srgbClr val="003399"/>
                </a:solidFill>
                <a:highlight>
                  <a:srgbClr val="FFFF00"/>
                </a:highlight>
              </a:rPr>
              <a:t>裝置</a:t>
            </a:r>
            <a:r>
              <a:rPr lang="en-US" altLang="zh-TW" sz="1600" dirty="0">
                <a:solidFill>
                  <a:srgbClr val="003399"/>
                </a:solidFill>
                <a:highlight>
                  <a:srgbClr val="FFFF00"/>
                </a:highlight>
              </a:rPr>
              <a:t>AMI</a:t>
            </a:r>
            <a:r>
              <a:rPr lang="zh-TW" altLang="zh-TW" sz="1600" dirty="0">
                <a:solidFill>
                  <a:srgbClr val="003399"/>
                </a:solidFill>
                <a:highlight>
                  <a:srgbClr val="FFFF00"/>
                </a:highlight>
              </a:rPr>
              <a:t>智慧電表</a:t>
            </a:r>
            <a:r>
              <a:rPr lang="zh-TW" altLang="zh-TW" sz="1600" dirty="0">
                <a:solidFill>
                  <a:srgbClr val="003399"/>
                </a:solidFill>
              </a:rPr>
              <a:t>，</a:t>
            </a:r>
            <a:r>
              <a:rPr lang="en-US" altLang="zh-TW" sz="1600" dirty="0">
                <a:solidFill>
                  <a:srgbClr val="003399"/>
                </a:solidFill>
              </a:rPr>
              <a:t>2020</a:t>
            </a:r>
            <a:r>
              <a:rPr lang="zh-TW" altLang="zh-TW" sz="1600" dirty="0">
                <a:solidFill>
                  <a:srgbClr val="003399"/>
                </a:solidFill>
              </a:rPr>
              <a:t>年已安裝近</a:t>
            </a:r>
            <a:r>
              <a:rPr lang="en-US" altLang="zh-TW" sz="1600" dirty="0">
                <a:solidFill>
                  <a:srgbClr val="003399"/>
                </a:solidFill>
              </a:rPr>
              <a:t>90</a:t>
            </a:r>
            <a:r>
              <a:rPr lang="zh-TW" altLang="zh-TW" sz="1600" dirty="0">
                <a:solidFill>
                  <a:srgbClr val="003399"/>
                </a:solidFill>
              </a:rPr>
              <a:t>萬戶，台電預估，今年</a:t>
            </a:r>
            <a:r>
              <a:rPr lang="en-US" altLang="zh-TW" sz="1600" dirty="0">
                <a:solidFill>
                  <a:srgbClr val="003399"/>
                </a:solidFill>
              </a:rPr>
              <a:t>100</a:t>
            </a:r>
            <a:r>
              <a:rPr lang="zh-TW" altLang="zh-TW" sz="1600" dirty="0">
                <a:solidFill>
                  <a:srgbClr val="003399"/>
                </a:solidFill>
              </a:rPr>
              <a:t>萬戶的目標能如期達成，</a:t>
            </a:r>
            <a:r>
              <a:rPr lang="en-US" altLang="zh-TW" sz="1600" dirty="0">
                <a:solidFill>
                  <a:srgbClr val="003399"/>
                </a:solidFill>
              </a:rPr>
              <a:t>2024</a:t>
            </a:r>
            <a:r>
              <a:rPr lang="zh-TW" altLang="zh-TW" sz="1600" dirty="0">
                <a:solidFill>
                  <a:srgbClr val="003399"/>
                </a:solidFill>
              </a:rPr>
              <a:t>年完成</a:t>
            </a:r>
            <a:r>
              <a:rPr lang="en-US" altLang="zh-TW" sz="1600" dirty="0">
                <a:solidFill>
                  <a:srgbClr val="003399"/>
                </a:solidFill>
              </a:rPr>
              <a:t>300</a:t>
            </a:r>
            <a:r>
              <a:rPr lang="zh-TW" altLang="zh-TW" sz="1600" dirty="0">
                <a:solidFill>
                  <a:srgbClr val="003399"/>
                </a:solidFill>
              </a:rPr>
              <a:t>萬戶的目標，也有望能提早達陣。</a:t>
            </a:r>
            <a:endParaRPr lang="en-US" altLang="zh-TW" sz="1600" dirty="0">
              <a:solidFill>
                <a:srgbClr val="003399"/>
              </a:solidFill>
            </a:endParaRPr>
          </a:p>
          <a:p>
            <a:endParaRPr lang="zh-TW" altLang="zh-TW" sz="1600" dirty="0">
              <a:solidFill>
                <a:srgbClr val="003399"/>
              </a:solidFill>
            </a:endParaRPr>
          </a:p>
          <a:p>
            <a:r>
              <a:rPr lang="en-US" altLang="zh-TW" sz="1600" dirty="0">
                <a:solidFill>
                  <a:srgbClr val="003399"/>
                </a:solidFill>
              </a:rPr>
              <a:t>        </a:t>
            </a:r>
            <a:r>
              <a:rPr lang="zh-TW" altLang="zh-TW" sz="1600" dirty="0">
                <a:solidFill>
                  <a:srgbClr val="003399"/>
                </a:solidFill>
              </a:rPr>
              <a:t>智慧電表資料的應用潛力大。台電今年攜手</a:t>
            </a:r>
            <a:r>
              <a:rPr lang="zh-TW" altLang="zh-TW" sz="1600" dirty="0">
                <a:solidFill>
                  <a:srgbClr val="003399"/>
                </a:solidFill>
                <a:highlight>
                  <a:srgbClr val="FFFF00"/>
                </a:highlight>
              </a:rPr>
              <a:t>新北市環保局及資策會，</a:t>
            </a:r>
            <a:r>
              <a:rPr lang="zh-TW" altLang="zh-TW" sz="1600" dirty="0">
                <a:solidFill>
                  <a:srgbClr val="003399"/>
                </a:solidFill>
              </a:rPr>
              <a:t>參加「</a:t>
            </a:r>
            <a:r>
              <a:rPr lang="en-US" altLang="zh-TW" sz="1600" dirty="0">
                <a:solidFill>
                  <a:srgbClr val="003399"/>
                </a:solidFill>
              </a:rPr>
              <a:t>2020</a:t>
            </a:r>
            <a:r>
              <a:rPr lang="zh-TW" altLang="zh-TW" sz="1600" dirty="0">
                <a:solidFill>
                  <a:srgbClr val="003399"/>
                </a:solidFill>
              </a:rPr>
              <a:t>總統盃黑客松」競賽，利用</a:t>
            </a:r>
            <a:r>
              <a:rPr lang="en-US" altLang="zh-TW" sz="1600" dirty="0">
                <a:solidFill>
                  <a:srgbClr val="003399"/>
                </a:solidFill>
                <a:highlight>
                  <a:srgbClr val="FFFF00"/>
                </a:highlight>
              </a:rPr>
              <a:t>AI</a:t>
            </a:r>
            <a:r>
              <a:rPr lang="zh-TW" altLang="zh-TW" sz="1600" dirty="0">
                <a:solidFill>
                  <a:srgbClr val="003399"/>
                </a:solidFill>
                <a:highlight>
                  <a:srgbClr val="FFFF00"/>
                </a:highlight>
              </a:rPr>
              <a:t>人工智慧分析出家戶用電狀況，並給予適當節電建議</a:t>
            </a:r>
            <a:r>
              <a:rPr lang="zh-TW" altLang="zh-TW" sz="1600" dirty="0">
                <a:solidFill>
                  <a:srgbClr val="003399"/>
                </a:solidFill>
              </a:rPr>
              <a:t>，日前在數百件提案中脫穎而出，入選決賽前</a:t>
            </a:r>
            <a:r>
              <a:rPr lang="en-US" altLang="zh-TW" sz="1600" dirty="0">
                <a:solidFill>
                  <a:srgbClr val="003399"/>
                </a:solidFill>
              </a:rPr>
              <a:t>5</a:t>
            </a:r>
            <a:r>
              <a:rPr lang="zh-TW" altLang="zh-TW" sz="1600" dirty="0">
                <a:solidFill>
                  <a:srgbClr val="003399"/>
                </a:solidFill>
              </a:rPr>
              <a:t>名「卓越團隊」。</a:t>
            </a:r>
            <a:endParaRPr lang="en-US" altLang="zh-TW" sz="1600" dirty="0">
              <a:solidFill>
                <a:srgbClr val="003399"/>
              </a:solidFill>
            </a:endParaRPr>
          </a:p>
          <a:p>
            <a:endParaRPr lang="zh-TW" altLang="zh-TW" sz="1600" dirty="0">
              <a:solidFill>
                <a:srgbClr val="003399"/>
              </a:solidFill>
            </a:endParaRPr>
          </a:p>
          <a:p>
            <a:r>
              <a:rPr lang="en-US" altLang="zh-TW" sz="1600" dirty="0">
                <a:solidFill>
                  <a:srgbClr val="003399"/>
                </a:solidFill>
              </a:rPr>
              <a:t>        </a:t>
            </a:r>
            <a:r>
              <a:rPr lang="zh-TW" altLang="zh-TW" sz="1600" dirty="0">
                <a:solidFill>
                  <a:srgbClr val="003399"/>
                </a:solidFill>
              </a:rPr>
              <a:t>傳統上要瞭解家庭用電行為，多須仰賴</a:t>
            </a:r>
            <a:r>
              <a:rPr lang="zh-TW" altLang="zh-TW" sz="1600" b="1" dirty="0">
                <a:solidFill>
                  <a:srgbClr val="003399"/>
                </a:solidFill>
                <a:highlight>
                  <a:srgbClr val="FFFF00"/>
                </a:highlight>
              </a:rPr>
              <a:t>家庭能源管理系統</a:t>
            </a:r>
            <a:r>
              <a:rPr lang="zh-TW" altLang="zh-TW" sz="1600" dirty="0">
                <a:solidFill>
                  <a:srgbClr val="003399"/>
                </a:solidFill>
                <a:highlight>
                  <a:srgbClr val="FFFF00"/>
                </a:highlight>
              </a:rPr>
              <a:t>（</a:t>
            </a:r>
            <a:r>
              <a:rPr lang="en-US" altLang="zh-TW" sz="1600" dirty="0">
                <a:solidFill>
                  <a:srgbClr val="003399"/>
                </a:solidFill>
                <a:highlight>
                  <a:srgbClr val="FFFF00"/>
                </a:highlight>
              </a:rPr>
              <a:t>HEMS, </a:t>
            </a:r>
            <a:r>
              <a:rPr lang="en-US" altLang="zh-TW" sz="1600" b="1" dirty="0">
                <a:highlight>
                  <a:srgbClr val="FFFF00"/>
                </a:highlight>
              </a:rPr>
              <a:t>Home Energy Management System </a:t>
            </a:r>
            <a:r>
              <a:rPr lang="zh-TW" altLang="zh-TW" sz="1600" dirty="0">
                <a:solidFill>
                  <a:srgbClr val="003399"/>
                </a:solidFill>
                <a:highlight>
                  <a:srgbClr val="FFFF00"/>
                </a:highlight>
              </a:rPr>
              <a:t>），但</a:t>
            </a:r>
            <a:r>
              <a:rPr lang="en-US" altLang="zh-TW" sz="1600" dirty="0">
                <a:solidFill>
                  <a:srgbClr val="003399"/>
                </a:solidFill>
                <a:highlight>
                  <a:srgbClr val="FFFF00"/>
                </a:highlight>
              </a:rPr>
              <a:t>HEMS</a:t>
            </a:r>
            <a:r>
              <a:rPr lang="zh-TW" altLang="zh-TW" sz="1600" dirty="0">
                <a:solidFill>
                  <a:srgbClr val="003399"/>
                </a:solidFill>
                <a:highlight>
                  <a:srgbClr val="FFFF00"/>
                </a:highlight>
              </a:rPr>
              <a:t>需入戶安裝，不僅價格昂貴，也會受限於家戶空間及網路，不易推廣。</a:t>
            </a:r>
            <a:endParaRPr lang="en-US" altLang="zh-TW" sz="1600" dirty="0">
              <a:solidFill>
                <a:srgbClr val="003399"/>
              </a:solidFill>
              <a:highlight>
                <a:srgbClr val="FFFF00"/>
              </a:highlight>
            </a:endParaRPr>
          </a:p>
          <a:p>
            <a:endParaRPr lang="zh-TW" altLang="zh-TW" sz="1600" dirty="0">
              <a:solidFill>
                <a:srgbClr val="003399"/>
              </a:solidFill>
              <a:highlight>
                <a:srgbClr val="FFFF00"/>
              </a:highlight>
            </a:endParaRPr>
          </a:p>
          <a:p>
            <a:r>
              <a:rPr lang="en-US" altLang="zh-TW" sz="1600" dirty="0">
                <a:solidFill>
                  <a:srgbClr val="003399"/>
                </a:solidFill>
              </a:rPr>
              <a:t>        </a:t>
            </a:r>
            <a:r>
              <a:rPr lang="zh-TW" altLang="zh-TW" sz="1600" dirty="0">
                <a:solidFill>
                  <a:srgbClr val="003399"/>
                </a:solidFill>
              </a:rPr>
              <a:t>團隊透過導入資策會的「</a:t>
            </a:r>
            <a:r>
              <a:rPr lang="zh-TW" altLang="zh-TW" sz="1600" dirty="0">
                <a:solidFill>
                  <a:srgbClr val="003399"/>
                </a:solidFill>
                <a:highlight>
                  <a:srgbClr val="FFFF00"/>
                </a:highlight>
              </a:rPr>
              <a:t>非侵入式用電指紋圖譜」（</a:t>
            </a:r>
            <a:r>
              <a:rPr lang="en-US" altLang="zh-TW" sz="1600" dirty="0">
                <a:solidFill>
                  <a:srgbClr val="003399"/>
                </a:solidFill>
                <a:highlight>
                  <a:srgbClr val="FFFF00"/>
                </a:highlight>
              </a:rPr>
              <a:t>NILM</a:t>
            </a:r>
            <a:r>
              <a:rPr lang="zh-TW" altLang="zh-TW" sz="1600" dirty="0">
                <a:solidFill>
                  <a:srgbClr val="003399"/>
                </a:solidFill>
                <a:highlight>
                  <a:srgbClr val="FFFF00"/>
                </a:highlight>
              </a:rPr>
              <a:t>）技術，可以藉由人工智慧分析智慧電表數據，</a:t>
            </a:r>
            <a:r>
              <a:rPr lang="zh-TW" altLang="zh-TW" sz="1600" b="1" dirty="0">
                <a:solidFill>
                  <a:srgbClr val="003399"/>
                </a:solidFill>
                <a:highlight>
                  <a:srgbClr val="FFFF00"/>
                </a:highlight>
              </a:rPr>
              <a:t>辨識出家中各電器的用電時段與用電量，進而找出高耗能電器進行改善</a:t>
            </a:r>
            <a:r>
              <a:rPr lang="zh-TW" altLang="zh-TW" sz="1600" dirty="0">
                <a:solidFill>
                  <a:srgbClr val="003399"/>
                </a:solidFill>
                <a:highlight>
                  <a:srgbClr val="FFFF00"/>
                </a:highlight>
              </a:rPr>
              <a:t>。</a:t>
            </a:r>
            <a:endParaRPr lang="en-US" altLang="zh-TW" sz="1600" dirty="0">
              <a:solidFill>
                <a:srgbClr val="003399"/>
              </a:solidFill>
              <a:highlight>
                <a:srgbClr val="FFFF00"/>
              </a:highlight>
            </a:endParaRPr>
          </a:p>
          <a:p>
            <a:endParaRPr lang="zh-TW" altLang="zh-TW" sz="1600" dirty="0">
              <a:solidFill>
                <a:srgbClr val="003399"/>
              </a:solidFill>
              <a:highlight>
                <a:srgbClr val="FFFF00"/>
              </a:highlight>
            </a:endParaRPr>
          </a:p>
          <a:p>
            <a:r>
              <a:rPr lang="en-US" altLang="zh-TW" sz="1600" dirty="0">
                <a:solidFill>
                  <a:srgbClr val="003399"/>
                </a:solidFill>
              </a:rPr>
              <a:t>        </a:t>
            </a:r>
            <a:r>
              <a:rPr lang="zh-TW" altLang="zh-TW" sz="1600" dirty="0">
                <a:solidFill>
                  <a:srgbClr val="003399"/>
                </a:solidFill>
              </a:rPr>
              <a:t>台電表示，團隊運用</a:t>
            </a:r>
            <a:r>
              <a:rPr lang="zh-TW" altLang="zh-TW" sz="1600" b="1" dirty="0">
                <a:solidFill>
                  <a:srgbClr val="003399"/>
                </a:solidFill>
                <a:highlight>
                  <a:srgbClr val="FFFF00"/>
                </a:highlight>
              </a:rPr>
              <a:t>智慧電表的大量資訊，及新北市環保局提供的</a:t>
            </a:r>
            <a:r>
              <a:rPr lang="en-US" altLang="zh-TW" sz="1600" b="1" dirty="0">
                <a:solidFill>
                  <a:srgbClr val="003399"/>
                </a:solidFill>
                <a:highlight>
                  <a:srgbClr val="FFFF00"/>
                </a:highlight>
              </a:rPr>
              <a:t>145</a:t>
            </a:r>
            <a:r>
              <a:rPr lang="zh-TW" altLang="zh-TW" sz="1600" b="1" dirty="0">
                <a:solidFill>
                  <a:srgbClr val="003399"/>
                </a:solidFill>
                <a:highlight>
                  <a:srgbClr val="FFFF00"/>
                </a:highlight>
              </a:rPr>
              <a:t>戶</a:t>
            </a:r>
            <a:r>
              <a:rPr lang="en-US" altLang="zh-TW" sz="1600" b="1" dirty="0">
                <a:solidFill>
                  <a:srgbClr val="003399"/>
                </a:solidFill>
                <a:highlight>
                  <a:srgbClr val="FFFF00"/>
                </a:highlight>
              </a:rPr>
              <a:t>HEMS</a:t>
            </a:r>
            <a:r>
              <a:rPr lang="zh-TW" altLang="zh-TW" sz="1600" b="1" dirty="0">
                <a:solidFill>
                  <a:srgbClr val="003399"/>
                </a:solidFill>
                <a:highlight>
                  <a:srgbClr val="FFFF00"/>
                </a:highlight>
              </a:rPr>
              <a:t>示範用戶用電行為資料</a:t>
            </a:r>
            <a:r>
              <a:rPr lang="zh-TW" altLang="zh-TW" sz="1600" b="1" dirty="0">
                <a:solidFill>
                  <a:srgbClr val="003399"/>
                </a:solidFill>
              </a:rPr>
              <a:t>，發展出</a:t>
            </a:r>
            <a:r>
              <a:rPr lang="en-US" altLang="zh-TW" sz="1600" b="1" dirty="0">
                <a:solidFill>
                  <a:srgbClr val="003399"/>
                </a:solidFill>
                <a:highlight>
                  <a:srgbClr val="FFFF00"/>
                </a:highlight>
              </a:rPr>
              <a:t>AI</a:t>
            </a:r>
            <a:r>
              <a:rPr lang="zh-TW" altLang="zh-TW" sz="1600" b="1" dirty="0">
                <a:solidFill>
                  <a:srgbClr val="003399"/>
                </a:solidFill>
                <a:highlight>
                  <a:srgbClr val="FFFF00"/>
                </a:highlight>
              </a:rPr>
              <a:t>大數據模型，並將初期的模型與其他社區真實用電情況做比較</a:t>
            </a:r>
            <a:r>
              <a:rPr lang="zh-TW" altLang="zh-TW" sz="1600" dirty="0">
                <a:solidFill>
                  <a:srgbClr val="003399"/>
                </a:solidFill>
              </a:rPr>
              <a:t>，來驗證精準度。</a:t>
            </a:r>
            <a:endParaRPr lang="en-US" altLang="zh-TW" sz="1600" dirty="0">
              <a:solidFill>
                <a:srgbClr val="003399"/>
              </a:solidFill>
            </a:endParaRPr>
          </a:p>
          <a:p>
            <a:endParaRPr lang="en-US" altLang="zh-TW" sz="1600" dirty="0">
              <a:solidFill>
                <a:srgbClr val="003399"/>
              </a:solidFill>
            </a:endParaRPr>
          </a:p>
          <a:p>
            <a:r>
              <a:rPr lang="zh-TW" altLang="en-US" sz="1600" dirty="0"/>
              <a:t>        利用 </a:t>
            </a:r>
            <a:r>
              <a:rPr lang="en-US" altLang="zh-TW" sz="1600" dirty="0"/>
              <a:t>NILM </a:t>
            </a:r>
            <a:r>
              <a:rPr lang="zh-TW" altLang="en-US" sz="1600" dirty="0"/>
              <a:t>技術與 </a:t>
            </a:r>
            <a:r>
              <a:rPr lang="en-US" altLang="zh-TW" sz="1600" dirty="0"/>
              <a:t>AMI </a:t>
            </a:r>
            <a:r>
              <a:rPr lang="zh-TW" altLang="en-US" sz="1600" dirty="0"/>
              <a:t>電表分析用電行為，屬於 </a:t>
            </a:r>
            <a:r>
              <a:rPr lang="en-US" altLang="zh-TW" sz="1600" b="1" dirty="0"/>
              <a:t>EC 4.0 </a:t>
            </a:r>
            <a:r>
              <a:rPr lang="zh-TW" altLang="en-US" sz="1600" b="1" dirty="0"/>
              <a:t>的智慧物聯網應用</a:t>
            </a:r>
            <a:r>
              <a:rPr lang="zh-TW" altLang="en-US" sz="1600" dirty="0"/>
              <a:t>，代表電商與現實環境數據深度整合，邁向</a:t>
            </a:r>
            <a:r>
              <a:rPr lang="zh-TW" altLang="en-US" sz="1600" dirty="0">
                <a:highlight>
                  <a:srgbClr val="FFFF00"/>
                </a:highlight>
              </a:rPr>
              <a:t>「自動化、無感知」的消費新時代</a:t>
            </a:r>
            <a:r>
              <a:rPr lang="zh-TW" altLang="en-US" sz="1600" dirty="0"/>
              <a:t>。</a:t>
            </a:r>
            <a:endParaRPr lang="zh-TW" altLang="zh-TW" sz="1600" dirty="0">
              <a:solidFill>
                <a:srgbClr val="003399"/>
              </a:solidFill>
            </a:endParaRPr>
          </a:p>
          <a:p>
            <a:endParaRPr lang="zh-TW" altLang="en-US" dirty="0"/>
          </a:p>
        </p:txBody>
      </p:sp>
    </p:spTree>
    <p:extLst>
      <p:ext uri="{BB962C8B-B14F-4D97-AF65-F5344CB8AC3E}">
        <p14:creationId xmlns:p14="http://schemas.microsoft.com/office/powerpoint/2010/main" val="1751255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28DA54-D207-4EC3-9283-025EA0452F90}"/>
              </a:ext>
            </a:extLst>
          </p:cNvPr>
          <p:cNvSpPr>
            <a:spLocks noGrp="1"/>
          </p:cNvSpPr>
          <p:nvPr>
            <p:ph type="title"/>
          </p:nvPr>
        </p:nvSpPr>
        <p:spPr>
          <a:xfrm>
            <a:off x="838199" y="365126"/>
            <a:ext cx="11021569" cy="853376"/>
          </a:xfrm>
        </p:spPr>
        <p:txBody>
          <a:bodyPr>
            <a:normAutofit/>
          </a:bodyPr>
          <a:lstStyle/>
          <a:p>
            <a:r>
              <a:rPr lang="en-US" altLang="zh-TW" sz="2400" b="1" i="0" dirty="0">
                <a:solidFill>
                  <a:srgbClr val="333333"/>
                </a:solidFill>
                <a:effectLst/>
                <a:latin typeface="Microsoft YaHei" panose="020B0503020204020204" pitchFamily="34" charset="-122"/>
                <a:ea typeface="Microsoft YaHei" panose="020B0503020204020204" pitchFamily="34" charset="-122"/>
              </a:rPr>
              <a:t>(0627.18) </a:t>
            </a:r>
            <a:r>
              <a:rPr lang="zh-TW" altLang="en-US" sz="2400" b="1" i="0" dirty="0">
                <a:solidFill>
                  <a:srgbClr val="333333"/>
                </a:solidFill>
                <a:effectLst/>
                <a:latin typeface="Microsoft YaHei" panose="020B0503020204020204" pitchFamily="34" charset="-122"/>
                <a:ea typeface="Microsoft YaHei" panose="020B0503020204020204" pitchFamily="34" charset="-122"/>
              </a:rPr>
              <a:t>深度直擊全球</a:t>
            </a:r>
            <a:r>
              <a:rPr lang="en-US" altLang="zh-TW" sz="2400" b="1" i="0" dirty="0">
                <a:solidFill>
                  <a:srgbClr val="333333"/>
                </a:solidFill>
                <a:effectLst/>
                <a:latin typeface="Microsoft YaHei" panose="020B0503020204020204" pitchFamily="34" charset="-122"/>
                <a:ea typeface="Microsoft YaHei" panose="020B0503020204020204" pitchFamily="34" charset="-122"/>
              </a:rPr>
              <a:t>Amazon</a:t>
            </a:r>
            <a:r>
              <a:rPr lang="zh-TW" altLang="en-US" sz="2400" b="1" i="0" dirty="0">
                <a:solidFill>
                  <a:srgbClr val="333333"/>
                </a:solidFill>
                <a:effectLst/>
                <a:latin typeface="Microsoft YaHei" panose="020B0503020204020204" pitchFamily="34" charset="-122"/>
                <a:ea typeface="Microsoft YaHei" panose="020B0503020204020204" pitchFamily="34" charset="-122"/>
              </a:rPr>
              <a:t>首家無人商店</a:t>
            </a:r>
            <a:r>
              <a:rPr lang="zh-TW" altLang="en-US" sz="2400" b="1" i="0" dirty="0">
                <a:solidFill>
                  <a:srgbClr val="003399"/>
                </a:solidFill>
                <a:effectLst/>
                <a:latin typeface="微軟正黑體" panose="020B0604030504040204" pitchFamily="34" charset="-120"/>
                <a:ea typeface="微軟正黑體" panose="020B0604030504040204" pitchFamily="34" charset="-120"/>
              </a:rPr>
              <a:t>， </a:t>
            </a:r>
            <a:r>
              <a:rPr lang="en-US" altLang="zh-TW" sz="2400" b="1" i="0" dirty="0">
                <a:solidFill>
                  <a:srgbClr val="333333"/>
                </a:solidFill>
                <a:effectLst/>
                <a:latin typeface="Microsoft YaHei" panose="020B0503020204020204" pitchFamily="34" charset="-122"/>
                <a:ea typeface="Microsoft YaHei" panose="020B0503020204020204" pitchFamily="34" charset="-122"/>
              </a:rPr>
              <a:t>Amazon Go</a:t>
            </a:r>
            <a:r>
              <a:rPr lang="zh-TW" altLang="en-US" sz="2400" b="1" i="0" dirty="0">
                <a:solidFill>
                  <a:srgbClr val="333333"/>
                </a:solidFill>
                <a:effectLst/>
                <a:latin typeface="Microsoft YaHei" panose="020B0503020204020204" pitchFamily="34" charset="-122"/>
                <a:ea typeface="Microsoft YaHei" panose="020B0503020204020204" pitchFamily="34" charset="-122"/>
              </a:rPr>
              <a:t>維運關鍵大公開</a:t>
            </a:r>
            <a:endParaRPr lang="zh-TW" altLang="en-US" sz="2400" dirty="0"/>
          </a:p>
        </p:txBody>
      </p:sp>
      <p:pic>
        <p:nvPicPr>
          <p:cNvPr id="4" name="圖片 3" descr="一張含有 文字, 室內, 地板, 天花板 的圖片&#10;&#10;自動產生的描述">
            <a:extLst>
              <a:ext uri="{FF2B5EF4-FFF2-40B4-BE49-F238E27FC236}">
                <a16:creationId xmlns:a16="http://schemas.microsoft.com/office/drawing/2014/main" id="{B4E3B2FC-3D41-4F5C-BD65-D894F87C6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85" y="1690688"/>
            <a:ext cx="4604657" cy="3062097"/>
          </a:xfrm>
          <a:prstGeom prst="rect">
            <a:avLst/>
          </a:prstGeom>
        </p:spPr>
      </p:pic>
      <p:sp>
        <p:nvSpPr>
          <p:cNvPr id="5" name="文字方塊 4">
            <a:extLst>
              <a:ext uri="{FF2B5EF4-FFF2-40B4-BE49-F238E27FC236}">
                <a16:creationId xmlns:a16="http://schemas.microsoft.com/office/drawing/2014/main" id="{0AD48DE6-992A-4176-893D-5C8BD385704D}"/>
              </a:ext>
            </a:extLst>
          </p:cNvPr>
          <p:cNvSpPr txBox="1"/>
          <p:nvPr/>
        </p:nvSpPr>
        <p:spPr>
          <a:xfrm>
            <a:off x="267234" y="5061439"/>
            <a:ext cx="4015843" cy="646331"/>
          </a:xfrm>
          <a:prstGeom prst="rect">
            <a:avLst/>
          </a:prstGeom>
          <a:noFill/>
        </p:spPr>
        <p:txBody>
          <a:bodyPr wrap="none" rtlCol="0">
            <a:spAutoFit/>
          </a:bodyPr>
          <a:lstStyle/>
          <a:p>
            <a:r>
              <a:rPr lang="zh-TW" altLang="en-US" b="1" i="0" dirty="0">
                <a:solidFill>
                  <a:srgbClr val="C00000"/>
                </a:solidFill>
                <a:effectLst/>
                <a:latin typeface="微軟正黑體" panose="020B0604030504040204" pitchFamily="34" charset="-120"/>
                <a:ea typeface="微軟正黑體" panose="020B0604030504040204" pitchFamily="34" charset="-120"/>
              </a:rPr>
              <a:t>特色</a:t>
            </a:r>
            <a:r>
              <a:rPr lang="en-US" altLang="zh-TW" b="1" i="0" dirty="0">
                <a:solidFill>
                  <a:srgbClr val="C00000"/>
                </a:solidFill>
                <a:effectLst/>
                <a:highlight>
                  <a:srgbClr val="FFFF00"/>
                </a:highlight>
                <a:latin typeface="微軟正黑體" panose="020B0604030504040204" pitchFamily="34" charset="-120"/>
                <a:ea typeface="微軟正黑體" panose="020B0604030504040204" pitchFamily="34" charset="-120"/>
              </a:rPr>
              <a:t>6</a:t>
            </a:r>
            <a:r>
              <a:rPr lang="zh-TW" altLang="en-US" b="1" i="0" dirty="0">
                <a:solidFill>
                  <a:srgbClr val="C00000"/>
                </a:solidFill>
                <a:effectLst/>
                <a:latin typeface="微軟正黑體" panose="020B0604030504040204" pitchFamily="34" charset="-120"/>
                <a:ea typeface="微軟正黑體" panose="020B0604030504040204" pitchFamily="34" charset="-120"/>
              </a:rPr>
              <a:t>　靠</a:t>
            </a:r>
            <a:r>
              <a:rPr lang="zh-TW" altLang="en-US" b="1" i="0" dirty="0">
                <a:solidFill>
                  <a:srgbClr val="C00000"/>
                </a:solidFill>
                <a:effectLst/>
                <a:highlight>
                  <a:srgbClr val="FFFF00"/>
                </a:highlight>
                <a:latin typeface="微軟正黑體" panose="020B0604030504040204" pitchFamily="34" charset="-120"/>
                <a:ea typeface="微軟正黑體" panose="020B0604030504040204" pitchFamily="34" charset="-120"/>
              </a:rPr>
              <a:t>深度學習</a:t>
            </a:r>
            <a:r>
              <a:rPr lang="zh-TW" altLang="en-US" b="1" i="0" dirty="0">
                <a:solidFill>
                  <a:srgbClr val="C00000"/>
                </a:solidFill>
                <a:effectLst/>
                <a:latin typeface="微軟正黑體" panose="020B0604030504040204" pitchFamily="34" charset="-120"/>
                <a:ea typeface="微軟正黑體" panose="020B0604030504040204" pitchFamily="34" charset="-120"/>
              </a:rPr>
              <a:t>預測店內人潮動向</a:t>
            </a:r>
          </a:p>
          <a:p>
            <a:endParaRPr lang="zh-TW" altLang="en-US" dirty="0"/>
          </a:p>
        </p:txBody>
      </p:sp>
      <p:pic>
        <p:nvPicPr>
          <p:cNvPr id="9" name="圖片 8" descr="一張含有 文字, 室內, 景色, 商場 的圖片&#10;&#10;自動產生的描述">
            <a:extLst>
              <a:ext uri="{FF2B5EF4-FFF2-40B4-BE49-F238E27FC236}">
                <a16:creationId xmlns:a16="http://schemas.microsoft.com/office/drawing/2014/main" id="{476D0B9D-2B3B-46EA-8907-54E6AC4B0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130" y="1527155"/>
            <a:ext cx="2350299" cy="3534284"/>
          </a:xfrm>
          <a:prstGeom prst="rect">
            <a:avLst/>
          </a:prstGeom>
        </p:spPr>
      </p:pic>
      <p:sp>
        <p:nvSpPr>
          <p:cNvPr id="10" name="文字方塊 9">
            <a:extLst>
              <a:ext uri="{FF2B5EF4-FFF2-40B4-BE49-F238E27FC236}">
                <a16:creationId xmlns:a16="http://schemas.microsoft.com/office/drawing/2014/main" id="{F9CE6FE6-39C1-4606-9A02-5E3552B32C87}"/>
              </a:ext>
            </a:extLst>
          </p:cNvPr>
          <p:cNvSpPr txBox="1"/>
          <p:nvPr/>
        </p:nvSpPr>
        <p:spPr>
          <a:xfrm>
            <a:off x="5705130" y="5255943"/>
            <a:ext cx="5617294" cy="923330"/>
          </a:xfrm>
          <a:prstGeom prst="rect">
            <a:avLst/>
          </a:prstGeom>
          <a:noFill/>
        </p:spPr>
        <p:txBody>
          <a:bodyPr wrap="square" rtlCol="0">
            <a:spAutoFit/>
          </a:bodyPr>
          <a:lstStyle/>
          <a:p>
            <a:pPr algn="l" fontAlgn="t"/>
            <a:r>
              <a:rPr lang="zh-TW" altLang="en-US" b="1" i="0" dirty="0">
                <a:solidFill>
                  <a:srgbClr val="C00000"/>
                </a:solidFill>
                <a:effectLst/>
                <a:latin typeface="微軟正黑體" panose="020B0604030504040204" pitchFamily="34" charset="-120"/>
                <a:ea typeface="微軟正黑體" panose="020B0604030504040204" pitchFamily="34" charset="-120"/>
              </a:rPr>
              <a:t>特色</a:t>
            </a:r>
            <a:r>
              <a:rPr lang="en-US" altLang="zh-TW" b="1" i="0" dirty="0">
                <a:solidFill>
                  <a:srgbClr val="C00000"/>
                </a:solidFill>
                <a:effectLst/>
                <a:highlight>
                  <a:srgbClr val="FFFF00"/>
                </a:highlight>
                <a:latin typeface="微軟正黑體" panose="020B0604030504040204" pitchFamily="34" charset="-120"/>
                <a:ea typeface="微軟正黑體" panose="020B0604030504040204" pitchFamily="34" charset="-120"/>
              </a:rPr>
              <a:t>7</a:t>
            </a:r>
            <a:r>
              <a:rPr lang="zh-TW" altLang="en-US" b="1" i="0" dirty="0">
                <a:solidFill>
                  <a:srgbClr val="C00000"/>
                </a:solidFill>
                <a:effectLst/>
                <a:latin typeface="微軟正黑體" panose="020B0604030504040204" pitchFamily="34" charset="-120"/>
                <a:ea typeface="微軟正黑體" panose="020B0604030504040204" pitchFamily="34" charset="-120"/>
              </a:rPr>
              <a:t>　超過</a:t>
            </a:r>
            <a:r>
              <a:rPr lang="en-US" altLang="zh-TW" b="1" i="0" dirty="0">
                <a:solidFill>
                  <a:srgbClr val="C00000"/>
                </a:solidFill>
                <a:effectLst/>
                <a:latin typeface="微軟正黑體" panose="020B0604030504040204" pitchFamily="34" charset="-120"/>
                <a:ea typeface="微軟正黑體" panose="020B0604030504040204" pitchFamily="34" charset="-120"/>
              </a:rPr>
              <a:t>1</a:t>
            </a:r>
            <a:r>
              <a:rPr lang="zh-TW" altLang="en-US" b="1" i="0" dirty="0">
                <a:solidFill>
                  <a:srgbClr val="C00000"/>
                </a:solidFill>
                <a:effectLst/>
                <a:latin typeface="微軟正黑體" panose="020B0604030504040204" pitchFamily="34" charset="-120"/>
                <a:ea typeface="微軟正黑體" panose="020B0604030504040204" pitchFamily="34" charset="-120"/>
              </a:rPr>
              <a:t>千</a:t>
            </a:r>
            <a:r>
              <a:rPr lang="en-US" altLang="zh-TW" b="1" i="0" dirty="0">
                <a:solidFill>
                  <a:srgbClr val="C00000"/>
                </a:solidFill>
                <a:effectLst/>
                <a:latin typeface="微軟正黑體" panose="020B0604030504040204" pitchFamily="34" charset="-120"/>
                <a:ea typeface="微軟正黑體" panose="020B0604030504040204" pitchFamily="34" charset="-120"/>
              </a:rPr>
              <a:t>6</a:t>
            </a:r>
            <a:r>
              <a:rPr lang="zh-TW" altLang="en-US" b="1" i="0" dirty="0">
                <a:solidFill>
                  <a:srgbClr val="C00000"/>
                </a:solidFill>
                <a:effectLst/>
                <a:latin typeface="微軟正黑體" panose="020B0604030504040204" pitchFamily="34" charset="-120"/>
                <a:ea typeface="微軟正黑體" panose="020B0604030504040204" pitchFamily="34" charset="-120"/>
              </a:rPr>
              <a:t>百項商品皆能正確識別</a:t>
            </a:r>
            <a:endParaRPr lang="en-US" altLang="zh-TW" b="1" i="0" dirty="0">
              <a:solidFill>
                <a:srgbClr val="C00000"/>
              </a:solidFill>
              <a:effectLst/>
              <a:latin typeface="微軟正黑體" panose="020B0604030504040204" pitchFamily="34" charset="-120"/>
              <a:ea typeface="微軟正黑體" panose="020B0604030504040204" pitchFamily="34" charset="-120"/>
            </a:endParaRPr>
          </a:p>
          <a:p>
            <a:pPr algn="l" fontAlgn="t"/>
            <a:endParaRPr lang="en-US" altLang="zh-TW" b="1" i="0" dirty="0">
              <a:solidFill>
                <a:srgbClr val="C00000"/>
              </a:solidFill>
              <a:effectLst/>
              <a:latin typeface="微軟正黑體" panose="020B0604030504040204" pitchFamily="34" charset="-120"/>
              <a:ea typeface="微軟正黑體" panose="020B0604030504040204" pitchFamily="34" charset="-120"/>
            </a:endParaRPr>
          </a:p>
          <a:p>
            <a:pPr fontAlgn="t"/>
            <a:r>
              <a:rPr lang="zh-TW" altLang="en-US" b="1" i="0" dirty="0">
                <a:solidFill>
                  <a:srgbClr val="C00000"/>
                </a:solidFill>
                <a:effectLst/>
                <a:latin typeface="微軟正黑體" panose="020B0604030504040204" pitchFamily="34" charset="-120"/>
                <a:ea typeface="微軟正黑體" panose="020B0604030504040204" pitchFamily="34" charset="-120"/>
              </a:rPr>
              <a:t>特色</a:t>
            </a:r>
            <a:r>
              <a:rPr lang="en-US" altLang="zh-TW" b="1" i="0" dirty="0">
                <a:solidFill>
                  <a:srgbClr val="C00000"/>
                </a:solidFill>
                <a:effectLst/>
                <a:highlight>
                  <a:srgbClr val="FFFF00"/>
                </a:highlight>
                <a:latin typeface="微軟正黑體" panose="020B0604030504040204" pitchFamily="34" charset="-120"/>
                <a:ea typeface="微軟正黑體" panose="020B0604030504040204" pitchFamily="34" charset="-120"/>
              </a:rPr>
              <a:t>8</a:t>
            </a:r>
            <a:r>
              <a:rPr lang="zh-TW" altLang="en-US" b="1" i="0" dirty="0">
                <a:solidFill>
                  <a:srgbClr val="C00000"/>
                </a:solidFill>
                <a:effectLst/>
                <a:latin typeface="微軟正黑體" panose="020B0604030504040204" pitchFamily="34" charset="-120"/>
                <a:ea typeface="微軟正黑體" panose="020B0604030504040204" pitchFamily="34" charset="-120"/>
              </a:rPr>
              <a:t>　</a:t>
            </a:r>
            <a:r>
              <a:rPr lang="zh-TW" altLang="en-US" b="1" i="0" dirty="0">
                <a:solidFill>
                  <a:srgbClr val="C00000"/>
                </a:solidFill>
                <a:effectLst/>
                <a:highlight>
                  <a:srgbClr val="FFFF00"/>
                </a:highlight>
                <a:latin typeface="微軟正黑體" panose="020B0604030504040204" pitchFamily="34" charset="-120"/>
                <a:ea typeface="微軟正黑體" panose="020B0604030504040204" pitchFamily="34" charset="-120"/>
              </a:rPr>
              <a:t>鮮食品附特殊標記</a:t>
            </a:r>
            <a:r>
              <a:rPr lang="zh-TW" altLang="en-US" b="1" i="0" dirty="0">
                <a:solidFill>
                  <a:srgbClr val="C00000"/>
                </a:solidFill>
                <a:effectLst/>
                <a:latin typeface="微軟正黑體" panose="020B0604030504040204" pitchFamily="34" charset="-120"/>
                <a:ea typeface="微軟正黑體" panose="020B0604030504040204" pitchFamily="34" charset="-120"/>
              </a:rPr>
              <a:t>能提高辨識率</a:t>
            </a:r>
            <a:endParaRPr lang="zh-TW" altLang="en-US" dirty="0"/>
          </a:p>
        </p:txBody>
      </p:sp>
      <p:pic>
        <p:nvPicPr>
          <p:cNvPr id="14" name="圖片 13" descr="一張含有 文字, 室內, 商店, 架子 的圖片&#10;&#10;自動產生的描述">
            <a:extLst>
              <a:ext uri="{FF2B5EF4-FFF2-40B4-BE49-F238E27FC236}">
                <a16:creationId xmlns:a16="http://schemas.microsoft.com/office/drawing/2014/main" id="{A3337D6D-2F56-43C2-99C9-83586C39A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1249" y="1418631"/>
            <a:ext cx="2774413" cy="3534284"/>
          </a:xfrm>
          <a:prstGeom prst="rect">
            <a:avLst/>
          </a:prstGeom>
        </p:spPr>
      </p:pic>
    </p:spTree>
    <p:extLst>
      <p:ext uri="{BB962C8B-B14F-4D97-AF65-F5344CB8AC3E}">
        <p14:creationId xmlns:p14="http://schemas.microsoft.com/office/powerpoint/2010/main" val="33912713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D6B97C87-D124-496E-B9D4-E4220E26433E}"/>
              </a:ext>
            </a:extLst>
          </p:cNvPr>
          <p:cNvSpPr>
            <a:spLocks noGrp="1" noChangeArrowheads="1"/>
          </p:cNvSpPr>
          <p:nvPr>
            <p:ph type="title"/>
          </p:nvPr>
        </p:nvSpPr>
        <p:spPr>
          <a:xfrm>
            <a:off x="105878" y="0"/>
            <a:ext cx="12086122" cy="834502"/>
          </a:xfrm>
          <a:solidFill>
            <a:schemeClr val="tx2"/>
          </a:solidFill>
        </p:spPr>
        <p:txBody>
          <a:bodyPr/>
          <a:lstStyle/>
          <a:p>
            <a:pPr eaLnBrk="1" hangingPunct="1"/>
            <a:r>
              <a:rPr lang="en-US" altLang="zh-TW" sz="2600">
                <a:solidFill>
                  <a:schemeClr val="bg1"/>
                </a:solidFill>
                <a:ea typeface="新細明體" panose="02020500000000000000" pitchFamily="18" charset="-120"/>
              </a:rPr>
              <a:t> </a:t>
            </a:r>
            <a:endParaRPr lang="en-US" altLang="zh-TW" sz="2800">
              <a:solidFill>
                <a:schemeClr val="bg1"/>
              </a:solidFill>
              <a:ea typeface="華康中黑體" pitchFamily="49" charset="-120"/>
            </a:endParaRPr>
          </a:p>
        </p:txBody>
      </p:sp>
      <p:sp>
        <p:nvSpPr>
          <p:cNvPr id="108547" name="Rectangle 2">
            <a:extLst>
              <a:ext uri="{FF2B5EF4-FFF2-40B4-BE49-F238E27FC236}">
                <a16:creationId xmlns:a16="http://schemas.microsoft.com/office/drawing/2014/main" id="{C55B1366-3295-4DEB-84AC-1FBF681F351A}"/>
              </a:ext>
            </a:extLst>
          </p:cNvPr>
          <p:cNvSpPr txBox="1">
            <a:spLocks noChangeArrowheads="1"/>
          </p:cNvSpPr>
          <p:nvPr/>
        </p:nvSpPr>
        <p:spPr bwMode="auto">
          <a:xfrm>
            <a:off x="1925788" y="-505273"/>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108548" name="文字方塊 1">
            <a:extLst>
              <a:ext uri="{FF2B5EF4-FFF2-40B4-BE49-F238E27FC236}">
                <a16:creationId xmlns:a16="http://schemas.microsoft.com/office/drawing/2014/main" id="{71FCF0DB-FDCA-43CF-9BBD-E6F36630076D}"/>
              </a:ext>
            </a:extLst>
          </p:cNvPr>
          <p:cNvSpPr txBox="1">
            <a:spLocks noChangeArrowheads="1"/>
          </p:cNvSpPr>
          <p:nvPr/>
        </p:nvSpPr>
        <p:spPr bwMode="auto">
          <a:xfrm>
            <a:off x="69869" y="-5217"/>
            <a:ext cx="120162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1800" b="1" dirty="0">
                <a:solidFill>
                  <a:schemeClr val="bg1"/>
                </a:solidFill>
                <a:latin typeface="Tahoma" panose="020B0604030504040204" pitchFamily="34" charset="0"/>
                <a:ea typeface="新細明體" panose="02020500000000000000" pitchFamily="18" charset="-120"/>
              </a:rPr>
              <a:t>AMI </a:t>
            </a:r>
            <a:r>
              <a:rPr lang="zh-TW" altLang="en-US" sz="1800" b="1" dirty="0">
                <a:solidFill>
                  <a:schemeClr val="bg1"/>
                </a:solidFill>
                <a:latin typeface="Tahoma" panose="020B0604030504040204" pitchFamily="34" charset="0"/>
                <a:ea typeface="新細明體" panose="02020500000000000000" pitchFamily="18" charset="-120"/>
              </a:rPr>
              <a:t>智慧電表的技術對應 </a:t>
            </a:r>
            <a:r>
              <a:rPr lang="en-US" altLang="zh-TW" sz="1800" b="1" dirty="0">
                <a:solidFill>
                  <a:schemeClr val="bg1"/>
                </a:solidFill>
                <a:latin typeface="Tahoma" panose="020B0604030504040204" pitchFamily="34" charset="0"/>
                <a:ea typeface="新細明體" panose="02020500000000000000" pitchFamily="18" charset="-120"/>
              </a:rPr>
              <a:t>EC 4.0</a:t>
            </a:r>
            <a:r>
              <a:rPr lang="zh-TW" altLang="en-US" sz="1800" b="1" dirty="0">
                <a:solidFill>
                  <a:schemeClr val="bg1"/>
                </a:solidFill>
                <a:latin typeface="Tahoma" panose="020B0604030504040204" pitchFamily="34" charset="0"/>
                <a:ea typeface="新細明體" panose="02020500000000000000" pitchFamily="18" charset="-120"/>
              </a:rPr>
              <a:t>的場景 </a:t>
            </a:r>
            <a:r>
              <a:rPr lang="en-US" altLang="zh-TW" sz="1800" b="1" dirty="0">
                <a:solidFill>
                  <a:schemeClr val="bg1"/>
                </a:solidFill>
                <a:latin typeface="Tahoma" panose="020B0604030504040204" pitchFamily="34" charset="0"/>
                <a:ea typeface="新細明體" panose="02020500000000000000" pitchFamily="18" charset="-120"/>
              </a:rPr>
              <a:t> : e-Commerce </a:t>
            </a:r>
            <a:r>
              <a:rPr lang="zh-TW" altLang="en-US" sz="1800" b="1" dirty="0">
                <a:solidFill>
                  <a:schemeClr val="bg1"/>
                </a:solidFill>
                <a:latin typeface="Tahoma" panose="020B0604030504040204" pitchFamily="34" charset="0"/>
                <a:ea typeface="新細明體" panose="02020500000000000000" pitchFamily="18" charset="-120"/>
              </a:rPr>
              <a:t>基礎建設</a:t>
            </a:r>
            <a:r>
              <a:rPr lang="en-US" altLang="zh-TW" sz="1800" b="1" dirty="0">
                <a:solidFill>
                  <a:schemeClr val="bg1"/>
                </a:solidFill>
                <a:latin typeface="Tahoma" panose="020B0604030504040204" pitchFamily="34" charset="0"/>
                <a:ea typeface="新細明體" panose="02020500000000000000" pitchFamily="18" charset="-120"/>
              </a:rPr>
              <a:t> : </a:t>
            </a:r>
            <a:r>
              <a:rPr lang="zh-TW" altLang="en-US" sz="1800" b="1" dirty="0">
                <a:solidFill>
                  <a:schemeClr val="bg1"/>
                </a:solidFill>
                <a:latin typeface="Tahoma" panose="020B0604030504040204" pitchFamily="34" charset="0"/>
                <a:ea typeface="新細明體" panose="02020500000000000000" pitchFamily="18" charset="-120"/>
              </a:rPr>
              <a:t>智慧電表全民化 </a:t>
            </a:r>
            <a:r>
              <a:rPr lang="en-US" altLang="zh-TW" sz="1800" b="1" dirty="0">
                <a:solidFill>
                  <a:schemeClr val="bg1"/>
                </a:solidFill>
                <a:latin typeface="Tahoma" panose="020B0604030504040204" pitchFamily="34" charset="0"/>
                <a:ea typeface="新細明體" panose="02020500000000000000" pitchFamily="18" charset="-120"/>
              </a:rPr>
              <a:t>2017 </a:t>
            </a:r>
            <a:r>
              <a:rPr lang="zh-TW" altLang="en-US" sz="1800" b="1" dirty="0">
                <a:solidFill>
                  <a:schemeClr val="bg1"/>
                </a:solidFill>
                <a:latin typeface="Tahoma" panose="020B0604030504040204" pitchFamily="34" charset="0"/>
                <a:ea typeface="新細明體" panose="02020500000000000000" pitchFamily="18" charset="-120"/>
              </a:rPr>
              <a:t>年啟動 </a:t>
            </a:r>
          </a:p>
          <a:p>
            <a:pPr eaLnBrk="1" hangingPunct="1">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sp>
        <p:nvSpPr>
          <p:cNvPr id="108549" name="文字方塊 2">
            <a:extLst>
              <a:ext uri="{FF2B5EF4-FFF2-40B4-BE49-F238E27FC236}">
                <a16:creationId xmlns:a16="http://schemas.microsoft.com/office/drawing/2014/main" id="{77EF7F2D-D60B-4110-BFAF-9E059ABA185E}"/>
              </a:ext>
            </a:extLst>
          </p:cNvPr>
          <p:cNvSpPr txBox="1">
            <a:spLocks noChangeArrowheads="1"/>
          </p:cNvSpPr>
          <p:nvPr/>
        </p:nvSpPr>
        <p:spPr bwMode="auto">
          <a:xfrm>
            <a:off x="252710" y="3240741"/>
            <a:ext cx="11586364"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600" b="1" dirty="0">
                <a:solidFill>
                  <a:schemeClr val="tx2"/>
                </a:solidFill>
                <a:latin typeface="Roboto" panose="02000000000000000000" pitchFamily="2" charset="0"/>
                <a:ea typeface="新細明體" panose="02020500000000000000" pitchFamily="18" charset="-120"/>
              </a:rPr>
              <a:t>         </a:t>
            </a:r>
            <a:r>
              <a:rPr lang="zh-TW" altLang="en-US" sz="1600" b="1" dirty="0">
                <a:solidFill>
                  <a:srgbClr val="003399"/>
                </a:solidFill>
                <a:latin typeface="Roboto" panose="02000000000000000000" pitchFamily="2" charset="0"/>
                <a:ea typeface="新細明體" panose="02020500000000000000" pitchFamily="18" charset="-120"/>
              </a:rPr>
              <a:t>根據台電官網指出，截至</a:t>
            </a:r>
            <a:r>
              <a:rPr lang="en-US" altLang="zh-TW" sz="1600" b="1" dirty="0">
                <a:solidFill>
                  <a:srgbClr val="003399"/>
                </a:solidFill>
                <a:latin typeface="Roboto" panose="02000000000000000000" pitchFamily="2" charset="0"/>
                <a:ea typeface="新細明體" panose="02020500000000000000" pitchFamily="18" charset="-120"/>
              </a:rPr>
              <a:t>2021</a:t>
            </a:r>
            <a:r>
              <a:rPr lang="zh-TW" altLang="en-US" sz="1600" b="1" dirty="0">
                <a:solidFill>
                  <a:srgbClr val="003399"/>
                </a:solidFill>
                <a:latin typeface="Roboto" panose="02000000000000000000" pitchFamily="2" charset="0"/>
                <a:ea typeface="新細明體" panose="02020500000000000000" pitchFamily="18" charset="-120"/>
              </a:rPr>
              <a:t>年</a:t>
            </a:r>
            <a:r>
              <a:rPr lang="en-US" altLang="zh-TW" sz="1600" b="1" dirty="0">
                <a:solidFill>
                  <a:srgbClr val="003399"/>
                </a:solidFill>
                <a:latin typeface="Roboto" panose="02000000000000000000" pitchFamily="2" charset="0"/>
                <a:ea typeface="新細明體" panose="02020500000000000000" pitchFamily="18" charset="-120"/>
              </a:rPr>
              <a:t>9</a:t>
            </a:r>
            <a:r>
              <a:rPr lang="zh-TW" altLang="en-US" sz="1600" b="1" dirty="0">
                <a:solidFill>
                  <a:srgbClr val="003399"/>
                </a:solidFill>
                <a:latin typeface="Roboto" panose="02000000000000000000" pitchFamily="2" charset="0"/>
                <a:ea typeface="新細明體" panose="02020500000000000000" pitchFamily="18" charset="-120"/>
              </a:rPr>
              <a:t>月</a:t>
            </a:r>
            <a:r>
              <a:rPr lang="en-US" altLang="zh-TW" sz="1600" b="1" dirty="0">
                <a:solidFill>
                  <a:srgbClr val="003399"/>
                </a:solidFill>
                <a:latin typeface="Roboto" panose="02000000000000000000" pitchFamily="2" charset="0"/>
                <a:ea typeface="新細明體" panose="02020500000000000000" pitchFamily="18" charset="-120"/>
              </a:rPr>
              <a:t>1</a:t>
            </a:r>
            <a:r>
              <a:rPr lang="zh-TW" altLang="en-US" sz="1600" b="1" dirty="0">
                <a:solidFill>
                  <a:srgbClr val="003399"/>
                </a:solidFill>
                <a:latin typeface="Roboto" panose="02000000000000000000" pitchFamily="2" charset="0"/>
                <a:ea typeface="新細明體" panose="02020500000000000000" pitchFamily="18" charset="-120"/>
              </a:rPr>
              <a:t>日，全台已佈建</a:t>
            </a:r>
            <a:r>
              <a:rPr lang="en-US" altLang="zh-TW" sz="1600" b="1" dirty="0">
                <a:solidFill>
                  <a:srgbClr val="003399"/>
                </a:solidFill>
                <a:latin typeface="Roboto" panose="02000000000000000000" pitchFamily="2" charset="0"/>
                <a:ea typeface="新細明體" panose="02020500000000000000" pitchFamily="18" charset="-120"/>
              </a:rPr>
              <a:t>118</a:t>
            </a:r>
            <a:r>
              <a:rPr lang="zh-TW" altLang="en-US" sz="1600" b="1" dirty="0">
                <a:solidFill>
                  <a:srgbClr val="003399"/>
                </a:solidFill>
                <a:latin typeface="Roboto" panose="02000000000000000000" pitchFamily="2" charset="0"/>
                <a:ea typeface="新細明體" panose="02020500000000000000" pitchFamily="18" charset="-120"/>
              </a:rPr>
              <a:t>多萬具 </a:t>
            </a:r>
            <a:r>
              <a:rPr lang="en-US" altLang="zh-TW" sz="1600" b="1" dirty="0">
                <a:solidFill>
                  <a:srgbClr val="003399"/>
                </a:solidFill>
                <a:highlight>
                  <a:srgbClr val="FFFF00"/>
                </a:highlight>
                <a:latin typeface="Roboto" panose="02000000000000000000" pitchFamily="2" charset="0"/>
                <a:ea typeface="新細明體" panose="02020500000000000000" pitchFamily="18" charset="-120"/>
              </a:rPr>
              <a:t>AMI</a:t>
            </a:r>
            <a:r>
              <a:rPr lang="zh-TW" altLang="en-US" sz="1600" b="1" dirty="0">
                <a:solidFill>
                  <a:srgbClr val="003399"/>
                </a:solidFill>
                <a:highlight>
                  <a:srgbClr val="FFFF00"/>
                </a:highlight>
                <a:latin typeface="Roboto" panose="02000000000000000000" pitchFamily="2" charset="0"/>
                <a:ea typeface="新細明體" panose="02020500000000000000" pitchFamily="18" charset="-120"/>
              </a:rPr>
              <a:t>智慧電表</a:t>
            </a:r>
            <a:r>
              <a:rPr lang="zh-TW" altLang="en-US" sz="1600" b="1" dirty="0">
                <a:solidFill>
                  <a:srgbClr val="003399"/>
                </a:solidFill>
                <a:latin typeface="Roboto" panose="02000000000000000000" pitchFamily="2" charset="0"/>
                <a:ea typeface="新細明體" panose="02020500000000000000" pitchFamily="18" charset="-120"/>
              </a:rPr>
              <a:t>，而智慧電表具備</a:t>
            </a:r>
            <a:r>
              <a:rPr lang="zh-TW" altLang="en-US" sz="1600" b="1" dirty="0">
                <a:solidFill>
                  <a:srgbClr val="003399"/>
                </a:solidFill>
                <a:highlight>
                  <a:srgbClr val="FFFF00"/>
                </a:highlight>
                <a:latin typeface="Roboto" panose="02000000000000000000" pitchFamily="2" charset="0"/>
                <a:ea typeface="新細明體" panose="02020500000000000000" pitchFamily="18" charset="-120"/>
              </a:rPr>
              <a:t>通訊功能的現代化電力量測設備</a:t>
            </a:r>
            <a:r>
              <a:rPr lang="zh-TW" altLang="en-US" sz="1600" b="1" dirty="0">
                <a:solidFill>
                  <a:srgbClr val="003399"/>
                </a:solidFill>
                <a:latin typeface="Roboto" panose="02000000000000000000" pitchFamily="2" charset="0"/>
                <a:ea typeface="新細明體" panose="02020500000000000000" pitchFamily="18" charset="-120"/>
              </a:rPr>
              <a:t>，可以將民眾每日居家</a:t>
            </a:r>
            <a:r>
              <a:rPr lang="zh-TW" altLang="en-US" sz="1600" b="1" dirty="0">
                <a:solidFill>
                  <a:srgbClr val="003399"/>
                </a:solidFill>
                <a:highlight>
                  <a:srgbClr val="FFFF00"/>
                </a:highlight>
                <a:latin typeface="Roboto" panose="02000000000000000000" pitchFamily="2" charset="0"/>
                <a:ea typeface="新細明體" panose="02020500000000000000" pitchFamily="18" charset="-120"/>
              </a:rPr>
              <a:t>用電度數</a:t>
            </a:r>
            <a:r>
              <a:rPr lang="zh-TW" altLang="en-US" sz="1600" b="1" dirty="0">
                <a:solidFill>
                  <a:srgbClr val="003399"/>
                </a:solidFill>
                <a:latin typeface="Roboto" panose="02000000000000000000" pitchFamily="2" charset="0"/>
                <a:ea typeface="新細明體" panose="02020500000000000000" pitchFamily="18" charset="-120"/>
              </a:rPr>
              <a:t>，透過通訊</a:t>
            </a:r>
            <a:r>
              <a:rPr lang="zh-TW" altLang="en-US" sz="1600" b="1" dirty="0">
                <a:solidFill>
                  <a:srgbClr val="003399"/>
                </a:solidFill>
                <a:highlight>
                  <a:srgbClr val="FFFF00"/>
                </a:highlight>
                <a:latin typeface="Roboto" panose="02000000000000000000" pitchFamily="2" charset="0"/>
                <a:ea typeface="新細明體" panose="02020500000000000000" pitchFamily="18" charset="-120"/>
              </a:rPr>
              <a:t>系統定期回傳到台電公司，並可計算出尖峰、離峰及半尖峰時段之用電量，幫助民眾更有效地進行不同時間區段之用電管理</a:t>
            </a:r>
            <a:endParaRPr lang="en-US" altLang="zh-TW" sz="1600" b="1" dirty="0">
              <a:solidFill>
                <a:srgbClr val="003399"/>
              </a:solidFill>
              <a:highlight>
                <a:srgbClr val="FFFF00"/>
              </a:highlight>
              <a:latin typeface="Roboto" panose="02000000000000000000" pitchFamily="2" charset="0"/>
              <a:ea typeface="新細明體" panose="02020500000000000000" pitchFamily="18" charset="-120"/>
            </a:endParaRPr>
          </a:p>
          <a:p>
            <a:pPr>
              <a:spcBef>
                <a:spcPct val="0"/>
              </a:spcBef>
              <a:buClrTx/>
              <a:buSzTx/>
              <a:buFontTx/>
              <a:buNone/>
            </a:pPr>
            <a:endParaRPr lang="en-US" altLang="zh-TW" sz="1200" b="1" dirty="0">
              <a:solidFill>
                <a:srgbClr val="003399"/>
              </a:solidFill>
              <a:latin typeface="Roboto" panose="02000000000000000000" pitchFamily="2" charset="0"/>
              <a:ea typeface="新細明體" panose="02020500000000000000" pitchFamily="18" charset="-120"/>
            </a:endParaRPr>
          </a:p>
          <a:p>
            <a:pPr>
              <a:spcBef>
                <a:spcPct val="0"/>
              </a:spcBef>
              <a:buClrTx/>
              <a:buSzTx/>
              <a:buFontTx/>
              <a:buNone/>
            </a:pPr>
            <a:r>
              <a:rPr lang="zh-TW" altLang="en-US" sz="1800" dirty="0">
                <a:solidFill>
                  <a:srgbClr val="003399"/>
                </a:solidFill>
                <a:latin typeface="Roboto" panose="02000000000000000000" pitchFamily="2" charset="0"/>
                <a:ea typeface="新細明體" panose="02020500000000000000" pitchFamily="18" charset="-120"/>
              </a:rPr>
              <a:t>        「有</a:t>
            </a:r>
            <a:r>
              <a:rPr lang="en-US" altLang="zh-TW" sz="1600" b="1" dirty="0" err="1">
                <a:solidFill>
                  <a:srgbClr val="003399"/>
                </a:solidFill>
                <a:highlight>
                  <a:srgbClr val="00FF00"/>
                </a:highlight>
                <a:latin typeface="Roboto" panose="02000000000000000000" pitchFamily="2" charset="0"/>
                <a:ea typeface="新細明體" panose="02020500000000000000" pitchFamily="18" charset="-120"/>
              </a:rPr>
              <a:t>WiFi</a:t>
            </a:r>
            <a:r>
              <a:rPr lang="zh-TW" altLang="en-US" sz="1600" b="1" dirty="0">
                <a:solidFill>
                  <a:srgbClr val="003399"/>
                </a:solidFill>
                <a:highlight>
                  <a:srgbClr val="00FF00"/>
                </a:highlight>
                <a:latin typeface="Roboto" panose="02000000000000000000" pitchFamily="2" charset="0"/>
                <a:ea typeface="新細明體" panose="02020500000000000000" pitchFamily="18" charset="-120"/>
              </a:rPr>
              <a:t>連線</a:t>
            </a:r>
            <a:r>
              <a:rPr lang="en-US" altLang="zh-TW" sz="1400" b="1" dirty="0">
                <a:solidFill>
                  <a:srgbClr val="003399"/>
                </a:solidFill>
                <a:highlight>
                  <a:srgbClr val="00FF00"/>
                </a:highlight>
                <a:latin typeface="Roboto" panose="02000000000000000000" pitchFamily="2" charset="0"/>
                <a:ea typeface="新細明體" panose="02020500000000000000" pitchFamily="18" charset="-120"/>
              </a:rPr>
              <a:t>(</a:t>
            </a:r>
            <a:r>
              <a:rPr lang="zh-TW" altLang="en-US" sz="1400" b="1" dirty="0">
                <a:solidFill>
                  <a:srgbClr val="003399"/>
                </a:solidFill>
                <a:highlight>
                  <a:srgbClr val="00FF00"/>
                </a:highlight>
                <a:latin typeface="Roboto" panose="02000000000000000000" pitchFamily="2" charset="0"/>
                <a:ea typeface="新細明體" panose="02020500000000000000" pitchFamily="18" charset="-120"/>
              </a:rPr>
              <a:t>注</a:t>
            </a:r>
            <a:r>
              <a:rPr lang="en-US" altLang="zh-TW" sz="1400" b="1" dirty="0">
                <a:solidFill>
                  <a:srgbClr val="003399"/>
                </a:solidFill>
                <a:highlight>
                  <a:srgbClr val="00FF00"/>
                </a:highlight>
                <a:latin typeface="Roboto" panose="02000000000000000000" pitchFamily="2" charset="0"/>
                <a:ea typeface="新細明體" panose="02020500000000000000" pitchFamily="18" charset="-120"/>
              </a:rPr>
              <a:t>1)</a:t>
            </a:r>
            <a:r>
              <a:rPr lang="zh-TW" altLang="en-US" sz="1800" dirty="0">
                <a:solidFill>
                  <a:srgbClr val="003399"/>
                </a:solidFill>
                <a:latin typeface="Roboto" panose="02000000000000000000" pitchFamily="2" charset="0"/>
                <a:ea typeface="新細明體" panose="02020500000000000000" pitchFamily="18" charset="-120"/>
              </a:rPr>
              <a:t>，</a:t>
            </a:r>
            <a:r>
              <a:rPr lang="zh-TW" altLang="en-US" sz="1600" b="1" dirty="0">
                <a:solidFill>
                  <a:srgbClr val="003399"/>
                </a:solidFill>
                <a:latin typeface="Roboto" panose="02000000000000000000" pitchFamily="2" charset="0"/>
                <a:ea typeface="新細明體" panose="02020500000000000000" pitchFamily="18" charset="-120"/>
              </a:rPr>
              <a:t>以後他們</a:t>
            </a:r>
            <a:r>
              <a:rPr lang="zh-TW" altLang="en-US" sz="1600" b="1" dirty="0">
                <a:solidFill>
                  <a:srgbClr val="003399"/>
                </a:solidFill>
                <a:highlight>
                  <a:srgbClr val="FFFF00"/>
                </a:highlight>
                <a:latin typeface="Roboto" panose="02000000000000000000" pitchFamily="2" charset="0"/>
                <a:ea typeface="新細明體" panose="02020500000000000000" pitchFamily="18" charset="-120"/>
              </a:rPr>
              <a:t>直接遠端抄表，不</a:t>
            </a:r>
            <a:r>
              <a:rPr lang="zh-TW" altLang="en-US" sz="1600" b="1" dirty="0">
                <a:solidFill>
                  <a:srgbClr val="003399"/>
                </a:solidFill>
                <a:latin typeface="Roboto" panose="02000000000000000000" pitchFamily="2" charset="0"/>
                <a:ea typeface="新細明體" panose="02020500000000000000" pitchFamily="18" charset="-120"/>
              </a:rPr>
              <a:t>用再派抄表員</a:t>
            </a:r>
            <a:r>
              <a:rPr lang="zh-TW" altLang="en-US" sz="1600" b="1" dirty="0">
                <a:solidFill>
                  <a:srgbClr val="003399"/>
                </a:solidFill>
                <a:highlight>
                  <a:srgbClr val="FFFF00"/>
                </a:highlight>
                <a:latin typeface="Roboto" panose="02000000000000000000" pitchFamily="2" charset="0"/>
                <a:ea typeface="新細明體" panose="02020500000000000000" pitchFamily="18" charset="-120"/>
              </a:rPr>
              <a:t>家家戶戶抄表紀錄」</a:t>
            </a:r>
            <a:r>
              <a:rPr lang="zh-TW" altLang="en-US" sz="1600" b="1" dirty="0">
                <a:solidFill>
                  <a:srgbClr val="003399"/>
                </a:solidFill>
                <a:latin typeface="Roboto" panose="02000000000000000000" pitchFamily="2" charset="0"/>
                <a:ea typeface="新細明體" panose="02020500000000000000" pitchFamily="18" charset="-120"/>
              </a:rPr>
              <a:t>、「用電量直接回傳，還可以</a:t>
            </a:r>
            <a:r>
              <a:rPr lang="zh-TW" altLang="en-US" sz="1600" b="1" dirty="0">
                <a:solidFill>
                  <a:srgbClr val="003399"/>
                </a:solidFill>
                <a:highlight>
                  <a:srgbClr val="FFFF00"/>
                </a:highlight>
                <a:latin typeface="Roboto" panose="02000000000000000000" pitchFamily="2" charset="0"/>
                <a:ea typeface="新細明體" panose="02020500000000000000" pitchFamily="18" charset="-120"/>
              </a:rPr>
              <a:t>分析用電時間習慣」、「每</a:t>
            </a:r>
            <a:r>
              <a:rPr lang="en-US" altLang="zh-TW" sz="1600" b="1" dirty="0">
                <a:solidFill>
                  <a:srgbClr val="003399"/>
                </a:solidFill>
                <a:highlight>
                  <a:srgbClr val="FFFF00"/>
                </a:highlight>
                <a:latin typeface="Roboto" panose="02000000000000000000" pitchFamily="2" charset="0"/>
                <a:ea typeface="新細明體" panose="02020500000000000000" pitchFamily="18" charset="-120"/>
              </a:rPr>
              <a:t>6</a:t>
            </a:r>
            <a:r>
              <a:rPr lang="zh-TW" altLang="en-US" sz="1600" b="1" dirty="0">
                <a:solidFill>
                  <a:srgbClr val="003399"/>
                </a:solidFill>
                <a:highlight>
                  <a:srgbClr val="FFFF00"/>
                </a:highlight>
                <a:latin typeface="Roboto" panose="02000000000000000000" pitchFamily="2" charset="0"/>
                <a:ea typeface="新細明體" panose="02020500000000000000" pitchFamily="18" charset="-120"/>
              </a:rPr>
              <a:t>小時</a:t>
            </a:r>
            <a:r>
              <a:rPr lang="en-US" altLang="zh-TW" sz="1600" b="1" dirty="0">
                <a:solidFill>
                  <a:srgbClr val="003399"/>
                </a:solidFill>
                <a:highlight>
                  <a:srgbClr val="FFFF00"/>
                </a:highlight>
                <a:latin typeface="Roboto" panose="02000000000000000000" pitchFamily="2" charset="0"/>
                <a:ea typeface="新細明體" panose="02020500000000000000" pitchFamily="18" charset="-120"/>
              </a:rPr>
              <a:t>upload</a:t>
            </a:r>
            <a:r>
              <a:rPr lang="zh-TW" altLang="en-US" sz="1600" b="1" dirty="0">
                <a:solidFill>
                  <a:srgbClr val="003399"/>
                </a:solidFill>
                <a:highlight>
                  <a:srgbClr val="FFFF00"/>
                </a:highlight>
                <a:latin typeface="Roboto" panose="02000000000000000000" pitchFamily="2" charset="0"/>
                <a:ea typeface="新細明體" panose="02020500000000000000" pitchFamily="18" charset="-120"/>
              </a:rPr>
              <a:t>一次</a:t>
            </a:r>
            <a:r>
              <a:rPr lang="zh-TW" altLang="en-US" sz="1600" b="1" dirty="0">
                <a:solidFill>
                  <a:srgbClr val="003399"/>
                </a:solidFill>
                <a:latin typeface="Roboto" panose="02000000000000000000" pitchFamily="2" charset="0"/>
                <a:ea typeface="新細明體" panose="02020500000000000000" pitchFamily="18" charset="-120"/>
              </a:rPr>
              <a:t>，可以選用</a:t>
            </a:r>
            <a:r>
              <a:rPr lang="zh-TW" altLang="en-US" sz="1600" b="1" dirty="0">
                <a:solidFill>
                  <a:srgbClr val="003399"/>
                </a:solidFill>
                <a:highlight>
                  <a:srgbClr val="FFFF00"/>
                </a:highlight>
                <a:latin typeface="Roboto" panose="02000000000000000000" pitchFamily="2" charset="0"/>
                <a:ea typeface="新細明體" panose="02020500000000000000" pitchFamily="18" charset="-120"/>
              </a:rPr>
              <a:t>時間區間來計算電費</a:t>
            </a:r>
            <a:r>
              <a:rPr lang="zh-TW" altLang="en-US" sz="1600" b="1" dirty="0">
                <a:solidFill>
                  <a:srgbClr val="003399"/>
                </a:solidFill>
                <a:latin typeface="Roboto" panose="02000000000000000000" pitchFamily="2" charset="0"/>
                <a:ea typeface="新細明體" panose="02020500000000000000" pitchFamily="18" charset="-120"/>
              </a:rPr>
              <a:t>，如果有能力一點可以用</a:t>
            </a:r>
            <a:r>
              <a:rPr lang="zh-TW" altLang="en-US" sz="1600" b="1" dirty="0">
                <a:solidFill>
                  <a:srgbClr val="003399"/>
                </a:solidFill>
                <a:highlight>
                  <a:srgbClr val="FFFF00"/>
                </a:highlight>
                <a:latin typeface="Roboto" panose="02000000000000000000" pitchFamily="2" charset="0"/>
                <a:ea typeface="新細明體" panose="02020500000000000000" pitchFamily="18" charset="-120"/>
              </a:rPr>
              <a:t>太陽能板＋併市電</a:t>
            </a:r>
            <a:r>
              <a:rPr lang="zh-TW" altLang="en-US" sz="1600" b="1" dirty="0">
                <a:solidFill>
                  <a:srgbClr val="003399"/>
                </a:solidFill>
                <a:latin typeface="Roboto" panose="02000000000000000000" pitchFamily="2" charset="0"/>
                <a:ea typeface="新細明體" panose="02020500000000000000" pitchFamily="18" charset="-120"/>
              </a:rPr>
              <a:t>，可以省很大，電費幾乎全免」。</a:t>
            </a:r>
            <a:endParaRPr lang="en-US" altLang="zh-TW" sz="1600" b="1" dirty="0">
              <a:solidFill>
                <a:srgbClr val="003399"/>
              </a:solidFill>
              <a:latin typeface="Roboto" panose="02000000000000000000" pitchFamily="2"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Roboto" panose="02000000000000000000" pitchFamily="2" charset="0"/>
              <a:ea typeface="新細明體" panose="02020500000000000000" pitchFamily="18" charset="-120"/>
            </a:endParaRPr>
          </a:p>
          <a:p>
            <a:pPr>
              <a:spcBef>
                <a:spcPct val="0"/>
              </a:spcBef>
              <a:buClrTx/>
              <a:buSzTx/>
              <a:buFontTx/>
              <a:buNone/>
            </a:pPr>
            <a:r>
              <a:rPr lang="en-US" altLang="zh-TW" sz="1600" b="1" dirty="0">
                <a:solidFill>
                  <a:srgbClr val="003399"/>
                </a:solidFill>
                <a:latin typeface="Roboto" panose="02000000000000000000" pitchFamily="2" charset="0"/>
                <a:ea typeface="新細明體" panose="02020500000000000000" pitchFamily="18" charset="-120"/>
              </a:rPr>
              <a:t>1914</a:t>
            </a:r>
            <a:r>
              <a:rPr lang="zh-TW" altLang="en-US" sz="1600" b="1" dirty="0">
                <a:solidFill>
                  <a:srgbClr val="003399"/>
                </a:solidFill>
                <a:latin typeface="Roboto" panose="02000000000000000000" pitchFamily="2" charset="0"/>
                <a:ea typeface="新細明體" panose="02020500000000000000" pitchFamily="18" charset="-120"/>
              </a:rPr>
              <a:t>年 台灣第一個電表。</a:t>
            </a:r>
            <a:endParaRPr lang="en-US" altLang="zh-TW" sz="1600" b="1" dirty="0">
              <a:solidFill>
                <a:srgbClr val="003399"/>
              </a:solidFill>
              <a:latin typeface="Roboto" panose="02000000000000000000" pitchFamily="2"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Roboto" panose="02000000000000000000" pitchFamily="2" charset="0"/>
              <a:ea typeface="新細明體" panose="02020500000000000000" pitchFamily="18" charset="-120"/>
            </a:endParaRPr>
          </a:p>
          <a:p>
            <a:pPr>
              <a:spcBef>
                <a:spcPct val="0"/>
              </a:spcBef>
              <a:buClrTx/>
              <a:buSzTx/>
              <a:buFontTx/>
              <a:buNone/>
            </a:pPr>
            <a:r>
              <a:rPr lang="en-US" altLang="zh-TW" sz="1600" dirty="0"/>
              <a:t>AMI </a:t>
            </a:r>
            <a:r>
              <a:rPr lang="zh-TW" altLang="en-US" sz="1600" dirty="0"/>
              <a:t>智慧電表（僅遠端抄表、自動計費）</a:t>
            </a:r>
            <a:r>
              <a:rPr lang="zh-TW" altLang="en-US" sz="1600" b="1" dirty="0">
                <a:solidFill>
                  <a:srgbClr val="003399"/>
                </a:solidFill>
                <a:latin typeface="Roboto" panose="02000000000000000000" pitchFamily="2" charset="0"/>
              </a:rPr>
              <a:t>，</a:t>
            </a:r>
            <a:r>
              <a:rPr lang="zh-TW" altLang="en-US" sz="1600" dirty="0"/>
              <a:t>歸屬 </a:t>
            </a:r>
            <a:r>
              <a:rPr lang="en-US" altLang="zh-TW" sz="1600" dirty="0"/>
              <a:t>EC 3.0</a:t>
            </a:r>
            <a:r>
              <a:rPr lang="zh-TW" altLang="en-US" sz="1600" b="1" dirty="0">
                <a:solidFill>
                  <a:srgbClr val="003399"/>
                </a:solidFill>
                <a:latin typeface="Roboto" panose="02000000000000000000" pitchFamily="2" charset="0"/>
              </a:rPr>
              <a:t> 。</a:t>
            </a:r>
            <a:endParaRPr lang="en-US" altLang="zh-TW" sz="1600" b="1" dirty="0">
              <a:solidFill>
                <a:srgbClr val="003399"/>
              </a:solidFill>
              <a:latin typeface="Roboto" panose="02000000000000000000" pitchFamily="2" charset="0"/>
              <a:ea typeface="新細明體" panose="02020500000000000000" pitchFamily="18" charset="-120"/>
            </a:endParaRPr>
          </a:p>
          <a:p>
            <a:pPr>
              <a:spcBef>
                <a:spcPct val="0"/>
              </a:spcBef>
              <a:buClrTx/>
              <a:buSzTx/>
              <a:buFontTx/>
              <a:buNone/>
            </a:pPr>
            <a:r>
              <a:rPr lang="en-US" altLang="zh-TW" sz="1600" dirty="0"/>
              <a:t>AMI + AI </a:t>
            </a:r>
            <a:r>
              <a:rPr lang="zh-TW" altLang="en-US" sz="1600" dirty="0"/>
              <a:t>預測 </a:t>
            </a:r>
            <a:r>
              <a:rPr lang="en-US" altLang="zh-TW" sz="1600" dirty="0"/>
              <a:t>+ </a:t>
            </a:r>
            <a:r>
              <a:rPr lang="zh-TW" altLang="en-US" sz="1600" dirty="0"/>
              <a:t>自動交易或需求響應（</a:t>
            </a:r>
            <a:r>
              <a:rPr lang="en-US" altLang="zh-TW" sz="1600" dirty="0"/>
              <a:t>DR</a:t>
            </a:r>
            <a:r>
              <a:rPr lang="zh-TW" altLang="en-US" sz="1600" dirty="0"/>
              <a:t>）</a:t>
            </a:r>
            <a:r>
              <a:rPr lang="en-US" altLang="zh-TW" sz="1600" dirty="0"/>
              <a:t>+ </a:t>
            </a:r>
            <a:r>
              <a:rPr lang="zh-TW" altLang="en-US" sz="1600" dirty="0"/>
              <a:t>用戶主動參與調節</a:t>
            </a:r>
            <a:r>
              <a:rPr lang="zh-TW" altLang="en-US" sz="1600" b="1" dirty="0">
                <a:solidFill>
                  <a:srgbClr val="003399"/>
                </a:solidFill>
                <a:latin typeface="Roboto" panose="02000000000000000000" pitchFamily="2" charset="0"/>
              </a:rPr>
              <a:t>，</a:t>
            </a:r>
            <a:r>
              <a:rPr lang="zh-TW" altLang="en-US" sz="1600" dirty="0"/>
              <a:t>歸屬</a:t>
            </a:r>
            <a:r>
              <a:rPr lang="en-US" altLang="zh-TW" sz="1600" dirty="0"/>
              <a:t>EC 4.0</a:t>
            </a:r>
            <a:r>
              <a:rPr lang="zh-TW" altLang="en-US" sz="1600" b="1" dirty="0">
                <a:solidFill>
                  <a:srgbClr val="003399"/>
                </a:solidFill>
                <a:latin typeface="Roboto" panose="02000000000000000000" pitchFamily="2" charset="0"/>
              </a:rPr>
              <a:t> 。</a:t>
            </a:r>
            <a:endParaRPr lang="en-US" altLang="zh-TW" sz="1600" b="1" dirty="0">
              <a:solidFill>
                <a:srgbClr val="003399"/>
              </a:solidFill>
              <a:latin typeface="Roboto" panose="02000000000000000000" pitchFamily="2" charset="0"/>
            </a:endParaRPr>
          </a:p>
          <a:p>
            <a:pPr>
              <a:spcBef>
                <a:spcPct val="0"/>
              </a:spcBef>
              <a:buClrTx/>
              <a:buSzTx/>
              <a:buFontTx/>
              <a:buNone/>
            </a:pPr>
            <a:endParaRPr lang="en-US" altLang="zh-TW" sz="1600" b="1" dirty="0">
              <a:solidFill>
                <a:srgbClr val="003399"/>
              </a:solidFill>
              <a:latin typeface="Roboto" panose="02000000000000000000" pitchFamily="2" charset="0"/>
              <a:ea typeface="新細明體" panose="02020500000000000000" pitchFamily="18" charset="-120"/>
            </a:endParaRPr>
          </a:p>
          <a:p>
            <a:pPr>
              <a:spcBef>
                <a:spcPct val="0"/>
              </a:spcBef>
              <a:buClrTx/>
              <a:buSzTx/>
              <a:buFontTx/>
              <a:buNone/>
            </a:pPr>
            <a:r>
              <a:rPr lang="en-US" altLang="zh-TW" sz="1400" b="1" dirty="0">
                <a:solidFill>
                  <a:srgbClr val="003399"/>
                </a:solidFill>
                <a:latin typeface="Roboto" panose="02000000000000000000" pitchFamily="2" charset="0"/>
                <a:ea typeface="新細明體" panose="02020500000000000000" pitchFamily="18" charset="-120"/>
              </a:rPr>
              <a:t>(</a:t>
            </a:r>
            <a:r>
              <a:rPr lang="zh-TW" altLang="en-US" sz="1400" b="1" dirty="0">
                <a:solidFill>
                  <a:srgbClr val="003399"/>
                </a:solidFill>
                <a:highlight>
                  <a:srgbClr val="FFFF00"/>
                </a:highlight>
                <a:latin typeface="Roboto" panose="02000000000000000000" pitchFamily="2" charset="0"/>
                <a:ea typeface="新細明體" panose="02020500000000000000" pitchFamily="18" charset="-120"/>
              </a:rPr>
              <a:t>注</a:t>
            </a:r>
            <a:r>
              <a:rPr lang="en-US" altLang="zh-TW" sz="1400" b="1" dirty="0">
                <a:solidFill>
                  <a:srgbClr val="003399"/>
                </a:solidFill>
                <a:latin typeface="Roboto" panose="02000000000000000000" pitchFamily="2" charset="0"/>
                <a:ea typeface="新細明體" panose="02020500000000000000" pitchFamily="18" charset="-120"/>
              </a:rPr>
              <a:t>1) </a:t>
            </a:r>
            <a:r>
              <a:rPr lang="en-US" altLang="zh-TW" sz="1600" b="1" dirty="0" err="1">
                <a:solidFill>
                  <a:srgbClr val="003399"/>
                </a:solidFill>
                <a:latin typeface="Roboto" panose="02000000000000000000" pitchFamily="2" charset="0"/>
                <a:ea typeface="新細明體" panose="02020500000000000000" pitchFamily="18" charset="-120"/>
              </a:rPr>
              <a:t>WiFi</a:t>
            </a:r>
            <a:r>
              <a:rPr lang="zh-TW" altLang="en-US" sz="1600" b="1" dirty="0">
                <a:solidFill>
                  <a:srgbClr val="003399"/>
                </a:solidFill>
                <a:latin typeface="Roboto" panose="02000000000000000000" pitchFamily="2" charset="0"/>
                <a:ea typeface="新細明體" panose="02020500000000000000" pitchFamily="18" charset="-120"/>
              </a:rPr>
              <a:t>連線 </a:t>
            </a:r>
            <a:r>
              <a:rPr lang="en-US" altLang="zh-TW" sz="1600" b="1" dirty="0">
                <a:solidFill>
                  <a:srgbClr val="003399"/>
                </a:solidFill>
                <a:latin typeface="Roboto" panose="02000000000000000000" pitchFamily="2" charset="0"/>
                <a:ea typeface="新細明體" panose="02020500000000000000" pitchFamily="18" charset="-120"/>
              </a:rPr>
              <a:t>:</a:t>
            </a:r>
            <a:r>
              <a:rPr lang="zh-TW" altLang="en-US" sz="1600" b="1" dirty="0">
                <a:solidFill>
                  <a:srgbClr val="003399"/>
                </a:solidFill>
                <a:latin typeface="Roboto" panose="02000000000000000000" pitchFamily="2" charset="0"/>
                <a:ea typeface="新細明體" panose="02020500000000000000" pitchFamily="18" charset="-120"/>
              </a:rPr>
              <a:t>見以下</a:t>
            </a:r>
            <a:r>
              <a:rPr lang="en-US" altLang="zh-TW" sz="1600" b="1" dirty="0">
                <a:solidFill>
                  <a:srgbClr val="003399"/>
                </a:solidFill>
                <a:latin typeface="Roboto" panose="02000000000000000000" pitchFamily="2" charset="0"/>
                <a:ea typeface="新細明體" panose="02020500000000000000" pitchFamily="18" charset="-120"/>
              </a:rPr>
              <a:t>2</a:t>
            </a:r>
            <a:r>
              <a:rPr lang="zh-TW" altLang="en-US" sz="1600" b="1" dirty="0">
                <a:solidFill>
                  <a:srgbClr val="003399"/>
                </a:solidFill>
                <a:latin typeface="Roboto" panose="02000000000000000000" pitchFamily="2" charset="0"/>
                <a:ea typeface="新細明體" panose="02020500000000000000" pitchFamily="18" charset="-120"/>
              </a:rPr>
              <a:t>個 </a:t>
            </a:r>
            <a:r>
              <a:rPr lang="en-US" altLang="zh-TW" sz="1600" b="1" dirty="0">
                <a:solidFill>
                  <a:srgbClr val="003399"/>
                </a:solidFill>
                <a:latin typeface="Roboto" panose="02000000000000000000" pitchFamily="2" charset="0"/>
                <a:ea typeface="新細明體" panose="02020500000000000000" pitchFamily="18" charset="-120"/>
              </a:rPr>
              <a:t>Slide</a:t>
            </a:r>
            <a:endParaRPr lang="zh-TW" altLang="en-US" sz="1600" b="1" dirty="0">
              <a:solidFill>
                <a:srgbClr val="003399"/>
              </a:solidFill>
              <a:latin typeface="Roboto" panose="02000000000000000000" pitchFamily="2" charset="0"/>
              <a:ea typeface="新細明體" panose="02020500000000000000" pitchFamily="18" charset="-120"/>
            </a:endParaRPr>
          </a:p>
        </p:txBody>
      </p:sp>
      <p:pic>
        <p:nvPicPr>
          <p:cNvPr id="108550" name="圖片 4" descr="一張含有 文字, 室內, 差異, 架子 的圖片&#10;&#10;自動產生的描述">
            <a:extLst>
              <a:ext uri="{FF2B5EF4-FFF2-40B4-BE49-F238E27FC236}">
                <a16:creationId xmlns:a16="http://schemas.microsoft.com/office/drawing/2014/main" id="{F2808AAA-34F1-4BD0-980B-2231302AE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10" y="653327"/>
            <a:ext cx="4444796" cy="249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天熱用電好兇...嘉義安裝智慧型電表進度慢惹民怨台電：持續布建| 雲嘉南| 地方| 聯合新聞網">
            <a:extLst>
              <a:ext uri="{FF2B5EF4-FFF2-40B4-BE49-F238E27FC236}">
                <a16:creationId xmlns:a16="http://schemas.microsoft.com/office/drawing/2014/main" id="{9414B241-3962-3518-E9F7-4AC011524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970" y="518658"/>
            <a:ext cx="3372098" cy="259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130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F88D78CA-6BC4-5FDB-B940-BFE6A0B3844E}"/>
              </a:ext>
            </a:extLst>
          </p:cNvPr>
          <p:cNvSpPr>
            <a:spLocks noGrp="1" noChangeArrowheads="1"/>
          </p:cNvSpPr>
          <p:nvPr>
            <p:ph type="title"/>
          </p:nvPr>
        </p:nvSpPr>
        <p:spPr>
          <a:xfrm>
            <a:off x="0" y="0"/>
            <a:ext cx="12192000" cy="923330"/>
          </a:xfrm>
          <a:solidFill>
            <a:schemeClr val="tx2"/>
          </a:solidFill>
        </p:spPr>
        <p:txBody>
          <a:bodyPr/>
          <a:lstStyle/>
          <a:p>
            <a:pPr eaLnBrk="1" hangingPunct="1"/>
            <a:r>
              <a:rPr lang="en-US" altLang="zh-TW" sz="2600" dirty="0">
                <a:solidFill>
                  <a:schemeClr val="bg1"/>
                </a:solidFill>
                <a:ea typeface="新細明體" panose="02020500000000000000" pitchFamily="18" charset="-120"/>
              </a:rPr>
              <a:t> </a:t>
            </a:r>
            <a:endParaRPr lang="en-US" altLang="zh-TW" sz="2800" dirty="0">
              <a:solidFill>
                <a:schemeClr val="bg1"/>
              </a:solidFill>
              <a:ea typeface="華康中黑體" pitchFamily="49" charset="-120"/>
            </a:endParaRPr>
          </a:p>
        </p:txBody>
      </p:sp>
      <p:sp>
        <p:nvSpPr>
          <p:cNvPr id="112643" name="Rectangle 2">
            <a:extLst>
              <a:ext uri="{FF2B5EF4-FFF2-40B4-BE49-F238E27FC236}">
                <a16:creationId xmlns:a16="http://schemas.microsoft.com/office/drawing/2014/main" id="{3C14176A-5F36-2843-E371-886E52E549CA}"/>
              </a:ext>
            </a:extLst>
          </p:cNvPr>
          <p:cNvSpPr txBox="1">
            <a:spLocks noChangeArrowheads="1"/>
          </p:cNvSpPr>
          <p:nvPr/>
        </p:nvSpPr>
        <p:spPr bwMode="auto">
          <a:xfrm>
            <a:off x="2108200" y="-333375"/>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110596" name="文字方塊 1">
            <a:extLst>
              <a:ext uri="{FF2B5EF4-FFF2-40B4-BE49-F238E27FC236}">
                <a16:creationId xmlns:a16="http://schemas.microsoft.com/office/drawing/2014/main" id="{3B5F268D-7BC2-AD00-AC82-2F906477DB56}"/>
              </a:ext>
            </a:extLst>
          </p:cNvPr>
          <p:cNvSpPr txBox="1">
            <a:spLocks noChangeArrowheads="1"/>
          </p:cNvSpPr>
          <p:nvPr/>
        </p:nvSpPr>
        <p:spPr bwMode="auto">
          <a:xfrm>
            <a:off x="161365" y="-5612"/>
            <a:ext cx="11321574" cy="1200329"/>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defRPr/>
            </a:pPr>
            <a:r>
              <a:rPr lang="en-US" altLang="zh-TW" sz="1600" b="1" dirty="0">
                <a:solidFill>
                  <a:schemeClr val="bg1"/>
                </a:solidFill>
                <a:latin typeface="Tahoma" panose="020B0604030504040204" pitchFamily="34" charset="0"/>
              </a:rPr>
              <a:t>AMI </a:t>
            </a:r>
            <a:r>
              <a:rPr lang="zh-TW" altLang="en-US" sz="1600" b="1" dirty="0">
                <a:solidFill>
                  <a:schemeClr val="bg1"/>
                </a:solidFill>
                <a:latin typeface="Tahoma" panose="020B0604030504040204" pitchFamily="34" charset="0"/>
              </a:rPr>
              <a:t>智慧電表的技術對應 </a:t>
            </a:r>
            <a:r>
              <a:rPr lang="en-US" altLang="zh-TW" sz="1600" b="1" dirty="0">
                <a:solidFill>
                  <a:schemeClr val="bg1"/>
                </a:solidFill>
                <a:latin typeface="Tahoma" panose="020B0604030504040204" pitchFamily="34" charset="0"/>
              </a:rPr>
              <a:t>EC 4.0</a:t>
            </a:r>
            <a:r>
              <a:rPr lang="zh-TW" altLang="en-US" sz="1600" b="1" dirty="0">
                <a:solidFill>
                  <a:schemeClr val="bg1"/>
                </a:solidFill>
                <a:latin typeface="Tahoma" panose="020B0604030504040204" pitchFamily="34" charset="0"/>
              </a:rPr>
              <a:t>的場景   </a:t>
            </a:r>
            <a:r>
              <a:rPr lang="en-US" altLang="zh-TW" sz="1600" b="1" dirty="0">
                <a:solidFill>
                  <a:schemeClr val="bg1"/>
                </a:solidFill>
                <a:latin typeface="Tahoma" panose="020B0604030504040204" pitchFamily="34" charset="0"/>
              </a:rPr>
              <a:t> </a:t>
            </a:r>
            <a:r>
              <a:rPr lang="en-US" altLang="zh-TW" sz="1600" b="1" dirty="0">
                <a:solidFill>
                  <a:schemeClr val="bg1"/>
                </a:solidFill>
                <a:latin typeface="Tahoma" panose="020B0604030504040204" pitchFamily="34" charset="0"/>
                <a:ea typeface="新細明體" panose="02020500000000000000" pitchFamily="18" charset="-120"/>
              </a:rPr>
              <a:t>(0916.22)</a:t>
            </a:r>
            <a:r>
              <a:rPr lang="zh-TW" altLang="en-US" sz="16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 </a:t>
            </a:r>
            <a:r>
              <a:rPr lang="zh-TW" altLang="zh-TW" sz="1800" b="1" dirty="0">
                <a:solidFill>
                  <a:schemeClr val="bg1"/>
                </a:solidFill>
                <a:latin typeface="Tahoma" panose="020B0604030504040204" pitchFamily="34" charset="0"/>
                <a:ea typeface="新細明體" panose="02020500000000000000" pitchFamily="18" charset="-120"/>
              </a:rPr>
              <a:t>英拚節能！暖氣調低、減少娛樂 </a:t>
            </a:r>
            <a:r>
              <a:rPr lang="zh-TW" altLang="en-US" sz="1800" b="1" dirty="0">
                <a:solidFill>
                  <a:schemeClr val="bg1"/>
                </a:solidFill>
                <a:latin typeface="Tahoma" panose="020B0604030504040204" pitchFamily="34" charset="0"/>
                <a:ea typeface="新細明體" panose="02020500000000000000" pitchFamily="18" charset="-120"/>
              </a:rPr>
              <a:t> </a:t>
            </a:r>
            <a:r>
              <a:rPr lang="zh-TW" altLang="zh-TW" sz="1800" b="1" dirty="0">
                <a:solidFill>
                  <a:schemeClr val="bg1"/>
                </a:solidFill>
                <a:latin typeface="Tahoma" panose="020B0604030504040204" pitchFamily="34" charset="0"/>
                <a:ea typeface="新細明體" panose="02020500000000000000" pitchFamily="18" charset="-120"/>
              </a:rPr>
              <a:t>學校可能一周上學三天</a:t>
            </a:r>
            <a:r>
              <a:rPr lang="en-US" altLang="zh-TW" sz="1800" b="1" dirty="0">
                <a:solidFill>
                  <a:schemeClr val="bg1"/>
                </a:solidFill>
                <a:latin typeface="Tahoma" panose="020B0604030504040204" pitchFamily="34" charset="0"/>
                <a:ea typeface="新細明體" panose="02020500000000000000" pitchFamily="18" charset="-120"/>
              </a:rPr>
              <a:t> : </a:t>
            </a:r>
            <a:r>
              <a:rPr lang="zh-TW" altLang="en-US" sz="1800" b="1" dirty="0">
                <a:solidFill>
                  <a:schemeClr val="bg1"/>
                </a:solidFill>
                <a:latin typeface="Tahoma" panose="020B0604030504040204" pitchFamily="34" charset="0"/>
                <a:ea typeface="新細明體" panose="02020500000000000000" pitchFamily="18" charset="-120"/>
              </a:rPr>
              <a:t>智慧電表幫節約能源支出</a:t>
            </a:r>
            <a:endParaRPr lang="en-US" altLang="zh-TW" sz="1800" b="1" dirty="0">
              <a:solidFill>
                <a:schemeClr val="bg1"/>
              </a:solidFill>
              <a:latin typeface="Tahoma" panose="020B0604030504040204" pitchFamily="34" charset="0"/>
              <a:ea typeface="新細明體" panose="02020500000000000000" pitchFamily="18" charset="-120"/>
            </a:endParaRPr>
          </a:p>
          <a:p>
            <a:pPr>
              <a:spcBef>
                <a:spcPct val="0"/>
              </a:spcBef>
              <a:buClrTx/>
              <a:buSzTx/>
              <a:buNone/>
              <a:defRPr/>
            </a:pPr>
            <a:r>
              <a:rPr lang="en-US" altLang="zh-TW" sz="1800" b="1" dirty="0">
                <a:solidFill>
                  <a:schemeClr val="bg1"/>
                </a:solidFill>
                <a:latin typeface="Tahoma" panose="020B0604030504040204" pitchFamily="34" charset="0"/>
                <a:ea typeface="新細明體" panose="02020500000000000000" pitchFamily="18" charset="-120"/>
              </a:rPr>
              <a:t>(1008.22) Shorter showers and less time in the sauna as Europeans cut back on energy use</a:t>
            </a:r>
          </a:p>
          <a:p>
            <a:pPr eaLnBrk="1" hangingPunct="1">
              <a:spcBef>
                <a:spcPct val="0"/>
              </a:spcBef>
              <a:buClrTx/>
              <a:buSzTx/>
              <a:buFont typeface="Wingdings" panose="05000000000000000000" pitchFamily="2" charset="2"/>
              <a:buNone/>
              <a:defRPr/>
            </a:pPr>
            <a:endParaRPr lang="zh-TW" altLang="en-US" sz="1800" b="1" dirty="0">
              <a:solidFill>
                <a:schemeClr val="bg1"/>
              </a:solidFill>
              <a:latin typeface="Tahoma" panose="020B0604030504040204" pitchFamily="34" charset="0"/>
              <a:ea typeface="新細明體" panose="02020500000000000000" pitchFamily="18" charset="-120"/>
            </a:endParaRPr>
          </a:p>
        </p:txBody>
      </p:sp>
      <p:sp>
        <p:nvSpPr>
          <p:cNvPr id="110597" name="文字方塊 2">
            <a:extLst>
              <a:ext uri="{FF2B5EF4-FFF2-40B4-BE49-F238E27FC236}">
                <a16:creationId xmlns:a16="http://schemas.microsoft.com/office/drawing/2014/main" id="{08BEC36B-0878-98F2-F65D-EA068A98CE19}"/>
              </a:ext>
            </a:extLst>
          </p:cNvPr>
          <p:cNvSpPr txBox="1">
            <a:spLocks noChangeArrowheads="1"/>
          </p:cNvSpPr>
          <p:nvPr/>
        </p:nvSpPr>
        <p:spPr bwMode="auto">
          <a:xfrm>
            <a:off x="161365" y="1080494"/>
            <a:ext cx="11734800" cy="615553"/>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zh-TW" altLang="en-US" sz="1800" b="1" dirty="0">
                <a:latin typeface="Calibri" panose="020F0502020204030204" pitchFamily="34" charset="0"/>
                <a:ea typeface="新細明體" panose="02020500000000000000" pitchFamily="18" charset="-120"/>
                <a:cs typeface="Mangal" panose="02040503050203030202" pitchFamily="18" charset="0"/>
              </a:rPr>
              <a:t>        </a:t>
            </a:r>
            <a:r>
              <a:rPr lang="zh-TW" altLang="zh-TW" sz="1600" b="1" dirty="0">
                <a:highlight>
                  <a:srgbClr val="FFFF00"/>
                </a:highlight>
                <a:latin typeface="Calibri" panose="020F0502020204030204" pitchFamily="34" charset="0"/>
                <a:ea typeface="新細明體" panose="02020500000000000000" pitchFamily="18" charset="-120"/>
                <a:cs typeface="Mangal" panose="02040503050203030202" pitchFamily="18" charset="0"/>
              </a:rPr>
              <a:t>能源價格高漲</a:t>
            </a:r>
            <a:r>
              <a:rPr lang="zh-TW" altLang="zh-TW" sz="1600" b="1" dirty="0">
                <a:latin typeface="Calibri" panose="020F0502020204030204" pitchFamily="34" charset="0"/>
                <a:ea typeface="新細明體" panose="02020500000000000000" pitchFamily="18" charset="-120"/>
                <a:cs typeface="Mangal" panose="02040503050203030202" pitchFamily="18" charset="0"/>
              </a:rPr>
              <a:t>加上</a:t>
            </a:r>
            <a:r>
              <a:rPr lang="zh-TW" altLang="zh-TW" sz="1600" b="1" dirty="0">
                <a:solidFill>
                  <a:srgbClr val="FF0000"/>
                </a:solidFill>
                <a:latin typeface="Calibri" panose="020F0502020204030204" pitchFamily="34" charset="0"/>
                <a:ea typeface="新細明體" panose="02020500000000000000" pitchFamily="18" charset="-120"/>
                <a:cs typeface="Mangal" panose="02040503050203030202" pitchFamily="18" charset="0"/>
              </a:rPr>
              <a:t>俄羅斯把天然氣當武器，切斷對歐洲輸氣</a:t>
            </a:r>
            <a:r>
              <a:rPr lang="zh-TW" altLang="zh-TW" sz="1600" b="1" dirty="0">
                <a:latin typeface="Calibri" panose="020F0502020204030204" pitchFamily="34" charset="0"/>
                <a:ea typeface="新細明體" panose="02020500000000000000" pitchFamily="18" charset="-120"/>
                <a:cs typeface="Mangal" panose="02040503050203030202" pitchFamily="18" charset="0"/>
              </a:rPr>
              <a:t>，歐洲</a:t>
            </a:r>
            <a:r>
              <a:rPr lang="en-US" altLang="zh-TW" sz="1600" b="1" dirty="0">
                <a:latin typeface="Calibri" panose="020F0502020204030204" pitchFamily="34" charset="0"/>
                <a:ea typeface="新細明體" panose="02020500000000000000" pitchFamily="18" charset="-120"/>
                <a:cs typeface="Mangal" panose="02040503050203030202" pitchFamily="18" charset="0"/>
              </a:rPr>
              <a:t>2022</a:t>
            </a:r>
            <a:r>
              <a:rPr lang="zh-TW" altLang="zh-TW" sz="1600" b="1" dirty="0">
                <a:latin typeface="Calibri" panose="020F0502020204030204" pitchFamily="34" charset="0"/>
                <a:ea typeface="新細明體" panose="02020500000000000000" pitchFamily="18" charset="-120"/>
                <a:cs typeface="Mangal" panose="02040503050203030202" pitchFamily="18" charset="0"/>
              </a:rPr>
              <a:t>年冬天即將</a:t>
            </a:r>
            <a:r>
              <a:rPr lang="zh-TW" altLang="zh-TW" sz="1600" b="1" dirty="0">
                <a:highlight>
                  <a:srgbClr val="FFFF00"/>
                </a:highlight>
                <a:latin typeface="Calibri" panose="020F0502020204030204" pitchFamily="34" charset="0"/>
                <a:ea typeface="新細明體" panose="02020500000000000000" pitchFamily="18" charset="-120"/>
                <a:cs typeface="Mangal" panose="02040503050203030202" pitchFamily="18" charset="0"/>
              </a:rPr>
              <a:t>面臨能源短缺及價格暴漲的危機</a:t>
            </a:r>
            <a:r>
              <a:rPr lang="zh-TW" altLang="zh-TW" sz="1600" b="1" dirty="0">
                <a:latin typeface="Calibri" panose="020F0502020204030204" pitchFamily="34" charset="0"/>
                <a:ea typeface="新細明體" panose="02020500000000000000" pitchFamily="18" charset="-120"/>
                <a:cs typeface="Mangal" panose="02040503050203030202" pitchFamily="18" charset="0"/>
              </a:rPr>
              <a:t>。英國政府呼籲民眾</a:t>
            </a:r>
            <a:r>
              <a:rPr lang="zh-TW" altLang="zh-TW" sz="1600" b="1" dirty="0">
                <a:highlight>
                  <a:srgbClr val="FFFF00"/>
                </a:highlight>
                <a:latin typeface="Calibri" panose="020F0502020204030204" pitchFamily="34" charset="0"/>
                <a:ea typeface="新細明體" panose="02020500000000000000" pitchFamily="18" charset="-120"/>
                <a:cs typeface="Mangal" panose="02040503050203030202" pitchFamily="18" charset="0"/>
              </a:rPr>
              <a:t>「共體時艱」，盡可能節約用電及天然氣</a:t>
            </a:r>
            <a:r>
              <a:rPr lang="zh-TW" altLang="zh-TW" sz="1600" b="1" dirty="0">
                <a:latin typeface="Calibri" panose="020F0502020204030204" pitchFamily="34" charset="0"/>
                <a:ea typeface="新細明體" panose="02020500000000000000" pitchFamily="18" charset="-120"/>
                <a:cs typeface="Mangal" panose="02040503050203030202" pitchFamily="18" charset="0"/>
              </a:rPr>
              <a:t>，讓供應量保持</a:t>
            </a:r>
            <a:r>
              <a:rPr lang="zh-TW" altLang="zh-TW" sz="1600" b="1" dirty="0">
                <a:highlight>
                  <a:srgbClr val="FFFF00"/>
                </a:highlight>
                <a:latin typeface="Calibri" panose="020F0502020204030204" pitchFamily="34" charset="0"/>
                <a:ea typeface="新細明體" panose="02020500000000000000" pitchFamily="18" charset="-120"/>
                <a:cs typeface="Mangal" panose="02040503050203030202" pitchFamily="18" charset="0"/>
              </a:rPr>
              <a:t>穩定之外更能節省開銷，各類場所也紛紛想出節能手段</a:t>
            </a:r>
            <a:r>
              <a:rPr lang="zh-TW" altLang="zh-TW" sz="1600" b="1" dirty="0">
                <a:latin typeface="Calibri" panose="020F0502020204030204" pitchFamily="34" charset="0"/>
                <a:ea typeface="新細明體" panose="02020500000000000000" pitchFamily="18" charset="-120"/>
                <a:cs typeface="Mangal" panose="02040503050203030202" pitchFamily="18" charset="0"/>
              </a:rPr>
              <a:t>。</a:t>
            </a:r>
            <a:r>
              <a:rPr lang="zh-TW" altLang="en-US" sz="1400" b="1" dirty="0">
                <a:solidFill>
                  <a:schemeClr val="tx2"/>
                </a:solidFill>
                <a:latin typeface="Roboto" pitchFamily="2" charset="0"/>
                <a:ea typeface="新細明體" panose="02020500000000000000" pitchFamily="18" charset="-120"/>
              </a:rPr>
              <a:t> </a:t>
            </a:r>
            <a:endParaRPr lang="zh-TW" altLang="en-US" sz="1600" b="1" dirty="0">
              <a:solidFill>
                <a:schemeClr val="tx2"/>
              </a:solidFill>
              <a:latin typeface="Roboto" pitchFamily="2" charset="0"/>
              <a:ea typeface="新細明體" panose="02020500000000000000" pitchFamily="18" charset="-120"/>
            </a:endParaRPr>
          </a:p>
        </p:txBody>
      </p:sp>
      <p:pic>
        <p:nvPicPr>
          <p:cNvPr id="112646" name="圖片 2">
            <a:extLst>
              <a:ext uri="{FF2B5EF4-FFF2-40B4-BE49-F238E27FC236}">
                <a16:creationId xmlns:a16="http://schemas.microsoft.com/office/drawing/2014/main" id="{DBEC5163-D560-2ABC-C77D-45735C478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666" t="33704" r="39166" b="21852"/>
          <a:stretch>
            <a:fillRect/>
          </a:stretch>
        </p:blipFill>
        <p:spPr bwMode="auto">
          <a:xfrm>
            <a:off x="8033542" y="2756443"/>
            <a:ext cx="2762250"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3">
            <a:extLst>
              <a:ext uri="{FF2B5EF4-FFF2-40B4-BE49-F238E27FC236}">
                <a16:creationId xmlns:a16="http://schemas.microsoft.com/office/drawing/2014/main" id="{02816CDF-5C3B-AD31-D196-95D8F40C6570}"/>
              </a:ext>
            </a:extLst>
          </p:cNvPr>
          <p:cNvSpPr txBox="1"/>
          <p:nvPr/>
        </p:nvSpPr>
        <p:spPr>
          <a:xfrm>
            <a:off x="7926900" y="4761843"/>
            <a:ext cx="4159733" cy="1815882"/>
          </a:xfrm>
          <a:prstGeom prst="rect">
            <a:avLst/>
          </a:prstGeom>
          <a:noFill/>
        </p:spPr>
        <p:txBody>
          <a:bodyPr wrap="square">
            <a:spAutoFit/>
          </a:bodyPr>
          <a:lstStyle/>
          <a:p>
            <a:pPr>
              <a:defRPr/>
            </a:pPr>
            <a:r>
              <a:rPr lang="en-US" altLang="zh-TW" sz="1400" dirty="0">
                <a:solidFill>
                  <a:srgbClr val="003399"/>
                </a:solidFill>
                <a:latin typeface="Open Sans" panose="020B0606030504020204" pitchFamily="34" charset="0"/>
              </a:rPr>
              <a:t>        </a:t>
            </a:r>
            <a:r>
              <a:rPr lang="en-US" altLang="zh-TW" sz="1600" dirty="0">
                <a:solidFill>
                  <a:srgbClr val="003399"/>
                </a:solidFill>
                <a:latin typeface="Open Sans" panose="020B0606030504020204" pitchFamily="34" charset="0"/>
              </a:rPr>
              <a:t>AMI </a:t>
            </a:r>
            <a:r>
              <a:rPr lang="zh-TW" altLang="en-US" sz="1600" dirty="0">
                <a:solidFill>
                  <a:srgbClr val="003399"/>
                </a:solidFill>
                <a:latin typeface="Open Sans" panose="020B0606030504020204" pitchFamily="34" charset="0"/>
              </a:rPr>
              <a:t>幫節約 住在</a:t>
            </a:r>
            <a:r>
              <a:rPr lang="zh-TW" altLang="en-US" sz="1600" b="1" dirty="0">
                <a:solidFill>
                  <a:srgbClr val="003399"/>
                </a:solidFill>
                <a:highlight>
                  <a:srgbClr val="FFFF00"/>
                </a:highlight>
                <a:latin typeface="Noto Sans TC"/>
              </a:rPr>
              <a:t>倫敦的退休長者黛安</a:t>
            </a:r>
            <a:r>
              <a:rPr lang="en-US" altLang="zh-TW" sz="1600" b="1" dirty="0">
                <a:solidFill>
                  <a:srgbClr val="003399"/>
                </a:solidFill>
                <a:highlight>
                  <a:srgbClr val="FFFF00"/>
                </a:highlight>
                <a:latin typeface="Noto Sans TC"/>
              </a:rPr>
              <a:t>‧</a:t>
            </a:r>
            <a:r>
              <a:rPr lang="zh-TW" altLang="en-US" sz="1600" b="1" dirty="0">
                <a:solidFill>
                  <a:srgbClr val="003399"/>
                </a:solidFill>
                <a:highlight>
                  <a:srgbClr val="FFFF00"/>
                </a:highlight>
                <a:latin typeface="Noto Sans TC"/>
              </a:rPr>
              <a:t>史基莫裝了智慧電表</a:t>
            </a:r>
            <a:r>
              <a:rPr lang="en-US" altLang="zh-TW" sz="1600" b="1" dirty="0">
                <a:solidFill>
                  <a:srgbClr val="003399"/>
                </a:solidFill>
                <a:highlight>
                  <a:srgbClr val="FFFF00"/>
                </a:highlight>
                <a:latin typeface="Noto Sans TC"/>
              </a:rPr>
              <a:t>(AMI)</a:t>
            </a:r>
            <a:r>
              <a:rPr lang="zh-TW" altLang="en-US" sz="1600" b="1" dirty="0">
                <a:solidFill>
                  <a:srgbClr val="003399"/>
                </a:solidFill>
                <a:highlight>
                  <a:srgbClr val="FFFF00"/>
                </a:highlight>
                <a:latin typeface="Noto Sans TC"/>
              </a:rPr>
              <a:t>，以節省能源支出。</a:t>
            </a:r>
            <a:endParaRPr lang="en-US" altLang="zh-TW" sz="1600" b="1" dirty="0">
              <a:solidFill>
                <a:srgbClr val="003399"/>
              </a:solidFill>
              <a:highlight>
                <a:srgbClr val="FFFF00"/>
              </a:highlight>
              <a:latin typeface="Noto Sans TC"/>
            </a:endParaRPr>
          </a:p>
          <a:p>
            <a:pPr>
              <a:defRPr/>
            </a:pPr>
            <a:endParaRPr lang="en-US" altLang="zh-TW" sz="1600" b="1" dirty="0">
              <a:solidFill>
                <a:srgbClr val="003399"/>
              </a:solidFill>
              <a:highlight>
                <a:srgbClr val="FFFF00"/>
              </a:highlight>
              <a:latin typeface="Noto Sans TC"/>
            </a:endParaRPr>
          </a:p>
          <a:p>
            <a:pPr>
              <a:defRPr/>
            </a:pPr>
            <a:r>
              <a:rPr lang="en-US" altLang="zh-TW" sz="1600" dirty="0">
                <a:solidFill>
                  <a:srgbClr val="003399"/>
                </a:solidFill>
                <a:latin typeface="Open Sans" panose="020B0606030504020204" pitchFamily="34" charset="0"/>
              </a:rPr>
              <a:t>       </a:t>
            </a:r>
            <a:r>
              <a:rPr lang="zh-TW" altLang="zh-TW" sz="1600" b="1" dirty="0">
                <a:solidFill>
                  <a:srgbClr val="003399"/>
                </a:solidFill>
                <a:highlight>
                  <a:srgbClr val="FFFF00"/>
                </a:highlight>
                <a:latin typeface="Noto Sans TC"/>
              </a:rPr>
              <a:t>把暖氣設定溫度從原本的 </a:t>
            </a:r>
            <a:r>
              <a:rPr lang="en-US" altLang="zh-TW" sz="1600" b="1" dirty="0">
                <a:solidFill>
                  <a:srgbClr val="003399"/>
                </a:solidFill>
                <a:highlight>
                  <a:srgbClr val="FFFF00"/>
                </a:highlight>
                <a:latin typeface="Noto Sans TC"/>
              </a:rPr>
              <a:t>22°C </a:t>
            </a:r>
            <a:r>
              <a:rPr lang="zh-TW" altLang="zh-TW" sz="1600" b="1" dirty="0">
                <a:solidFill>
                  <a:srgbClr val="003399"/>
                </a:solidFill>
                <a:highlight>
                  <a:srgbClr val="FFFF00"/>
                </a:highlight>
                <a:latin typeface="Noto Sans TC"/>
              </a:rPr>
              <a:t>調整到</a:t>
            </a:r>
            <a:r>
              <a:rPr lang="en-US" altLang="zh-TW" sz="1600" b="1" dirty="0">
                <a:solidFill>
                  <a:srgbClr val="003399"/>
                </a:solidFill>
                <a:highlight>
                  <a:srgbClr val="FFFF00"/>
                </a:highlight>
                <a:latin typeface="Noto Sans TC"/>
              </a:rPr>
              <a:t> 19°C </a:t>
            </a:r>
            <a:r>
              <a:rPr lang="zh-TW" altLang="zh-TW" sz="1600" b="1" dirty="0">
                <a:solidFill>
                  <a:srgbClr val="003399"/>
                </a:solidFill>
                <a:highlight>
                  <a:srgbClr val="FFFF00"/>
                </a:highlight>
                <a:latin typeface="Noto Sans TC"/>
              </a:rPr>
              <a:t>或</a:t>
            </a:r>
            <a:r>
              <a:rPr lang="en-US" altLang="zh-TW" sz="1600" b="1" dirty="0">
                <a:solidFill>
                  <a:srgbClr val="003399"/>
                </a:solidFill>
                <a:highlight>
                  <a:srgbClr val="FFFF00"/>
                </a:highlight>
                <a:latin typeface="Noto Sans TC"/>
              </a:rPr>
              <a:t> 18°C</a:t>
            </a:r>
            <a:r>
              <a:rPr lang="zh-TW" altLang="zh-TW" sz="1600" b="1" dirty="0">
                <a:solidFill>
                  <a:srgbClr val="003399"/>
                </a:solidFill>
                <a:highlight>
                  <a:srgbClr val="FFFF00"/>
                </a:highlight>
                <a:latin typeface="Noto Sans TC"/>
              </a:rPr>
              <a:t>，每降</a:t>
            </a:r>
            <a:r>
              <a:rPr lang="en-US" altLang="zh-TW" sz="1600" b="1" dirty="0">
                <a:solidFill>
                  <a:srgbClr val="003399"/>
                </a:solidFill>
                <a:highlight>
                  <a:srgbClr val="FFFF00"/>
                </a:highlight>
                <a:latin typeface="Noto Sans TC"/>
              </a:rPr>
              <a:t> 1°C </a:t>
            </a:r>
            <a:r>
              <a:rPr lang="zh-TW" altLang="zh-TW" sz="1600" b="1" dirty="0">
                <a:solidFill>
                  <a:srgbClr val="003399"/>
                </a:solidFill>
                <a:highlight>
                  <a:srgbClr val="FFFF00"/>
                </a:highlight>
                <a:latin typeface="Noto Sans TC"/>
              </a:rPr>
              <a:t>可節省約</a:t>
            </a:r>
            <a:r>
              <a:rPr lang="en-US" altLang="zh-TW" sz="1600" b="1" dirty="0">
                <a:solidFill>
                  <a:srgbClr val="003399"/>
                </a:solidFill>
                <a:highlight>
                  <a:srgbClr val="FFFF00"/>
                </a:highlight>
                <a:latin typeface="Noto Sans TC"/>
              </a:rPr>
              <a:t> 6%</a:t>
            </a:r>
            <a:r>
              <a:rPr lang="zh-TW" altLang="zh-TW" sz="1600" b="1" dirty="0">
                <a:solidFill>
                  <a:srgbClr val="003399"/>
                </a:solidFill>
                <a:highlight>
                  <a:srgbClr val="FFFF00"/>
                </a:highlight>
                <a:latin typeface="Noto Sans TC"/>
              </a:rPr>
              <a:t>～</a:t>
            </a:r>
            <a:r>
              <a:rPr lang="en-US" altLang="zh-TW" sz="1600" b="1" dirty="0">
                <a:solidFill>
                  <a:srgbClr val="003399"/>
                </a:solidFill>
                <a:highlight>
                  <a:srgbClr val="FFFF00"/>
                </a:highlight>
                <a:latin typeface="Noto Sans TC"/>
              </a:rPr>
              <a:t>10% </a:t>
            </a:r>
            <a:r>
              <a:rPr lang="zh-TW" altLang="zh-TW" sz="1600" b="1" dirty="0">
                <a:solidFill>
                  <a:srgbClr val="003399"/>
                </a:solidFill>
                <a:highlight>
                  <a:srgbClr val="FFFF00"/>
                </a:highlight>
                <a:latin typeface="Noto Sans TC"/>
              </a:rPr>
              <a:t>的暖氣費。</a:t>
            </a:r>
            <a:endParaRPr lang="zh-TW" altLang="en-US" sz="1400" b="1" dirty="0">
              <a:solidFill>
                <a:srgbClr val="003399"/>
              </a:solidFill>
              <a:highlight>
                <a:srgbClr val="FFFF00"/>
              </a:highlight>
            </a:endParaRPr>
          </a:p>
        </p:txBody>
      </p:sp>
      <p:pic>
        <p:nvPicPr>
          <p:cNvPr id="112648" name="圖片 4">
            <a:extLst>
              <a:ext uri="{FF2B5EF4-FFF2-40B4-BE49-F238E27FC236}">
                <a16:creationId xmlns:a16="http://schemas.microsoft.com/office/drawing/2014/main" id="{01BC0671-ADEF-22F9-95CE-A18BE3A9D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187" t="10275" r="38486" b="43974"/>
          <a:stretch>
            <a:fillRect/>
          </a:stretch>
        </p:blipFill>
        <p:spPr bwMode="auto">
          <a:xfrm>
            <a:off x="421486" y="3766887"/>
            <a:ext cx="2886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a:extLst>
              <a:ext uri="{FF2B5EF4-FFF2-40B4-BE49-F238E27FC236}">
                <a16:creationId xmlns:a16="http://schemas.microsoft.com/office/drawing/2014/main" id="{7C7FDDB8-4FDD-C30B-2D34-C49642977129}"/>
              </a:ext>
            </a:extLst>
          </p:cNvPr>
          <p:cNvSpPr txBox="1"/>
          <p:nvPr/>
        </p:nvSpPr>
        <p:spPr>
          <a:xfrm>
            <a:off x="105367" y="5784342"/>
            <a:ext cx="4005665" cy="523220"/>
          </a:xfrm>
          <a:prstGeom prst="rect">
            <a:avLst/>
          </a:prstGeom>
          <a:noFill/>
        </p:spPr>
        <p:txBody>
          <a:bodyPr wrap="square">
            <a:spAutoFit/>
          </a:bodyPr>
          <a:lstStyle/>
          <a:p>
            <a:pPr>
              <a:defRPr/>
            </a:pPr>
            <a:r>
              <a:rPr lang="zh-TW" altLang="en-US" sz="1400" b="1" dirty="0">
                <a:solidFill>
                  <a:srgbClr val="333333"/>
                </a:solidFill>
                <a:highlight>
                  <a:srgbClr val="FFFF00"/>
                </a:highlight>
                <a:latin typeface="Noto Sans TC"/>
              </a:rPr>
              <a:t>房內不開燈省錢 英國上月調升能源帳單上限，倫敦人為節省開銷，房內陰暗也不開燈。</a:t>
            </a:r>
            <a:endParaRPr lang="zh-TW" altLang="en-US" sz="1400" b="1" dirty="0">
              <a:highlight>
                <a:srgbClr val="FFFF00"/>
              </a:highlight>
            </a:endParaRPr>
          </a:p>
        </p:txBody>
      </p:sp>
      <p:pic>
        <p:nvPicPr>
          <p:cNvPr id="112650" name="圖片 6">
            <a:extLst>
              <a:ext uri="{FF2B5EF4-FFF2-40B4-BE49-F238E27FC236}">
                <a16:creationId xmlns:a16="http://schemas.microsoft.com/office/drawing/2014/main" id="{213612CE-118C-1859-521C-9D26EF016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981" t="20796" r="38419" b="33701"/>
          <a:stretch>
            <a:fillRect/>
          </a:stretch>
        </p:blipFill>
        <p:spPr bwMode="auto">
          <a:xfrm>
            <a:off x="1864523" y="2050092"/>
            <a:ext cx="2293937"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字方塊 7">
            <a:extLst>
              <a:ext uri="{FF2B5EF4-FFF2-40B4-BE49-F238E27FC236}">
                <a16:creationId xmlns:a16="http://schemas.microsoft.com/office/drawing/2014/main" id="{C7F3CB13-E28A-6622-58AB-9D8D4142D2FE}"/>
              </a:ext>
            </a:extLst>
          </p:cNvPr>
          <p:cNvSpPr txBox="1"/>
          <p:nvPr/>
        </p:nvSpPr>
        <p:spPr>
          <a:xfrm>
            <a:off x="4519100" y="2301430"/>
            <a:ext cx="6840199" cy="338554"/>
          </a:xfrm>
          <a:prstGeom prst="rect">
            <a:avLst/>
          </a:prstGeom>
          <a:noFill/>
        </p:spPr>
        <p:txBody>
          <a:bodyPr wrap="square">
            <a:spAutoFit/>
          </a:bodyPr>
          <a:lstStyle/>
          <a:p>
            <a:pPr>
              <a:defRPr/>
            </a:pPr>
            <a:r>
              <a:rPr lang="zh-TW" altLang="en-US" sz="1600" b="1" dirty="0">
                <a:solidFill>
                  <a:srgbClr val="333333"/>
                </a:solidFill>
                <a:highlight>
                  <a:srgbClr val="FFFF00"/>
                </a:highlight>
                <a:latin typeface="Noto Sans TC"/>
              </a:rPr>
              <a:t>北溪一號停止輸氣 俄羅斯月初宣布無限期停止「北溪一號」輸出作業。 </a:t>
            </a:r>
            <a:endParaRPr lang="zh-TW" altLang="en-US" sz="1600" b="1" dirty="0">
              <a:highlight>
                <a:srgbClr val="FFFF00"/>
              </a:highlight>
            </a:endParaRPr>
          </a:p>
        </p:txBody>
      </p:sp>
      <p:pic>
        <p:nvPicPr>
          <p:cNvPr id="2" name="Picture 2">
            <a:extLst>
              <a:ext uri="{FF2B5EF4-FFF2-40B4-BE49-F238E27FC236}">
                <a16:creationId xmlns:a16="http://schemas.microsoft.com/office/drawing/2014/main" id="{076408B0-4A12-077C-2E74-FFAC83ED9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4696" y="3110629"/>
            <a:ext cx="1418304" cy="1892826"/>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C7834136-A61F-341E-6484-C66C78CB7109}"/>
              </a:ext>
            </a:extLst>
          </p:cNvPr>
          <p:cNvSpPr txBox="1"/>
          <p:nvPr/>
        </p:nvSpPr>
        <p:spPr>
          <a:xfrm>
            <a:off x="4519100" y="5003455"/>
            <a:ext cx="3407800" cy="1677382"/>
          </a:xfrm>
          <a:prstGeom prst="rect">
            <a:avLst/>
          </a:prstGeom>
          <a:noFill/>
        </p:spPr>
        <p:txBody>
          <a:bodyPr wrap="square" rtlCol="0">
            <a:spAutoFit/>
          </a:bodyPr>
          <a:lstStyle/>
          <a:p>
            <a:r>
              <a:rPr lang="en-US" altLang="zh-TW" sz="1400" b="0" i="0" dirty="0">
                <a:solidFill>
                  <a:srgbClr val="003399"/>
                </a:solidFill>
                <a:effectLst/>
                <a:latin typeface="Open Sans" panose="020B0606030504020204" pitchFamily="34" charset="0"/>
              </a:rPr>
              <a:t>Diane Skidmore, a London pensioner, is seen looking toward the smart meter at her residence in a photo taken in August. C </a:t>
            </a:r>
            <a:r>
              <a:rPr lang="zh-TW" altLang="en-US" sz="1400" b="0" i="0" dirty="0">
                <a:solidFill>
                  <a:srgbClr val="003399"/>
                </a:solidFill>
                <a:effectLst/>
                <a:latin typeface="Open Sans" panose="020B0606030504020204" pitchFamily="34" charset="0"/>
              </a:rPr>
              <a:t>                                                                </a:t>
            </a:r>
            <a:r>
              <a:rPr lang="zh-TW" altLang="en-US" sz="1600" b="0" i="0" dirty="0">
                <a:solidFill>
                  <a:srgbClr val="003399"/>
                </a:solidFill>
                <a:effectLst/>
                <a:highlight>
                  <a:srgbClr val="FFFF00"/>
                </a:highlight>
                <a:latin typeface="Open Sans" panose="020B0606030504020204" pitchFamily="34" charset="0"/>
              </a:rPr>
              <a:t> </a:t>
            </a:r>
            <a:r>
              <a:rPr lang="zh-TW" altLang="en-US" sz="1500" b="0" i="0" dirty="0">
                <a:solidFill>
                  <a:srgbClr val="003399"/>
                </a:solidFill>
                <a:effectLst/>
                <a:highlight>
                  <a:srgbClr val="FFFF00"/>
                </a:highlight>
                <a:latin typeface="Open Sans" panose="020B0606030504020204" pitchFamily="34" charset="0"/>
              </a:rPr>
              <a:t>倫敦退休金領取者黛安</a:t>
            </a:r>
            <a:r>
              <a:rPr lang="en-US" altLang="zh-TW" sz="1500" b="0" i="0" dirty="0">
                <a:solidFill>
                  <a:srgbClr val="003399"/>
                </a:solidFill>
                <a:effectLst/>
                <a:highlight>
                  <a:srgbClr val="FFFF00"/>
                </a:highlight>
                <a:latin typeface="Open Sans" panose="020B0606030504020204" pitchFamily="34" charset="0"/>
              </a:rPr>
              <a:t>·</a:t>
            </a:r>
            <a:r>
              <a:rPr lang="zh-TW" altLang="en-US" sz="1500" b="0" i="0" dirty="0">
                <a:solidFill>
                  <a:srgbClr val="003399"/>
                </a:solidFill>
                <a:effectLst/>
                <a:highlight>
                  <a:srgbClr val="FFFF00"/>
                </a:highlight>
                <a:latin typeface="Open Sans" panose="020B0606030504020204" pitchFamily="34" charset="0"/>
              </a:rPr>
              <a:t>斯基德莫爾 </a:t>
            </a:r>
            <a:r>
              <a:rPr lang="en-US" altLang="zh-TW" sz="1500" b="0" i="0" dirty="0">
                <a:solidFill>
                  <a:srgbClr val="003399"/>
                </a:solidFill>
                <a:effectLst/>
                <a:highlight>
                  <a:srgbClr val="FFFF00"/>
                </a:highlight>
                <a:latin typeface="Open Sans" panose="020B0606030504020204" pitchFamily="34" charset="0"/>
              </a:rPr>
              <a:t>(Diane Skidmore) </a:t>
            </a:r>
            <a:r>
              <a:rPr lang="zh-TW" altLang="en-US" sz="1500" b="0" i="0" dirty="0">
                <a:solidFill>
                  <a:srgbClr val="003399"/>
                </a:solidFill>
                <a:effectLst/>
                <a:highlight>
                  <a:srgbClr val="FFFF00"/>
                </a:highlight>
                <a:latin typeface="Open Sans" panose="020B0606030504020204" pitchFamily="34" charset="0"/>
              </a:rPr>
              <a:t>正看著她住所的</a:t>
            </a:r>
            <a:r>
              <a:rPr lang="en-US" altLang="zh-TW" sz="1500" b="0" i="0" dirty="0">
                <a:solidFill>
                  <a:srgbClr val="003399"/>
                </a:solidFill>
                <a:effectLst/>
                <a:highlight>
                  <a:srgbClr val="FFFF00"/>
                </a:highlight>
                <a:latin typeface="Open Sans" panose="020B0606030504020204" pitchFamily="34" charset="0"/>
              </a:rPr>
              <a:t>AMI</a:t>
            </a:r>
            <a:r>
              <a:rPr lang="zh-TW" altLang="en-US" sz="1500" b="0" i="0" dirty="0">
                <a:solidFill>
                  <a:srgbClr val="003399"/>
                </a:solidFill>
                <a:effectLst/>
                <a:highlight>
                  <a:srgbClr val="FFFF00"/>
                </a:highlight>
                <a:latin typeface="Open Sans" panose="020B0606030504020204" pitchFamily="34" charset="0"/>
              </a:rPr>
              <a:t>。</a:t>
            </a:r>
            <a:endParaRPr lang="zh-TW" altLang="en-US" sz="1500" dirty="0">
              <a:solidFill>
                <a:srgbClr val="003399"/>
              </a:solidFill>
              <a:highlight>
                <a:srgbClr val="FFFF00"/>
              </a:highlight>
            </a:endParaRPr>
          </a:p>
        </p:txBody>
      </p:sp>
    </p:spTree>
    <p:extLst>
      <p:ext uri="{BB962C8B-B14F-4D97-AF65-F5344CB8AC3E}">
        <p14:creationId xmlns:p14="http://schemas.microsoft.com/office/powerpoint/2010/main" val="23518040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FA734F5F-0865-4AE3-97C6-1748EDDFDA8C}"/>
              </a:ext>
            </a:extLst>
          </p:cNvPr>
          <p:cNvSpPr>
            <a:spLocks noGrp="1" noChangeArrowheads="1"/>
          </p:cNvSpPr>
          <p:nvPr>
            <p:ph type="title"/>
          </p:nvPr>
        </p:nvSpPr>
        <p:spPr>
          <a:xfrm>
            <a:off x="152400" y="2"/>
            <a:ext cx="11725835" cy="609598"/>
          </a:xfrm>
          <a:solidFill>
            <a:schemeClr val="tx2"/>
          </a:solidFill>
        </p:spPr>
        <p:txBody>
          <a:bodyPr>
            <a:normAutofit fontScale="90000"/>
          </a:bodyPr>
          <a:lstStyle/>
          <a:p>
            <a:r>
              <a:rPr lang="en-US" altLang="zh-TW" sz="2000" b="1" dirty="0">
                <a:solidFill>
                  <a:schemeClr val="bg1"/>
                </a:solidFill>
                <a:latin typeface="Tahoma" panose="020B0604030504040204" pitchFamily="34" charset="0"/>
                <a:ea typeface="新細明體" panose="02020500000000000000" pitchFamily="18" charset="-120"/>
              </a:rPr>
              <a:t>                                          EC 4.0 </a:t>
            </a:r>
            <a:r>
              <a:rPr lang="zh-TW" altLang="en-US" sz="2000" b="1" dirty="0">
                <a:solidFill>
                  <a:schemeClr val="bg1"/>
                </a:solidFill>
                <a:latin typeface="Tahoma" panose="020B0604030504040204" pitchFamily="34" charset="0"/>
                <a:ea typeface="新細明體" panose="02020500000000000000" pitchFamily="18" charset="-120"/>
              </a:rPr>
              <a:t>在零售業的智慧應用</a:t>
            </a:r>
            <a:r>
              <a:rPr lang="zh-TW" altLang="zh-TW" sz="2000" b="1" dirty="0">
                <a:solidFill>
                  <a:schemeClr val="bg1"/>
                </a:solidFill>
                <a:latin typeface="Tahoma" panose="020B0604030504040204" pitchFamily="34" charset="0"/>
                <a:ea typeface="新細明體" panose="02020500000000000000" pitchFamily="18" charset="-120"/>
              </a:rPr>
              <a:t>實例</a:t>
            </a:r>
            <a:br>
              <a:rPr lang="zh-TW" altLang="en-US" sz="2000" b="1" dirty="0">
                <a:solidFill>
                  <a:schemeClr val="bg1"/>
                </a:solidFill>
                <a:latin typeface="Tahoma" panose="020B0604030504040204" pitchFamily="34" charset="0"/>
                <a:ea typeface="新細明體" panose="02020500000000000000" pitchFamily="18" charset="-120"/>
              </a:rPr>
            </a:br>
            <a:endParaRPr lang="en-US" altLang="zh-TW" sz="2000" b="1" dirty="0">
              <a:solidFill>
                <a:schemeClr val="bg1"/>
              </a:solidFill>
              <a:latin typeface="Tahoma" panose="020B0604030504040204" pitchFamily="34" charset="0"/>
              <a:ea typeface="新細明體" panose="02020500000000000000" pitchFamily="18" charset="-120"/>
            </a:endParaRPr>
          </a:p>
        </p:txBody>
      </p:sp>
      <p:graphicFrame>
        <p:nvGraphicFramePr>
          <p:cNvPr id="4" name="表格 3">
            <a:extLst>
              <a:ext uri="{FF2B5EF4-FFF2-40B4-BE49-F238E27FC236}">
                <a16:creationId xmlns:a16="http://schemas.microsoft.com/office/drawing/2014/main" id="{5E66DF19-1A4C-D15D-CAA4-E8CF5BAA423C}"/>
              </a:ext>
            </a:extLst>
          </p:cNvPr>
          <p:cNvGraphicFramePr>
            <a:graphicFrameLocks noGrp="1"/>
          </p:cNvGraphicFramePr>
          <p:nvPr>
            <p:extLst>
              <p:ext uri="{D42A27DB-BD31-4B8C-83A1-F6EECF244321}">
                <p14:modId xmlns:p14="http://schemas.microsoft.com/office/powerpoint/2010/main" val="1015706755"/>
              </p:ext>
            </p:extLst>
          </p:nvPr>
        </p:nvGraphicFramePr>
        <p:xfrm>
          <a:off x="286871" y="851646"/>
          <a:ext cx="11230875" cy="5271248"/>
        </p:xfrm>
        <a:graphic>
          <a:graphicData uri="http://schemas.openxmlformats.org/drawingml/2006/table">
            <a:tbl>
              <a:tblPr firstRow="1" firstCol="1" bandRow="1">
                <a:tableStyleId>{5C22544A-7EE6-4342-B048-85BDC9FD1C3A}</a:tableStyleId>
              </a:tblPr>
              <a:tblGrid>
                <a:gridCol w="1609088">
                  <a:extLst>
                    <a:ext uri="{9D8B030D-6E8A-4147-A177-3AD203B41FA5}">
                      <a16:colId xmlns:a16="http://schemas.microsoft.com/office/drawing/2014/main" val="636868543"/>
                    </a:ext>
                  </a:extLst>
                </a:gridCol>
                <a:gridCol w="2883262">
                  <a:extLst>
                    <a:ext uri="{9D8B030D-6E8A-4147-A177-3AD203B41FA5}">
                      <a16:colId xmlns:a16="http://schemas.microsoft.com/office/drawing/2014/main" val="3151630556"/>
                    </a:ext>
                  </a:extLst>
                </a:gridCol>
                <a:gridCol w="2246175">
                  <a:extLst>
                    <a:ext uri="{9D8B030D-6E8A-4147-A177-3AD203B41FA5}">
                      <a16:colId xmlns:a16="http://schemas.microsoft.com/office/drawing/2014/main" val="3069199786"/>
                    </a:ext>
                  </a:extLst>
                </a:gridCol>
                <a:gridCol w="2841730">
                  <a:extLst>
                    <a:ext uri="{9D8B030D-6E8A-4147-A177-3AD203B41FA5}">
                      <a16:colId xmlns:a16="http://schemas.microsoft.com/office/drawing/2014/main" val="3496099217"/>
                    </a:ext>
                  </a:extLst>
                </a:gridCol>
                <a:gridCol w="1650620">
                  <a:extLst>
                    <a:ext uri="{9D8B030D-6E8A-4147-A177-3AD203B41FA5}">
                      <a16:colId xmlns:a16="http://schemas.microsoft.com/office/drawing/2014/main" val="1289783691"/>
                    </a:ext>
                  </a:extLst>
                </a:gridCol>
              </a:tblGrid>
              <a:tr h="314659">
                <a:tc>
                  <a:txBody>
                    <a:bodyPr/>
                    <a:lstStyle/>
                    <a:p>
                      <a:pPr>
                        <a:lnSpc>
                          <a:spcPct val="115000"/>
                        </a:lnSpc>
                        <a:spcAft>
                          <a:spcPts val="800"/>
                        </a:spcAft>
                        <a:buNone/>
                      </a:pPr>
                      <a:r>
                        <a:rPr lang="zh-TW" sz="1600" kern="100" dirty="0">
                          <a:effectLst/>
                        </a:rPr>
                        <a:t>零售商</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智慧應用</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技術</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實例說明</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電商世代判斷</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653806447"/>
                  </a:ext>
                </a:extLst>
              </a:tr>
              <a:tr h="926786">
                <a:tc>
                  <a:txBody>
                    <a:bodyPr/>
                    <a:lstStyle/>
                    <a:p>
                      <a:pPr>
                        <a:lnSpc>
                          <a:spcPct val="115000"/>
                        </a:lnSpc>
                        <a:spcAft>
                          <a:spcPts val="800"/>
                        </a:spcAft>
                        <a:buNone/>
                      </a:pPr>
                      <a:r>
                        <a:rPr lang="en-US" sz="1600" kern="100">
                          <a:effectLst/>
                        </a:rPr>
                        <a:t>Costco</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highlight>
                            <a:srgbClr val="FFFF00"/>
                          </a:highlight>
                        </a:rPr>
                        <a:t>智慧能源管理（</a:t>
                      </a:r>
                      <a:r>
                        <a:rPr lang="en-US" sz="1600" kern="100" dirty="0">
                          <a:effectLst/>
                          <a:highlight>
                            <a:srgbClr val="FFFF00"/>
                          </a:highlight>
                        </a:rPr>
                        <a:t>AMI</a:t>
                      </a:r>
                      <a:r>
                        <a:rPr lang="zh-TW" sz="1600" kern="100" dirty="0">
                          <a:effectLst/>
                          <a:highlight>
                            <a:srgbClr val="FFFF00"/>
                          </a:highlight>
                        </a:rPr>
                        <a:t>）</a:t>
                      </a:r>
                      <a:endParaRPr 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IoT</a:t>
                      </a:r>
                      <a:r>
                        <a:rPr lang="zh-TW" sz="1600" kern="100">
                          <a:effectLst/>
                        </a:rPr>
                        <a:t>、感測器、數據分析</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在賣場導入</a:t>
                      </a:r>
                      <a:r>
                        <a:rPr lang="zh-TW" sz="1600" kern="100" dirty="0">
                          <a:effectLst/>
                          <a:highlight>
                            <a:srgbClr val="FFFF00"/>
                          </a:highlight>
                        </a:rPr>
                        <a:t>先進讀表系統監控用電</a:t>
                      </a:r>
                      <a:r>
                        <a:rPr lang="zh-TW" sz="1600" kern="100" dirty="0">
                          <a:effectLst/>
                        </a:rPr>
                        <a:t>，優化能源使用與設備維護</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EC 4.0</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4206100927"/>
                  </a:ext>
                </a:extLst>
              </a:tr>
              <a:tr h="620723">
                <a:tc>
                  <a:txBody>
                    <a:bodyPr/>
                    <a:lstStyle/>
                    <a:p>
                      <a:pPr>
                        <a:lnSpc>
                          <a:spcPct val="115000"/>
                        </a:lnSpc>
                        <a:spcAft>
                          <a:spcPts val="800"/>
                        </a:spcAft>
                        <a:buNone/>
                      </a:pPr>
                      <a:r>
                        <a:rPr lang="en-US" sz="1600" kern="100">
                          <a:effectLst/>
                        </a:rPr>
                        <a:t>Walmart</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智慧貨架管理</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IoT</a:t>
                      </a:r>
                      <a:r>
                        <a:rPr lang="zh-TW" sz="1600" kern="100">
                          <a:effectLst/>
                        </a:rPr>
                        <a:t>、</a:t>
                      </a:r>
                      <a:r>
                        <a:rPr lang="en-US" sz="1600" kern="100">
                          <a:effectLst/>
                        </a:rPr>
                        <a:t>RFID</a:t>
                      </a:r>
                      <a:r>
                        <a:rPr lang="zh-TW" sz="1600" kern="100">
                          <a:effectLst/>
                        </a:rPr>
                        <a:t>、</a:t>
                      </a:r>
                      <a:r>
                        <a:rPr lang="en-US" sz="1600" kern="100">
                          <a:effectLst/>
                        </a:rPr>
                        <a:t>AI</a:t>
                      </a:r>
                      <a:r>
                        <a:rPr lang="zh-TW" sz="1600" kern="100">
                          <a:effectLst/>
                        </a:rPr>
                        <a:t>影像辨識</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使用智慧感應貨架監控商品存量，</a:t>
                      </a:r>
                      <a:r>
                        <a:rPr lang="zh-TW" sz="1600" kern="100" dirty="0">
                          <a:effectLst/>
                          <a:highlight>
                            <a:srgbClr val="FFFF00"/>
                          </a:highlight>
                        </a:rPr>
                        <a:t>缺貨時自動通知補貨</a:t>
                      </a:r>
                      <a:endParaRPr 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 EC 4.0</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4238369102"/>
                  </a:ext>
                </a:extLst>
              </a:tr>
              <a:tr h="620723">
                <a:tc>
                  <a:txBody>
                    <a:bodyPr/>
                    <a:lstStyle/>
                    <a:p>
                      <a:pPr>
                        <a:lnSpc>
                          <a:spcPct val="115000"/>
                        </a:lnSpc>
                        <a:spcAft>
                          <a:spcPts val="800"/>
                        </a:spcAft>
                        <a:buNone/>
                      </a:pPr>
                      <a:r>
                        <a:rPr lang="en-US" sz="1600" kern="100">
                          <a:effectLst/>
                        </a:rPr>
                        <a:t>Walmart</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自動駕駛物流車隊</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自駕車、</a:t>
                      </a:r>
                      <a:r>
                        <a:rPr lang="en-US" sz="1600" kern="100">
                          <a:effectLst/>
                        </a:rPr>
                        <a:t>AI</a:t>
                      </a:r>
                      <a:r>
                        <a:rPr lang="zh-TW" sz="1600" kern="100">
                          <a:effectLst/>
                        </a:rPr>
                        <a:t>、</a:t>
                      </a:r>
                      <a:r>
                        <a:rPr lang="en-US" sz="1600" kern="100">
                          <a:effectLst/>
                        </a:rPr>
                        <a:t>IoT</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在特定城市使用自駕車送貨，提高物流效率</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 EC 4.0</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820103374"/>
                  </a:ext>
                </a:extLst>
              </a:tr>
              <a:tr h="620723">
                <a:tc>
                  <a:txBody>
                    <a:bodyPr/>
                    <a:lstStyle/>
                    <a:p>
                      <a:pPr>
                        <a:lnSpc>
                          <a:spcPct val="115000"/>
                        </a:lnSpc>
                        <a:spcAft>
                          <a:spcPts val="800"/>
                        </a:spcAft>
                        <a:buNone/>
                      </a:pPr>
                      <a:r>
                        <a:rPr lang="en-US" sz="1600" kern="100">
                          <a:effectLst/>
                        </a:rPr>
                        <a:t>Amazon</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highlight>
                            <a:srgbClr val="FFFF00"/>
                          </a:highlight>
                        </a:rPr>
                        <a:t>Dash Replenishment Service </a:t>
                      </a:r>
                      <a:r>
                        <a:rPr lang="zh-TW" sz="1600" kern="100" dirty="0">
                          <a:effectLst/>
                          <a:highlight>
                            <a:srgbClr val="FFFF00"/>
                          </a:highlight>
                        </a:rPr>
                        <a:t>（自動補貨）</a:t>
                      </a:r>
                      <a:endParaRPr 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IoT</a:t>
                      </a:r>
                      <a:r>
                        <a:rPr lang="zh-TW" sz="1600" kern="100">
                          <a:effectLst/>
                        </a:rPr>
                        <a:t>、</a:t>
                      </a:r>
                      <a:r>
                        <a:rPr lang="en-US" sz="1600" kern="100">
                          <a:effectLst/>
                        </a:rPr>
                        <a:t>AI</a:t>
                      </a:r>
                      <a:r>
                        <a:rPr lang="zh-TW" sz="1600" kern="100">
                          <a:effectLst/>
                        </a:rPr>
                        <a:t>、自動化</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家用設備自動偵測耗材狀態，自動下單補貨</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 EC 4.0</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243834107"/>
                  </a:ext>
                </a:extLst>
              </a:tr>
              <a:tr h="620723">
                <a:tc>
                  <a:txBody>
                    <a:bodyPr/>
                    <a:lstStyle/>
                    <a:p>
                      <a:pPr>
                        <a:lnSpc>
                          <a:spcPct val="115000"/>
                        </a:lnSpc>
                        <a:spcAft>
                          <a:spcPts val="800"/>
                        </a:spcAft>
                        <a:buNone/>
                      </a:pPr>
                      <a:r>
                        <a:rPr lang="en-US" sz="1600" kern="100" dirty="0">
                          <a:effectLst/>
                        </a:rPr>
                        <a:t>Amazon</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highlight>
                            <a:srgbClr val="FFFF00"/>
                          </a:highlight>
                        </a:rPr>
                        <a:t>Amazon Go </a:t>
                      </a:r>
                      <a:r>
                        <a:rPr lang="zh-TW" sz="1600" kern="100" dirty="0">
                          <a:effectLst/>
                          <a:highlight>
                            <a:srgbClr val="FFFF00"/>
                          </a:highlight>
                        </a:rPr>
                        <a:t>無人商店</a:t>
                      </a:r>
                      <a:endParaRPr 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電腦視覺、感測器、</a:t>
                      </a:r>
                      <a:r>
                        <a:rPr lang="en-US" sz="1600" kern="100" dirty="0">
                          <a:effectLst/>
                        </a:rPr>
                        <a:t>AI</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顧客進店自取商品，無需結帳，離開即自動扣款</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EC 4.0</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87909655"/>
                  </a:ext>
                </a:extLst>
              </a:tr>
              <a:tr h="620723">
                <a:tc>
                  <a:txBody>
                    <a:bodyPr/>
                    <a:lstStyle/>
                    <a:p>
                      <a:pPr>
                        <a:lnSpc>
                          <a:spcPct val="115000"/>
                        </a:lnSpc>
                        <a:spcAft>
                          <a:spcPts val="800"/>
                        </a:spcAft>
                        <a:buNone/>
                      </a:pPr>
                      <a:r>
                        <a:rPr lang="en-US" sz="1600" kern="100" dirty="0">
                          <a:effectLst/>
                        </a:rPr>
                        <a:t>7-Eleven</a:t>
                      </a:r>
                      <a:r>
                        <a:rPr lang="zh-TW" sz="1200" kern="100" dirty="0">
                          <a:effectLst/>
                        </a:rPr>
                        <a:t>（日本）</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智慧冰箱</a:t>
                      </a:r>
                      <a:r>
                        <a:rPr lang="en-US" sz="1600" kern="100" dirty="0">
                          <a:effectLst/>
                        </a:rPr>
                        <a:t> + </a:t>
                      </a:r>
                      <a:r>
                        <a:rPr lang="zh-TW" sz="1600" kern="100" dirty="0">
                          <a:effectLst/>
                        </a:rPr>
                        <a:t>補貨系統</a:t>
                      </a:r>
                      <a:r>
                        <a:rPr lang="zh-TW" altLang="zh-TW" sz="1800" b="1" kern="1200" dirty="0">
                          <a:solidFill>
                            <a:schemeClr val="dk1"/>
                          </a:solidFill>
                          <a:effectLst/>
                          <a:latin typeface="+mn-lt"/>
                          <a:ea typeface="+mn-ea"/>
                          <a:cs typeface="+mn-cs"/>
                        </a:rPr>
                        <a:t>實驗</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IoT</a:t>
                      </a:r>
                      <a:r>
                        <a:rPr lang="zh-TW" sz="1600" kern="100">
                          <a:effectLst/>
                        </a:rPr>
                        <a:t>、預測模型</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分析氣候、銷售數據，自動調整冰箱溫度與進貨量</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 EC 4.0</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665277430"/>
                  </a:ext>
                </a:extLst>
              </a:tr>
              <a:tr h="926188">
                <a:tc>
                  <a:txBody>
                    <a:bodyPr/>
                    <a:lstStyle/>
                    <a:p>
                      <a:pPr>
                        <a:lnSpc>
                          <a:spcPct val="115000"/>
                        </a:lnSpc>
                        <a:spcAft>
                          <a:spcPts val="800"/>
                        </a:spcAft>
                        <a:buNone/>
                      </a:pPr>
                      <a:r>
                        <a:rPr lang="en-US" sz="1600" kern="100" dirty="0">
                          <a:effectLst/>
                        </a:rPr>
                        <a:t>Target</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highlight>
                            <a:srgbClr val="FFFF00"/>
                          </a:highlight>
                        </a:rPr>
                        <a:t>AI </a:t>
                      </a:r>
                      <a:r>
                        <a:rPr lang="zh-TW" sz="1600" kern="100" dirty="0">
                          <a:effectLst/>
                          <a:highlight>
                            <a:srgbClr val="FFFF00"/>
                          </a:highlight>
                        </a:rPr>
                        <a:t>顧客行為分析</a:t>
                      </a:r>
                      <a:endParaRPr 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AI</a:t>
                      </a:r>
                      <a:r>
                        <a:rPr lang="zh-TW" sz="1600" kern="100">
                          <a:effectLst/>
                        </a:rPr>
                        <a:t>、機器學習、大數據</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根據</a:t>
                      </a:r>
                      <a:r>
                        <a:rPr lang="zh-TW" sz="1600" kern="100" dirty="0">
                          <a:effectLst/>
                          <a:highlight>
                            <a:srgbClr val="FFFF00"/>
                          </a:highlight>
                        </a:rPr>
                        <a:t>客戶購物紀錄與行為模式，預測消費需求</a:t>
                      </a:r>
                      <a:r>
                        <a:rPr lang="zh-TW" sz="1600" kern="100" dirty="0">
                          <a:effectLst/>
                        </a:rPr>
                        <a:t>、個性化推薦</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 EC 4.0</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752340140"/>
                  </a:ext>
                </a:extLst>
              </a:tr>
            </a:tbl>
          </a:graphicData>
        </a:graphic>
      </p:graphicFrame>
    </p:spTree>
    <p:extLst>
      <p:ext uri="{BB962C8B-B14F-4D97-AF65-F5344CB8AC3E}">
        <p14:creationId xmlns:p14="http://schemas.microsoft.com/office/powerpoint/2010/main" val="1645955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3C06BA23-AF46-4820-9DDF-6E4EB4EFC3AB}"/>
              </a:ext>
            </a:extLst>
          </p:cNvPr>
          <p:cNvSpPr txBox="1">
            <a:spLocks noChangeArrowheads="1"/>
          </p:cNvSpPr>
          <p:nvPr/>
        </p:nvSpPr>
        <p:spPr bwMode="auto">
          <a:xfrm>
            <a:off x="2393578" y="90316"/>
            <a:ext cx="9681882" cy="954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600" b="1">
                <a:solidFill>
                  <a:schemeClr val="bg1"/>
                </a:solidFill>
                <a:latin typeface="Georgia" panose="02040502050405020303" pitchFamily="18" charset="0"/>
                <a:ea typeface="新細明體" panose="02020500000000000000" pitchFamily="18" charset="-120"/>
              </a:rPr>
              <a:t>    </a:t>
            </a:r>
            <a:r>
              <a:rPr lang="en-US" altLang="zh-TW" b="1">
                <a:solidFill>
                  <a:schemeClr val="bg1"/>
                </a:solidFill>
                <a:latin typeface="Tahoma" panose="020B0604030504040204" pitchFamily="34" charset="0"/>
                <a:ea typeface="新細明體" panose="02020500000000000000" pitchFamily="18" charset="-120"/>
              </a:rPr>
              <a:t> </a:t>
            </a:r>
            <a:endParaRPr lang="zh-TW" altLang="en-US" sz="4800" b="1">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en-US" altLang="zh-TW" b="1">
              <a:solidFill>
                <a:schemeClr val="bg1"/>
              </a:solidFill>
              <a:latin typeface="Georgia" panose="02040502050405020303" pitchFamily="18" charset="0"/>
              <a:ea typeface="華康中黑體" pitchFamily="49" charset="-120"/>
            </a:endParaRPr>
          </a:p>
        </p:txBody>
      </p:sp>
      <p:sp>
        <p:nvSpPr>
          <p:cNvPr id="6" name="矩形 5">
            <a:extLst>
              <a:ext uri="{FF2B5EF4-FFF2-40B4-BE49-F238E27FC236}">
                <a16:creationId xmlns:a16="http://schemas.microsoft.com/office/drawing/2014/main" id="{E683A509-BC38-4D39-8CCD-6CA1B062E741}"/>
              </a:ext>
            </a:extLst>
          </p:cNvPr>
          <p:cNvSpPr/>
          <p:nvPr/>
        </p:nvSpPr>
        <p:spPr bwMode="auto">
          <a:xfrm>
            <a:off x="1752600" y="2594696"/>
            <a:ext cx="1600200" cy="1143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r>
              <a:rPr lang="zh-TW" altLang="en-US" sz="2000" b="1" dirty="0">
                <a:solidFill>
                  <a:srgbClr val="003399"/>
                </a:solidFill>
                <a:latin typeface="Tahoma" pitchFamily="34" charset="0"/>
                <a:ea typeface="新細明體" pitchFamily="18" charset="-120"/>
              </a:rPr>
              <a:t>電表資訊管理系統</a:t>
            </a:r>
            <a:r>
              <a:rPr lang="en-US" altLang="zh-TW" sz="2000" b="1" dirty="0">
                <a:solidFill>
                  <a:srgbClr val="003399"/>
                </a:solidFill>
                <a:latin typeface="Tahoma" pitchFamily="34" charset="0"/>
                <a:ea typeface="新細明體" pitchFamily="18" charset="-120"/>
              </a:rPr>
              <a:t>(MDMS)</a:t>
            </a:r>
            <a:endParaRPr lang="zh-TW" altLang="en-US" sz="2400" b="1" dirty="0">
              <a:solidFill>
                <a:srgbClr val="003399"/>
              </a:solidFill>
              <a:latin typeface="Tahoma" pitchFamily="34" charset="0"/>
              <a:ea typeface="新細明體" pitchFamily="18" charset="-120"/>
            </a:endParaRPr>
          </a:p>
        </p:txBody>
      </p:sp>
      <p:sp>
        <p:nvSpPr>
          <p:cNvPr id="7" name="矩形 6">
            <a:extLst>
              <a:ext uri="{FF2B5EF4-FFF2-40B4-BE49-F238E27FC236}">
                <a16:creationId xmlns:a16="http://schemas.microsoft.com/office/drawing/2014/main" id="{8D22950E-D830-4F42-A5D4-66F1514A0285}"/>
              </a:ext>
            </a:extLst>
          </p:cNvPr>
          <p:cNvSpPr/>
          <p:nvPr/>
        </p:nvSpPr>
        <p:spPr bwMode="auto">
          <a:xfrm>
            <a:off x="2835153" y="4194896"/>
            <a:ext cx="1981200" cy="1639944"/>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r>
              <a:rPr lang="zh-TW" altLang="en-US" sz="1600" b="1" dirty="0">
                <a:solidFill>
                  <a:srgbClr val="003399"/>
                </a:solidFill>
                <a:latin typeface="Tahoma" pitchFamily="34" charset="0"/>
                <a:ea typeface="新細明體" pitchFamily="18" charset="-120"/>
              </a:rPr>
              <a:t>廣域網</a:t>
            </a:r>
            <a:endParaRPr lang="en-US" altLang="zh-TW" sz="1600" b="1" dirty="0">
              <a:solidFill>
                <a:srgbClr val="003399"/>
              </a:solidFill>
              <a:latin typeface="Tahoma" pitchFamily="34" charset="0"/>
              <a:ea typeface="新細明體" pitchFamily="18" charset="-120"/>
            </a:endParaRPr>
          </a:p>
          <a:p>
            <a:pPr eaLnBrk="1" hangingPunct="1">
              <a:defRPr/>
            </a:pPr>
            <a:r>
              <a:rPr lang="en-US" altLang="zh-TW" dirty="0">
                <a:solidFill>
                  <a:srgbClr val="003399"/>
                </a:solidFill>
                <a:latin typeface="Tahoma" pitchFamily="34" charset="0"/>
                <a:ea typeface="新細明體" pitchFamily="18" charset="-120"/>
              </a:rPr>
              <a:t>(WAN)</a:t>
            </a:r>
            <a:r>
              <a:rPr lang="zh-TW" altLang="en-US" dirty="0">
                <a:solidFill>
                  <a:srgbClr val="003399"/>
                </a:solidFill>
                <a:latin typeface="Tahoma" pitchFamily="34" charset="0"/>
                <a:ea typeface="新細明體" pitchFamily="18" charset="-120"/>
              </a:rPr>
              <a:t> </a:t>
            </a:r>
            <a:r>
              <a:rPr lang="en-US" altLang="zh-TW" dirty="0">
                <a:solidFill>
                  <a:srgbClr val="003399"/>
                </a:solidFill>
                <a:latin typeface="Tahoma" pitchFamily="34" charset="0"/>
                <a:ea typeface="新細明體" pitchFamily="18" charset="-120"/>
              </a:rPr>
              <a:t>:GPS/3G/ </a:t>
            </a:r>
            <a:r>
              <a:rPr lang="en-US" altLang="zh-TW" sz="1600" dirty="0">
                <a:solidFill>
                  <a:srgbClr val="003399"/>
                </a:solidFill>
                <a:latin typeface="Tahoma" pitchFamily="34" charset="0"/>
                <a:ea typeface="新細明體" pitchFamily="18" charset="-120"/>
              </a:rPr>
              <a:t>PLC</a:t>
            </a:r>
            <a:r>
              <a:rPr lang="zh-TW" altLang="en-US" sz="1600" dirty="0">
                <a:solidFill>
                  <a:srgbClr val="003399"/>
                </a:solidFill>
                <a:latin typeface="Tahoma" pitchFamily="34" charset="0"/>
                <a:ea typeface="新細明體" pitchFamily="18" charset="-120"/>
              </a:rPr>
              <a:t> </a:t>
            </a:r>
            <a:r>
              <a:rPr lang="en-US" altLang="zh-TW" sz="1200" b="1" dirty="0">
                <a:solidFill>
                  <a:srgbClr val="003399"/>
                </a:solidFill>
                <a:latin typeface="Tahoma" pitchFamily="34" charset="0"/>
                <a:ea typeface="新細明體" pitchFamily="18" charset="-120"/>
              </a:rPr>
              <a:t>(programmable logic controller</a:t>
            </a:r>
            <a:r>
              <a:rPr lang="zh-TW" altLang="en-US" sz="1600" dirty="0">
                <a:solidFill>
                  <a:srgbClr val="003399"/>
                </a:solidFill>
                <a:highlight>
                  <a:srgbClr val="FFFF00"/>
                </a:highlight>
                <a:ea typeface="新細明體" pitchFamily="18" charset="-120"/>
              </a:rPr>
              <a:t>可程式控制器</a:t>
            </a:r>
            <a:r>
              <a:rPr lang="en-US" altLang="zh-TW" dirty="0">
                <a:solidFill>
                  <a:srgbClr val="003399"/>
                </a:solidFill>
                <a:latin typeface="Tahoma" pitchFamily="34" charset="0"/>
                <a:ea typeface="新細明體" pitchFamily="18" charset="-120"/>
              </a:rPr>
              <a:t>/ADSL/</a:t>
            </a:r>
            <a:r>
              <a:rPr lang="en-US" altLang="zh-TW" dirty="0" err="1">
                <a:solidFill>
                  <a:srgbClr val="003399"/>
                </a:solidFill>
                <a:latin typeface="Tahoma" pitchFamily="34" charset="0"/>
                <a:ea typeface="新細明體" pitchFamily="18" charset="-120"/>
              </a:rPr>
              <a:t>Wimax</a:t>
            </a:r>
            <a:endParaRPr lang="zh-TW" altLang="en-US" dirty="0">
              <a:solidFill>
                <a:srgbClr val="003399"/>
              </a:solidFill>
              <a:latin typeface="Tahoma" pitchFamily="34" charset="0"/>
              <a:ea typeface="新細明體" pitchFamily="18" charset="-120"/>
            </a:endParaRPr>
          </a:p>
        </p:txBody>
      </p:sp>
      <p:sp>
        <p:nvSpPr>
          <p:cNvPr id="8" name="矩形 7">
            <a:extLst>
              <a:ext uri="{FF2B5EF4-FFF2-40B4-BE49-F238E27FC236}">
                <a16:creationId xmlns:a16="http://schemas.microsoft.com/office/drawing/2014/main" id="{81DCD649-67B6-43BB-A973-C40B45078164}"/>
              </a:ext>
            </a:extLst>
          </p:cNvPr>
          <p:cNvSpPr/>
          <p:nvPr/>
        </p:nvSpPr>
        <p:spPr bwMode="auto">
          <a:xfrm>
            <a:off x="6477000" y="2518496"/>
            <a:ext cx="1447800" cy="1143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en-US" altLang="zh-TW" sz="2000" b="1" dirty="0">
              <a:solidFill>
                <a:schemeClr val="tx1"/>
              </a:solidFill>
              <a:latin typeface="Tahoma" pitchFamily="34" charset="0"/>
              <a:ea typeface="新細明體" pitchFamily="18" charset="-120"/>
            </a:endParaRPr>
          </a:p>
          <a:p>
            <a:pPr eaLnBrk="1" hangingPunct="1">
              <a:defRPr/>
            </a:pPr>
            <a:r>
              <a:rPr lang="zh-TW" altLang="en-US" sz="2000" b="1" dirty="0">
                <a:solidFill>
                  <a:schemeClr val="tx1"/>
                </a:solidFill>
                <a:latin typeface="Tahoma" pitchFamily="34" charset="0"/>
                <a:ea typeface="新細明體" pitchFamily="18" charset="-120"/>
              </a:rPr>
              <a:t>  智能電表</a:t>
            </a:r>
            <a:endParaRPr lang="zh-TW" altLang="en-US" sz="2400" dirty="0">
              <a:solidFill>
                <a:schemeClr val="tx1"/>
              </a:solidFill>
              <a:latin typeface="Tahoma" pitchFamily="34" charset="0"/>
              <a:ea typeface="新細明體" pitchFamily="18" charset="-120"/>
            </a:endParaRPr>
          </a:p>
        </p:txBody>
      </p:sp>
      <p:sp>
        <p:nvSpPr>
          <p:cNvPr id="10" name="矩形 9">
            <a:extLst>
              <a:ext uri="{FF2B5EF4-FFF2-40B4-BE49-F238E27FC236}">
                <a16:creationId xmlns:a16="http://schemas.microsoft.com/office/drawing/2014/main" id="{F536F5AE-860B-4CDD-A90B-17EE471C7C15}"/>
              </a:ext>
            </a:extLst>
          </p:cNvPr>
          <p:cNvSpPr/>
          <p:nvPr/>
        </p:nvSpPr>
        <p:spPr bwMode="auto">
          <a:xfrm>
            <a:off x="4267200" y="2594696"/>
            <a:ext cx="1524000" cy="10668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en-US" altLang="zh-TW" sz="2400" dirty="0">
              <a:solidFill>
                <a:schemeClr val="tx1"/>
              </a:solidFill>
              <a:latin typeface="Tahoma" pitchFamily="34" charset="0"/>
              <a:ea typeface="新細明體" pitchFamily="18" charset="-120"/>
            </a:endParaRPr>
          </a:p>
          <a:p>
            <a:pPr eaLnBrk="1" hangingPunct="1">
              <a:defRPr/>
            </a:pPr>
            <a:r>
              <a:rPr lang="zh-TW" altLang="en-US" sz="2400" dirty="0">
                <a:solidFill>
                  <a:schemeClr val="tx1"/>
                </a:solidFill>
                <a:latin typeface="Tahoma" pitchFamily="34" charset="0"/>
                <a:ea typeface="新細明體" pitchFamily="18" charset="-120"/>
              </a:rPr>
              <a:t>  </a:t>
            </a:r>
            <a:r>
              <a:rPr lang="zh-TW" altLang="en-US" sz="2000" b="1" dirty="0">
                <a:solidFill>
                  <a:schemeClr val="tx1"/>
                </a:solidFill>
                <a:latin typeface="Tahoma" pitchFamily="34" charset="0"/>
                <a:ea typeface="新細明體" pitchFamily="18" charset="-120"/>
              </a:rPr>
              <a:t>集中器</a:t>
            </a:r>
          </a:p>
        </p:txBody>
      </p:sp>
      <p:sp>
        <p:nvSpPr>
          <p:cNvPr id="14" name="矩形 13">
            <a:extLst>
              <a:ext uri="{FF2B5EF4-FFF2-40B4-BE49-F238E27FC236}">
                <a16:creationId xmlns:a16="http://schemas.microsoft.com/office/drawing/2014/main" id="{ECCD0357-8528-4E08-B961-288C86B38A95}"/>
              </a:ext>
            </a:extLst>
          </p:cNvPr>
          <p:cNvSpPr/>
          <p:nvPr/>
        </p:nvSpPr>
        <p:spPr bwMode="auto">
          <a:xfrm>
            <a:off x="8763000" y="2518496"/>
            <a:ext cx="1447800" cy="1143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en-US" altLang="zh-TW" sz="2000" dirty="0">
              <a:solidFill>
                <a:schemeClr val="tx1"/>
              </a:solidFill>
              <a:latin typeface="Tahoma" pitchFamily="34" charset="0"/>
              <a:ea typeface="新細明體" pitchFamily="18" charset="-120"/>
            </a:endParaRPr>
          </a:p>
          <a:p>
            <a:pPr eaLnBrk="1" hangingPunct="1">
              <a:defRPr/>
            </a:pPr>
            <a:r>
              <a:rPr lang="zh-TW" altLang="en-US" sz="2000" dirty="0">
                <a:solidFill>
                  <a:schemeClr val="tx1"/>
                </a:solidFill>
                <a:latin typeface="Tahoma" pitchFamily="34" charset="0"/>
                <a:ea typeface="新細明體" pitchFamily="18" charset="-120"/>
              </a:rPr>
              <a:t>  居家環境</a:t>
            </a:r>
            <a:endParaRPr lang="zh-TW" altLang="en-US" sz="2400" dirty="0">
              <a:solidFill>
                <a:schemeClr val="tx1"/>
              </a:solidFill>
              <a:latin typeface="Tahoma" pitchFamily="34" charset="0"/>
              <a:ea typeface="新細明體" pitchFamily="18" charset="-120"/>
            </a:endParaRPr>
          </a:p>
        </p:txBody>
      </p:sp>
      <p:sp>
        <p:nvSpPr>
          <p:cNvPr id="15" name="矩形 14">
            <a:extLst>
              <a:ext uri="{FF2B5EF4-FFF2-40B4-BE49-F238E27FC236}">
                <a16:creationId xmlns:a16="http://schemas.microsoft.com/office/drawing/2014/main" id="{B96A2BA3-28B2-430E-8270-114A9B7997F9}"/>
              </a:ext>
            </a:extLst>
          </p:cNvPr>
          <p:cNvSpPr/>
          <p:nvPr/>
        </p:nvSpPr>
        <p:spPr bwMode="auto">
          <a:xfrm>
            <a:off x="5444231" y="4194896"/>
            <a:ext cx="1828800" cy="1639942"/>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r>
              <a:rPr lang="zh-TW" altLang="en-US" sz="1600" b="1" dirty="0">
                <a:solidFill>
                  <a:srgbClr val="003399"/>
                </a:solidFill>
                <a:latin typeface="Tahoma" pitchFamily="34" charset="0"/>
                <a:ea typeface="新細明體" pitchFamily="18" charset="-120"/>
              </a:rPr>
              <a:t>區域網</a:t>
            </a:r>
            <a:endParaRPr lang="en-US" altLang="zh-TW" sz="1600" b="1" dirty="0">
              <a:solidFill>
                <a:srgbClr val="003399"/>
              </a:solidFill>
              <a:latin typeface="Tahoma" pitchFamily="34" charset="0"/>
              <a:ea typeface="新細明體" pitchFamily="18" charset="-120"/>
            </a:endParaRPr>
          </a:p>
          <a:p>
            <a:pPr eaLnBrk="1" hangingPunct="1">
              <a:defRPr/>
            </a:pPr>
            <a:r>
              <a:rPr lang="en-US" altLang="zh-TW" dirty="0">
                <a:solidFill>
                  <a:srgbClr val="003399"/>
                </a:solidFill>
                <a:latin typeface="Tahoma" pitchFamily="34" charset="0"/>
                <a:ea typeface="新細明體" pitchFamily="18" charset="-120"/>
              </a:rPr>
              <a:t>(LAN)</a:t>
            </a:r>
            <a:r>
              <a:rPr lang="zh-TW" altLang="en-US" dirty="0">
                <a:solidFill>
                  <a:srgbClr val="003399"/>
                </a:solidFill>
                <a:latin typeface="Tahoma" pitchFamily="34" charset="0"/>
                <a:ea typeface="新細明體" pitchFamily="18" charset="-120"/>
              </a:rPr>
              <a:t> </a:t>
            </a:r>
            <a:r>
              <a:rPr lang="en-US" altLang="zh-TW" dirty="0">
                <a:solidFill>
                  <a:srgbClr val="003399"/>
                </a:solidFill>
                <a:latin typeface="Tahoma" pitchFamily="34" charset="0"/>
                <a:ea typeface="新細明體" pitchFamily="18" charset="-120"/>
              </a:rPr>
              <a:t>:</a:t>
            </a:r>
            <a:r>
              <a:rPr lang="en-US" altLang="zh-TW" sz="1600" b="1" dirty="0">
                <a:solidFill>
                  <a:srgbClr val="003399"/>
                </a:solidFill>
                <a:latin typeface="Tahoma" pitchFamily="34" charset="0"/>
                <a:ea typeface="新細明體" pitchFamily="18" charset="-120"/>
              </a:rPr>
              <a:t>PLC</a:t>
            </a:r>
            <a:r>
              <a:rPr lang="en-US" altLang="zh-TW" sz="1600" dirty="0">
                <a:solidFill>
                  <a:srgbClr val="003399"/>
                </a:solidFill>
                <a:latin typeface="Tahoma" pitchFamily="34" charset="0"/>
                <a:ea typeface="新細明體" pitchFamily="18" charset="-120"/>
              </a:rPr>
              <a:t>,</a:t>
            </a:r>
            <a:r>
              <a:rPr lang="en-US" altLang="zh-TW" dirty="0">
                <a:solidFill>
                  <a:srgbClr val="003399"/>
                </a:solidFill>
                <a:latin typeface="Tahoma" pitchFamily="34" charset="0"/>
                <a:ea typeface="新細明體" pitchFamily="18" charset="-120"/>
              </a:rPr>
              <a:t> </a:t>
            </a:r>
            <a:r>
              <a:rPr lang="en-US" altLang="zh-TW" sz="1600" b="1" dirty="0" err="1">
                <a:solidFill>
                  <a:srgbClr val="003399"/>
                </a:solidFill>
                <a:latin typeface="Tahoma" pitchFamily="34" charset="0"/>
                <a:ea typeface="新細明體" pitchFamily="18" charset="-120"/>
              </a:rPr>
              <a:t>Zigbee</a:t>
            </a:r>
            <a:r>
              <a:rPr lang="en-US" altLang="zh-TW" dirty="0">
                <a:solidFill>
                  <a:srgbClr val="003399"/>
                </a:solidFill>
                <a:latin typeface="Tahoma" pitchFamily="34" charset="0"/>
                <a:ea typeface="新細明體" pitchFamily="18" charset="-120"/>
              </a:rPr>
              <a:t>, </a:t>
            </a:r>
            <a:r>
              <a:rPr lang="en-US" altLang="zh-TW" dirty="0">
                <a:solidFill>
                  <a:srgbClr val="003399"/>
                </a:solidFill>
                <a:highlight>
                  <a:srgbClr val="FFFF00"/>
                </a:highlight>
                <a:latin typeface="Tahoma" pitchFamily="34" charset="0"/>
                <a:ea typeface="新細明體" pitchFamily="18" charset="-120"/>
              </a:rPr>
              <a:t>RS485</a:t>
            </a:r>
            <a:r>
              <a:rPr lang="zh-TW" altLang="en-US" sz="1200" b="1" dirty="0">
                <a:solidFill>
                  <a:srgbClr val="003399"/>
                </a:solidFill>
                <a:highlight>
                  <a:srgbClr val="FFFF00"/>
                </a:highlight>
                <a:latin typeface="Tahoma" pitchFamily="34" charset="0"/>
                <a:ea typeface="新細明體" pitchFamily="18" charset="-120"/>
              </a:rPr>
              <a:t>設備與設備</a:t>
            </a:r>
            <a:r>
              <a:rPr lang="zh-TW" altLang="en-US" sz="1200" b="1" dirty="0">
                <a:solidFill>
                  <a:srgbClr val="003399"/>
                </a:solidFill>
                <a:latin typeface="Tahoma" pitchFamily="34" charset="0"/>
                <a:ea typeface="新細明體" pitchFamily="18" charset="-120"/>
              </a:rPr>
              <a:t>之間通信介面</a:t>
            </a:r>
            <a:r>
              <a:rPr lang="en-US" altLang="zh-TW" sz="1600" dirty="0">
                <a:solidFill>
                  <a:srgbClr val="003399"/>
                </a:solidFill>
                <a:latin typeface="Tahoma" pitchFamily="34" charset="0"/>
                <a:ea typeface="新細明體" pitchFamily="18" charset="-120"/>
              </a:rPr>
              <a:t>, </a:t>
            </a:r>
            <a:r>
              <a:rPr lang="en-US" altLang="zh-TW" dirty="0" err="1">
                <a:solidFill>
                  <a:srgbClr val="003399"/>
                </a:solidFill>
                <a:latin typeface="Tahoma" pitchFamily="34" charset="0"/>
                <a:ea typeface="新細明體" pitchFamily="18" charset="-120"/>
              </a:rPr>
              <a:t>WiFi</a:t>
            </a:r>
            <a:r>
              <a:rPr lang="en-US" altLang="zh-TW" dirty="0">
                <a:solidFill>
                  <a:srgbClr val="003399"/>
                </a:solidFill>
                <a:latin typeface="Tahoma" pitchFamily="34" charset="0"/>
                <a:ea typeface="新細明體" pitchFamily="18" charset="-120"/>
              </a:rPr>
              <a:t>,</a:t>
            </a:r>
            <a:r>
              <a:rPr lang="zh-TW" altLang="en-US" dirty="0">
                <a:solidFill>
                  <a:srgbClr val="003399"/>
                </a:solidFill>
                <a:latin typeface="Tahoma" pitchFamily="34" charset="0"/>
                <a:ea typeface="新細明體" pitchFamily="18" charset="-120"/>
              </a:rPr>
              <a:t> </a:t>
            </a:r>
            <a:r>
              <a:rPr lang="en-US" altLang="zh-TW" dirty="0">
                <a:solidFill>
                  <a:srgbClr val="003399"/>
                </a:solidFill>
                <a:latin typeface="Tahoma" pitchFamily="34" charset="0"/>
                <a:ea typeface="新細明體" pitchFamily="18" charset="-120"/>
              </a:rPr>
              <a:t>Ethernet</a:t>
            </a:r>
            <a:endParaRPr lang="zh-TW" altLang="en-US" dirty="0">
              <a:solidFill>
                <a:srgbClr val="003399"/>
              </a:solidFill>
              <a:latin typeface="Tahoma" pitchFamily="34" charset="0"/>
              <a:ea typeface="新細明體" pitchFamily="18" charset="-120"/>
            </a:endParaRPr>
          </a:p>
        </p:txBody>
      </p:sp>
      <p:sp>
        <p:nvSpPr>
          <p:cNvPr id="16" name="矩形 15">
            <a:extLst>
              <a:ext uri="{FF2B5EF4-FFF2-40B4-BE49-F238E27FC236}">
                <a16:creationId xmlns:a16="http://schemas.microsoft.com/office/drawing/2014/main" id="{AEEBF93E-A61E-4E37-88E9-61FAC699EF63}"/>
              </a:ext>
            </a:extLst>
          </p:cNvPr>
          <p:cNvSpPr/>
          <p:nvPr/>
        </p:nvSpPr>
        <p:spPr bwMode="auto">
          <a:xfrm>
            <a:off x="8686800" y="4347296"/>
            <a:ext cx="1752600" cy="1449446"/>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r>
              <a:rPr lang="zh-TW" altLang="en-US" dirty="0">
                <a:solidFill>
                  <a:srgbClr val="003399"/>
                </a:solidFill>
                <a:latin typeface="Tahoma" pitchFamily="34" charset="0"/>
                <a:ea typeface="新細明體" pitchFamily="18" charset="-120"/>
              </a:rPr>
              <a:t>家庭網路</a:t>
            </a:r>
            <a:r>
              <a:rPr lang="en-US" altLang="zh-TW" dirty="0">
                <a:solidFill>
                  <a:srgbClr val="003399"/>
                </a:solidFill>
                <a:latin typeface="Tahoma" pitchFamily="34" charset="0"/>
                <a:ea typeface="新細明體" pitchFamily="18" charset="-120"/>
              </a:rPr>
              <a:t>(HAN)</a:t>
            </a:r>
            <a:r>
              <a:rPr lang="zh-TW" altLang="en-US" dirty="0">
                <a:solidFill>
                  <a:srgbClr val="003399"/>
                </a:solidFill>
                <a:latin typeface="Tahoma" pitchFamily="34" charset="0"/>
                <a:ea typeface="新細明體" pitchFamily="18" charset="-120"/>
              </a:rPr>
              <a:t> </a:t>
            </a:r>
            <a:r>
              <a:rPr lang="en-US" altLang="zh-TW" dirty="0">
                <a:solidFill>
                  <a:srgbClr val="003399"/>
                </a:solidFill>
                <a:latin typeface="Tahoma" pitchFamily="34" charset="0"/>
                <a:ea typeface="新細明體" pitchFamily="18" charset="-120"/>
              </a:rPr>
              <a:t>:</a:t>
            </a:r>
          </a:p>
          <a:p>
            <a:pPr eaLnBrk="1" hangingPunct="1">
              <a:defRPr/>
            </a:pPr>
            <a:r>
              <a:rPr lang="en-US" altLang="zh-TW" b="1" dirty="0">
                <a:solidFill>
                  <a:srgbClr val="003399"/>
                </a:solidFill>
                <a:latin typeface="Tahoma" pitchFamily="34" charset="0"/>
                <a:ea typeface="新細明體" pitchFamily="18" charset="-120"/>
              </a:rPr>
              <a:t>PLC</a:t>
            </a:r>
            <a:r>
              <a:rPr lang="en-US" altLang="zh-TW" dirty="0">
                <a:solidFill>
                  <a:srgbClr val="003399"/>
                </a:solidFill>
                <a:latin typeface="Tahoma" pitchFamily="34" charset="0"/>
                <a:ea typeface="新細明體" pitchFamily="18" charset="-120"/>
              </a:rPr>
              <a:t>, </a:t>
            </a:r>
            <a:r>
              <a:rPr lang="en-US" altLang="zh-TW" b="1" dirty="0" err="1">
                <a:solidFill>
                  <a:srgbClr val="003399"/>
                </a:solidFill>
                <a:latin typeface="Tahoma" pitchFamily="34" charset="0"/>
                <a:ea typeface="新細明體" pitchFamily="18" charset="-120"/>
              </a:rPr>
              <a:t>Zigbee</a:t>
            </a:r>
            <a:r>
              <a:rPr lang="en-US" altLang="zh-TW" dirty="0">
                <a:solidFill>
                  <a:srgbClr val="003399"/>
                </a:solidFill>
                <a:latin typeface="Tahoma" pitchFamily="34" charset="0"/>
                <a:ea typeface="新細明體" pitchFamily="18" charset="-120"/>
              </a:rPr>
              <a:t>, </a:t>
            </a:r>
          </a:p>
          <a:p>
            <a:pPr eaLnBrk="1" hangingPunct="1">
              <a:defRPr/>
            </a:pPr>
            <a:r>
              <a:rPr lang="en-US" altLang="zh-TW" dirty="0">
                <a:solidFill>
                  <a:srgbClr val="003399"/>
                </a:solidFill>
                <a:latin typeface="Tahoma" pitchFamily="34" charset="0"/>
                <a:ea typeface="新細明體" pitchFamily="18" charset="-120"/>
              </a:rPr>
              <a:t> RS485</a:t>
            </a:r>
            <a:r>
              <a:rPr lang="zh-TW" altLang="en-US" sz="1200" b="1" dirty="0">
                <a:solidFill>
                  <a:srgbClr val="003399"/>
                </a:solidFill>
                <a:latin typeface="Tahoma" pitchFamily="34" charset="0"/>
                <a:ea typeface="新細明體" pitchFamily="18" charset="-120"/>
              </a:rPr>
              <a:t>設備與設備之間通信介面</a:t>
            </a:r>
          </a:p>
        </p:txBody>
      </p:sp>
      <p:cxnSp>
        <p:nvCxnSpPr>
          <p:cNvPr id="35" name="直線接點 34">
            <a:extLst>
              <a:ext uri="{FF2B5EF4-FFF2-40B4-BE49-F238E27FC236}">
                <a16:creationId xmlns:a16="http://schemas.microsoft.com/office/drawing/2014/main" id="{C456AD03-C97D-4A3A-8E9D-A80940AB12C7}"/>
              </a:ext>
            </a:extLst>
          </p:cNvPr>
          <p:cNvCxnSpPr>
            <a:stCxn id="8" idx="3"/>
            <a:endCxn id="14" idx="1"/>
          </p:cNvCxnSpPr>
          <p:nvPr/>
        </p:nvCxnSpPr>
        <p:spPr bwMode="auto">
          <a:xfrm>
            <a:off x="7924800" y="3089996"/>
            <a:ext cx="838200" cy="0"/>
          </a:xfrm>
          <a:prstGeom prst="line">
            <a:avLst/>
          </a:prstGeom>
          <a:ln>
            <a:headEnd type="none" w="sm" len="sm"/>
            <a:tailEnd type="none" w="sm" len="sm"/>
          </a:ln>
        </p:spPr>
        <p:style>
          <a:lnRef idx="2">
            <a:schemeClr val="dk1"/>
          </a:lnRef>
          <a:fillRef idx="0">
            <a:schemeClr val="dk1"/>
          </a:fillRef>
          <a:effectRef idx="1">
            <a:schemeClr val="dk1"/>
          </a:effectRef>
          <a:fontRef idx="minor">
            <a:schemeClr val="tx1"/>
          </a:fontRef>
        </p:style>
      </p:cxnSp>
      <p:cxnSp>
        <p:nvCxnSpPr>
          <p:cNvPr id="38" name="直線單箭頭接點 37">
            <a:extLst>
              <a:ext uri="{FF2B5EF4-FFF2-40B4-BE49-F238E27FC236}">
                <a16:creationId xmlns:a16="http://schemas.microsoft.com/office/drawing/2014/main" id="{9AE2B2BC-80BA-4304-A030-EEBF9904105D}"/>
              </a:ext>
            </a:extLst>
          </p:cNvPr>
          <p:cNvCxnSpPr/>
          <p:nvPr/>
        </p:nvCxnSpPr>
        <p:spPr bwMode="auto">
          <a:xfrm rot="5400000">
            <a:off x="3276601" y="3661497"/>
            <a:ext cx="1066800" cy="3175"/>
          </a:xfrm>
          <a:prstGeom prst="straightConnector1">
            <a:avLst/>
          </a:prstGeom>
          <a:ln>
            <a:headEnd type="none" w="sm" len="sm"/>
            <a:tailEnd type="arrow"/>
          </a:ln>
        </p:spPr>
        <p:style>
          <a:lnRef idx="3">
            <a:schemeClr val="dk1"/>
          </a:lnRef>
          <a:fillRef idx="0">
            <a:schemeClr val="dk1"/>
          </a:fillRef>
          <a:effectRef idx="2">
            <a:schemeClr val="dk1"/>
          </a:effectRef>
          <a:fontRef idx="minor">
            <a:schemeClr val="tx1"/>
          </a:fontRef>
        </p:style>
      </p:cxnSp>
      <p:cxnSp>
        <p:nvCxnSpPr>
          <p:cNvPr id="45" name="直線單箭頭接點 44">
            <a:extLst>
              <a:ext uri="{FF2B5EF4-FFF2-40B4-BE49-F238E27FC236}">
                <a16:creationId xmlns:a16="http://schemas.microsoft.com/office/drawing/2014/main" id="{D97CC060-C648-4D25-8F5F-9BFA470277B3}"/>
              </a:ext>
            </a:extLst>
          </p:cNvPr>
          <p:cNvCxnSpPr/>
          <p:nvPr/>
        </p:nvCxnSpPr>
        <p:spPr bwMode="auto">
          <a:xfrm rot="5400000">
            <a:off x="9106694" y="4003602"/>
            <a:ext cx="685800" cy="1588"/>
          </a:xfrm>
          <a:prstGeom prst="straightConnector1">
            <a:avLst/>
          </a:prstGeom>
          <a:ln>
            <a:headEnd type="none" w="sm" len="sm"/>
            <a:tailEnd type="arrow"/>
          </a:ln>
        </p:spPr>
        <p:style>
          <a:lnRef idx="3">
            <a:schemeClr val="dk1"/>
          </a:lnRef>
          <a:fillRef idx="0">
            <a:schemeClr val="dk1"/>
          </a:fillRef>
          <a:effectRef idx="2">
            <a:schemeClr val="dk1"/>
          </a:effectRef>
          <a:fontRef idx="minor">
            <a:schemeClr val="tx1"/>
          </a:fontRef>
        </p:style>
      </p:cxnSp>
      <p:cxnSp>
        <p:nvCxnSpPr>
          <p:cNvPr id="46" name="直線單箭頭接點 45">
            <a:extLst>
              <a:ext uri="{FF2B5EF4-FFF2-40B4-BE49-F238E27FC236}">
                <a16:creationId xmlns:a16="http://schemas.microsoft.com/office/drawing/2014/main" id="{5B835261-F5DB-453F-A97D-89EAC18307B4}"/>
              </a:ext>
            </a:extLst>
          </p:cNvPr>
          <p:cNvCxnSpPr/>
          <p:nvPr/>
        </p:nvCxnSpPr>
        <p:spPr bwMode="auto">
          <a:xfrm rot="5400000">
            <a:off x="5639594" y="3660702"/>
            <a:ext cx="1066800" cy="1588"/>
          </a:xfrm>
          <a:prstGeom prst="straightConnector1">
            <a:avLst/>
          </a:prstGeom>
          <a:ln>
            <a:headEnd type="none" w="sm" len="sm"/>
            <a:tailEnd type="arrow"/>
          </a:ln>
        </p:spPr>
        <p:style>
          <a:lnRef idx="3">
            <a:schemeClr val="dk1"/>
          </a:lnRef>
          <a:fillRef idx="0">
            <a:schemeClr val="dk1"/>
          </a:fillRef>
          <a:effectRef idx="2">
            <a:schemeClr val="dk1"/>
          </a:effectRef>
          <a:fontRef idx="minor">
            <a:schemeClr val="tx1"/>
          </a:fontRef>
        </p:style>
      </p:cxnSp>
      <p:cxnSp>
        <p:nvCxnSpPr>
          <p:cNvPr id="62" name="直線接點 61">
            <a:extLst>
              <a:ext uri="{FF2B5EF4-FFF2-40B4-BE49-F238E27FC236}">
                <a16:creationId xmlns:a16="http://schemas.microsoft.com/office/drawing/2014/main" id="{91B1C44E-B697-4877-B62B-2AF1EBB53830}"/>
              </a:ext>
            </a:extLst>
          </p:cNvPr>
          <p:cNvCxnSpPr>
            <a:cxnSpLocks/>
          </p:cNvCxnSpPr>
          <p:nvPr/>
        </p:nvCxnSpPr>
        <p:spPr bwMode="auto">
          <a:xfrm>
            <a:off x="5791200" y="3128096"/>
            <a:ext cx="762000" cy="0"/>
          </a:xfrm>
          <a:prstGeom prst="line">
            <a:avLst/>
          </a:prstGeom>
          <a:ln>
            <a:headEnd type="none" w="sm" len="sm"/>
            <a:tailEnd type="none" w="sm" len="sm"/>
          </a:ln>
        </p:spPr>
        <p:style>
          <a:lnRef idx="2">
            <a:schemeClr val="dk1"/>
          </a:lnRef>
          <a:fillRef idx="0">
            <a:schemeClr val="dk1"/>
          </a:fillRef>
          <a:effectRef idx="1">
            <a:schemeClr val="dk1"/>
          </a:effectRef>
          <a:fontRef idx="minor">
            <a:schemeClr val="tx1"/>
          </a:fontRef>
        </p:style>
      </p:cxnSp>
      <p:sp>
        <p:nvSpPr>
          <p:cNvPr id="230415" name="文字方塊 16">
            <a:extLst>
              <a:ext uri="{FF2B5EF4-FFF2-40B4-BE49-F238E27FC236}">
                <a16:creationId xmlns:a16="http://schemas.microsoft.com/office/drawing/2014/main" id="{3B08A68A-63EC-42F5-8937-25B17918D314}"/>
              </a:ext>
            </a:extLst>
          </p:cNvPr>
          <p:cNvSpPr txBox="1">
            <a:spLocks noChangeArrowheads="1"/>
          </p:cNvSpPr>
          <p:nvPr/>
        </p:nvSpPr>
        <p:spPr bwMode="auto">
          <a:xfrm>
            <a:off x="266165" y="6036858"/>
            <a:ext cx="115796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1200" b="1" dirty="0">
                <a:solidFill>
                  <a:srgbClr val="003399"/>
                </a:solidFill>
                <a:highlight>
                  <a:srgbClr val="FFFF00"/>
                </a:highlight>
                <a:latin typeface="Tahoma" panose="020B0604030504040204" pitchFamily="34" charset="0"/>
                <a:ea typeface="新細明體" panose="02020500000000000000" pitchFamily="18" charset="-120"/>
              </a:rPr>
              <a:t>針對 </a:t>
            </a:r>
            <a:r>
              <a:rPr lang="en-US" altLang="zh-TW" sz="1200" b="1" dirty="0">
                <a:solidFill>
                  <a:srgbClr val="003399"/>
                </a:solidFill>
                <a:highlight>
                  <a:srgbClr val="FFFF00"/>
                </a:highlight>
                <a:latin typeface="Tahoma" panose="020B0604030504040204" pitchFamily="34" charset="0"/>
                <a:ea typeface="新細明體" panose="02020500000000000000" pitchFamily="18" charset="-120"/>
              </a:rPr>
              <a:t>RS232 </a:t>
            </a:r>
            <a:r>
              <a:rPr lang="zh-TW" altLang="en-US" sz="1200" b="1" dirty="0">
                <a:solidFill>
                  <a:srgbClr val="003399"/>
                </a:solidFill>
                <a:highlight>
                  <a:srgbClr val="FFFF00"/>
                </a:highlight>
                <a:latin typeface="Tahoma" panose="020B0604030504040204" pitchFamily="34" charset="0"/>
                <a:ea typeface="新細明體" panose="02020500000000000000" pitchFamily="18" charset="-120"/>
              </a:rPr>
              <a:t>介面的不足</a:t>
            </a:r>
            <a:r>
              <a:rPr lang="zh-TW" altLang="en-US" sz="1200" b="1" dirty="0">
                <a:solidFill>
                  <a:srgbClr val="003399"/>
                </a:solidFill>
                <a:latin typeface="Tahoma" panose="020B0604030504040204" pitchFamily="34" charset="0"/>
                <a:ea typeface="新細明體" panose="02020500000000000000" pitchFamily="18" charset="-120"/>
              </a:rPr>
              <a:t>，</a:t>
            </a:r>
            <a:r>
              <a:rPr lang="zh-TW" altLang="zh-TW" sz="1400" dirty="0">
                <a:effectLst/>
                <a:latin typeface="Calibri" panose="020F0502020204030204" pitchFamily="34" charset="0"/>
                <a:ea typeface="新細明體" panose="02020500000000000000" pitchFamily="18" charset="-120"/>
                <a:cs typeface="Times New Roman" panose="02020603050405020304" pitchFamily="18" charset="0"/>
              </a:rPr>
              <a:t>比如</a:t>
            </a:r>
            <a:r>
              <a:rPr lang="zh-TW" altLang="zh-TW" sz="14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傳輸距離短、速度較低、支援的設備數量有限</a:t>
            </a:r>
            <a:r>
              <a:rPr lang="zh-TW" altLang="zh-TW" sz="1400" dirty="0">
                <a:effectLst/>
                <a:latin typeface="Calibri" panose="020F0502020204030204" pitchFamily="34" charset="0"/>
                <a:ea typeface="新細明體" panose="02020500000000000000" pitchFamily="18" charset="-120"/>
                <a:cs typeface="Times New Roman" panose="02020603050405020304" pitchFamily="18" charset="0"/>
              </a:rPr>
              <a:t>（通常只能支援點對點通信）等。</a:t>
            </a:r>
            <a:r>
              <a:rPr lang="zh-TW" altLang="en-US" sz="1400" b="1" dirty="0">
                <a:solidFill>
                  <a:srgbClr val="003399"/>
                </a:solidFill>
                <a:latin typeface="Tahoma" panose="020B0604030504040204" pitchFamily="34" charset="0"/>
                <a:ea typeface="新細明體" panose="02020500000000000000" pitchFamily="18" charset="-120"/>
              </a:rPr>
              <a:t>於是就不斷出現了一些</a:t>
            </a:r>
            <a:r>
              <a:rPr lang="zh-TW" altLang="en-US" sz="1400" b="1" dirty="0">
                <a:solidFill>
                  <a:srgbClr val="003399"/>
                </a:solidFill>
                <a:highlight>
                  <a:srgbClr val="FFFF00"/>
                </a:highlight>
                <a:latin typeface="Tahoma" panose="020B0604030504040204" pitchFamily="34" charset="0"/>
                <a:ea typeface="新細明體" panose="02020500000000000000" pitchFamily="18" charset="-120"/>
              </a:rPr>
              <a:t>新的介面標準，</a:t>
            </a:r>
            <a:r>
              <a:rPr lang="en-US" altLang="zh-TW" sz="1400" b="1" dirty="0">
                <a:solidFill>
                  <a:srgbClr val="003399"/>
                </a:solidFill>
                <a:highlight>
                  <a:srgbClr val="FFFF00"/>
                </a:highlight>
                <a:latin typeface="Tahoma" panose="020B0604030504040204" pitchFamily="34" charset="0"/>
                <a:ea typeface="新細明體" panose="02020500000000000000" pitchFamily="18" charset="-120"/>
              </a:rPr>
              <a:t>RS-485 </a:t>
            </a:r>
            <a:r>
              <a:rPr lang="zh-TW" altLang="en-US" sz="1400" b="1" dirty="0">
                <a:solidFill>
                  <a:srgbClr val="003399"/>
                </a:solidFill>
                <a:highlight>
                  <a:srgbClr val="FFFF00"/>
                </a:highlight>
                <a:latin typeface="Tahoma" panose="020B0604030504040204" pitchFamily="34" charset="0"/>
                <a:ea typeface="新細明體" panose="02020500000000000000" pitchFamily="18" charset="-120"/>
              </a:rPr>
              <a:t>就 是其中之一</a:t>
            </a:r>
            <a:r>
              <a:rPr lang="zh-TW" altLang="en-US" sz="1400" dirty="0">
                <a:solidFill>
                  <a:srgbClr val="003399"/>
                </a:solidFill>
                <a:latin typeface="Tahoma" panose="020B0604030504040204" pitchFamily="34" charset="0"/>
                <a:ea typeface="新細明體" panose="02020500000000000000" pitchFamily="18" charset="-120"/>
              </a:rPr>
              <a:t>，</a:t>
            </a:r>
            <a:endParaRPr lang="zh-TW" altLang="en-US" sz="1200" dirty="0">
              <a:solidFill>
                <a:srgbClr val="003399"/>
              </a:solidFill>
              <a:latin typeface="Tahoma" panose="020B0604030504040204" pitchFamily="34" charset="0"/>
              <a:ea typeface="新細明體" panose="02020500000000000000" pitchFamily="18" charset="-120"/>
            </a:endParaRPr>
          </a:p>
        </p:txBody>
      </p:sp>
      <p:pic>
        <p:nvPicPr>
          <p:cNvPr id="230416" name="Picture 18">
            <a:extLst>
              <a:ext uri="{FF2B5EF4-FFF2-40B4-BE49-F238E27FC236}">
                <a16:creationId xmlns:a16="http://schemas.microsoft.com/office/drawing/2014/main" id="{5B8C34EE-5EAD-4638-9B83-1A5537BF7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148" t="10959" r="18520" b="16438"/>
          <a:stretch>
            <a:fillRect/>
          </a:stretch>
        </p:blipFill>
        <p:spPr bwMode="auto">
          <a:xfrm>
            <a:off x="266165" y="78760"/>
            <a:ext cx="3810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直線接點 49">
            <a:extLst>
              <a:ext uri="{FF2B5EF4-FFF2-40B4-BE49-F238E27FC236}">
                <a16:creationId xmlns:a16="http://schemas.microsoft.com/office/drawing/2014/main" id="{A4D31578-F579-449C-ADB1-A90CFA5C4180}"/>
              </a:ext>
            </a:extLst>
          </p:cNvPr>
          <p:cNvCxnSpPr>
            <a:cxnSpLocks/>
          </p:cNvCxnSpPr>
          <p:nvPr/>
        </p:nvCxnSpPr>
        <p:spPr bwMode="auto">
          <a:xfrm>
            <a:off x="3429000" y="3128096"/>
            <a:ext cx="762000" cy="0"/>
          </a:xfrm>
          <a:prstGeom prst="line">
            <a:avLst/>
          </a:prstGeom>
          <a:ln>
            <a:headEnd type="none" w="sm" len="sm"/>
            <a:tailEnd type="none" w="sm" len="sm"/>
          </a:ln>
        </p:spPr>
        <p:style>
          <a:lnRef idx="2">
            <a:schemeClr val="dk1"/>
          </a:lnRef>
          <a:fillRef idx="0">
            <a:schemeClr val="dk1"/>
          </a:fillRef>
          <a:effectRef idx="1">
            <a:schemeClr val="dk1"/>
          </a:effectRef>
          <a:fontRef idx="minor">
            <a:schemeClr val="tx1"/>
          </a:fontRef>
        </p:style>
      </p:cxnSp>
      <p:sp>
        <p:nvSpPr>
          <p:cNvPr id="2" name="文字方塊 1">
            <a:extLst>
              <a:ext uri="{FF2B5EF4-FFF2-40B4-BE49-F238E27FC236}">
                <a16:creationId xmlns:a16="http://schemas.microsoft.com/office/drawing/2014/main" id="{90906570-5973-9420-6327-C70365BC20E6}"/>
              </a:ext>
            </a:extLst>
          </p:cNvPr>
          <p:cNvSpPr txBox="1"/>
          <p:nvPr/>
        </p:nvSpPr>
        <p:spPr>
          <a:xfrm>
            <a:off x="4191000" y="297922"/>
            <a:ext cx="7734835" cy="707886"/>
          </a:xfrm>
          <a:prstGeom prst="rect">
            <a:avLst/>
          </a:prstGeom>
          <a:noFill/>
        </p:spPr>
        <p:txBody>
          <a:bodyPr wrap="square" rtlCol="0">
            <a:spAutoFit/>
          </a:bodyPr>
          <a:lstStyle/>
          <a:p>
            <a:r>
              <a:rPr lang="en-US" altLang="zh-TW" sz="2000" b="1" dirty="0">
                <a:solidFill>
                  <a:schemeClr val="bg1">
                    <a:lumMod val="95000"/>
                  </a:schemeClr>
                </a:solidFill>
              </a:rPr>
              <a:t>Costco </a:t>
            </a:r>
            <a:r>
              <a:rPr lang="zh-TW" altLang="zh-TW" sz="2000" b="1" dirty="0">
                <a:solidFill>
                  <a:schemeClr val="bg1">
                    <a:lumMod val="95000"/>
                  </a:schemeClr>
                </a:solidFill>
              </a:rPr>
              <a:t>賣場 </a:t>
            </a:r>
            <a:r>
              <a:rPr lang="en-US" altLang="zh-TW" sz="2000" b="1" dirty="0">
                <a:solidFill>
                  <a:schemeClr val="bg1">
                    <a:lumMod val="95000"/>
                  </a:schemeClr>
                </a:solidFill>
              </a:rPr>
              <a:t>:   EC 4.0 </a:t>
            </a:r>
            <a:r>
              <a:rPr lang="zh-TW" altLang="en-US" sz="2000" b="1" dirty="0">
                <a:solidFill>
                  <a:schemeClr val="bg1">
                    <a:lumMod val="95000"/>
                  </a:schemeClr>
                </a:solidFill>
              </a:rPr>
              <a:t>先進讀表系統</a:t>
            </a:r>
            <a:r>
              <a:rPr lang="en-US" altLang="zh-TW" sz="2000" b="1" dirty="0">
                <a:solidFill>
                  <a:schemeClr val="bg1">
                    <a:lumMod val="95000"/>
                  </a:schemeClr>
                </a:solidFill>
              </a:rPr>
              <a:t>(Advanced Metering</a:t>
            </a:r>
            <a:r>
              <a:rPr lang="zh-TW" altLang="en-US" sz="2000" b="1" dirty="0">
                <a:solidFill>
                  <a:schemeClr val="bg1">
                    <a:lumMod val="95000"/>
                  </a:schemeClr>
                </a:solidFill>
              </a:rPr>
              <a:t> </a:t>
            </a:r>
            <a:r>
              <a:rPr lang="en-US" altLang="zh-TW" sz="2000" b="1" dirty="0">
                <a:solidFill>
                  <a:schemeClr val="bg1">
                    <a:lumMod val="95000"/>
                  </a:schemeClr>
                </a:solidFill>
              </a:rPr>
              <a:t>Infrastructure, AMI)</a:t>
            </a:r>
            <a:r>
              <a:rPr lang="zh-TW" altLang="en-US" sz="2000" b="1" dirty="0">
                <a:solidFill>
                  <a:schemeClr val="bg1">
                    <a:lumMod val="95000"/>
                  </a:schemeClr>
                </a:solidFill>
              </a:rPr>
              <a:t>架構</a:t>
            </a:r>
          </a:p>
        </p:txBody>
      </p:sp>
    </p:spTree>
    <p:extLst>
      <p:ext uri="{BB962C8B-B14F-4D97-AF65-F5344CB8AC3E}">
        <p14:creationId xmlns:p14="http://schemas.microsoft.com/office/powerpoint/2010/main" val="2705458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D5FFEAE1-F804-4893-B0E3-39FA999D4C53}"/>
              </a:ext>
            </a:extLst>
          </p:cNvPr>
          <p:cNvSpPr txBox="1">
            <a:spLocks noChangeArrowheads="1"/>
          </p:cNvSpPr>
          <p:nvPr/>
        </p:nvSpPr>
        <p:spPr bwMode="auto">
          <a:xfrm>
            <a:off x="0" y="46048"/>
            <a:ext cx="11434713" cy="954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600" b="1">
                <a:solidFill>
                  <a:schemeClr val="bg1"/>
                </a:solidFill>
                <a:latin typeface="Georgia" panose="02040502050405020303" pitchFamily="18" charset="0"/>
                <a:ea typeface="新細明體" panose="02020500000000000000" pitchFamily="18" charset="-120"/>
              </a:rPr>
              <a:t>    </a:t>
            </a:r>
            <a:r>
              <a:rPr lang="en-US" altLang="zh-TW" b="1">
                <a:solidFill>
                  <a:schemeClr val="bg1"/>
                </a:solidFill>
                <a:latin typeface="Tahoma" panose="020B0604030504040204" pitchFamily="34" charset="0"/>
                <a:ea typeface="新細明體" panose="02020500000000000000" pitchFamily="18" charset="-120"/>
              </a:rPr>
              <a:t> </a:t>
            </a:r>
            <a:endParaRPr lang="zh-TW" altLang="en-US" sz="4800" b="1">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en-US" altLang="zh-TW" b="1">
              <a:solidFill>
                <a:schemeClr val="bg1"/>
              </a:solidFill>
              <a:latin typeface="Georgia" panose="02040502050405020303" pitchFamily="18" charset="0"/>
              <a:ea typeface="華康中黑體" pitchFamily="49" charset="-120"/>
            </a:endParaRPr>
          </a:p>
        </p:txBody>
      </p:sp>
      <p:sp>
        <p:nvSpPr>
          <p:cNvPr id="228355" name="文字方塊 6">
            <a:extLst>
              <a:ext uri="{FF2B5EF4-FFF2-40B4-BE49-F238E27FC236}">
                <a16:creationId xmlns:a16="http://schemas.microsoft.com/office/drawing/2014/main" id="{3B5DD29D-BD21-4F6A-A7AA-15F78FFFA20F}"/>
              </a:ext>
            </a:extLst>
          </p:cNvPr>
          <p:cNvSpPr txBox="1">
            <a:spLocks noChangeArrowheads="1"/>
          </p:cNvSpPr>
          <p:nvPr/>
        </p:nvSpPr>
        <p:spPr bwMode="auto">
          <a:xfrm>
            <a:off x="0" y="123313"/>
            <a:ext cx="121040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ea typeface="新細明體" panose="02020500000000000000" pitchFamily="18" charset="-120"/>
              </a:rPr>
              <a:t>一個典型的 </a:t>
            </a:r>
            <a:r>
              <a:rPr lang="en-US" altLang="zh-TW" sz="2000" b="1" dirty="0">
                <a:solidFill>
                  <a:schemeClr val="bg1"/>
                </a:solidFill>
                <a:latin typeface="Tahoma" panose="020B0604030504040204" pitchFamily="34" charset="0"/>
                <a:ea typeface="新細明體" panose="02020500000000000000" pitchFamily="18" charset="-120"/>
              </a:rPr>
              <a:t>E-Commerce 4.0 </a:t>
            </a:r>
            <a:r>
              <a:rPr lang="zh-TW" altLang="en-US" sz="2000" b="1" dirty="0">
                <a:solidFill>
                  <a:schemeClr val="bg1"/>
                </a:solidFill>
                <a:latin typeface="Tahoma" panose="020B0604030504040204" pitchFamily="34" charset="0"/>
                <a:ea typeface="新細明體" panose="02020500000000000000" pitchFamily="18" charset="-120"/>
              </a:rPr>
              <a:t>使用 </a:t>
            </a:r>
            <a:r>
              <a:rPr lang="en-US" altLang="zh-TW" sz="2000" b="1" dirty="0">
                <a:solidFill>
                  <a:schemeClr val="bg1"/>
                </a:solidFill>
                <a:latin typeface="Tahoma" panose="020B0604030504040204" pitchFamily="34" charset="0"/>
                <a:ea typeface="新細明體" panose="02020500000000000000" pitchFamily="18" charset="-120"/>
              </a:rPr>
              <a:t>IoT </a:t>
            </a:r>
            <a:r>
              <a:rPr lang="zh-TW" altLang="en-US" sz="2000" b="1" dirty="0">
                <a:solidFill>
                  <a:schemeClr val="bg1"/>
                </a:solidFill>
                <a:latin typeface="Tahoma" panose="020B0604030504040204" pitchFamily="34" charset="0"/>
                <a:ea typeface="新細明體" panose="02020500000000000000" pitchFamily="18" charset="-120"/>
              </a:rPr>
              <a:t>的應用：以智能家庭及智能電網在物聯網 </a:t>
            </a:r>
            <a:r>
              <a:rPr lang="en-US" altLang="zh-TW" sz="2000" b="1" dirty="0">
                <a:solidFill>
                  <a:schemeClr val="bg1"/>
                </a:solidFill>
                <a:latin typeface="Tahoma" panose="020B0604030504040204" pitchFamily="34" charset="0"/>
                <a:ea typeface="新細明體" panose="02020500000000000000" pitchFamily="18" charset="-120"/>
              </a:rPr>
              <a:t>(IOT)</a:t>
            </a:r>
            <a:r>
              <a:rPr lang="zh-TW" altLang="en-US" sz="2000" b="1" dirty="0">
                <a:solidFill>
                  <a:schemeClr val="bg1"/>
                </a:solidFill>
                <a:latin typeface="Tahoma" panose="020B0604030504040204" pitchFamily="34" charset="0"/>
                <a:ea typeface="新細明體" panose="02020500000000000000" pitchFamily="18" charset="-120"/>
              </a:rPr>
              <a:t> 之架構 </a:t>
            </a:r>
            <a:endParaRPr lang="zh-TW" altLang="en-US" sz="2400" b="1" dirty="0">
              <a:solidFill>
                <a:schemeClr val="bg1"/>
              </a:solidFill>
              <a:latin typeface="Tahoma" panose="020B0604030504040204" pitchFamily="34" charset="0"/>
              <a:ea typeface="新細明體" panose="02020500000000000000" pitchFamily="18" charset="-120"/>
            </a:endParaRPr>
          </a:p>
        </p:txBody>
      </p:sp>
      <p:sp>
        <p:nvSpPr>
          <p:cNvPr id="6" name="矩形 5">
            <a:extLst>
              <a:ext uri="{FF2B5EF4-FFF2-40B4-BE49-F238E27FC236}">
                <a16:creationId xmlns:a16="http://schemas.microsoft.com/office/drawing/2014/main" id="{1DD3593C-3651-45C0-939B-5C4C9B351855}"/>
              </a:ext>
            </a:extLst>
          </p:cNvPr>
          <p:cNvSpPr/>
          <p:nvPr/>
        </p:nvSpPr>
        <p:spPr bwMode="auto">
          <a:xfrm>
            <a:off x="2209800" y="1600200"/>
            <a:ext cx="1524000" cy="12192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r>
              <a:rPr lang="zh-TW" altLang="en-US" sz="2000" b="1" dirty="0">
                <a:solidFill>
                  <a:schemeClr val="tx1"/>
                </a:solidFill>
                <a:latin typeface="Tahoma" pitchFamily="34" charset="0"/>
                <a:ea typeface="新細明體" pitchFamily="18" charset="-120"/>
              </a:rPr>
              <a:t>應用層</a:t>
            </a:r>
            <a:r>
              <a:rPr lang="en-US" altLang="zh-TW" sz="1600" b="1" dirty="0">
                <a:solidFill>
                  <a:schemeClr val="tx1"/>
                </a:solidFill>
                <a:latin typeface="Tahoma" pitchFamily="34" charset="0"/>
                <a:ea typeface="新細明體" pitchFamily="18" charset="-120"/>
              </a:rPr>
              <a:t>(Application Layer )</a:t>
            </a:r>
            <a:endParaRPr lang="zh-TW" altLang="en-US" sz="2400" b="1" dirty="0">
              <a:solidFill>
                <a:schemeClr val="tx1"/>
              </a:solidFill>
              <a:latin typeface="Tahoma" pitchFamily="34" charset="0"/>
              <a:ea typeface="新細明體" pitchFamily="18" charset="-120"/>
            </a:endParaRPr>
          </a:p>
        </p:txBody>
      </p:sp>
      <p:sp>
        <p:nvSpPr>
          <p:cNvPr id="7" name="矩形 6">
            <a:extLst>
              <a:ext uri="{FF2B5EF4-FFF2-40B4-BE49-F238E27FC236}">
                <a16:creationId xmlns:a16="http://schemas.microsoft.com/office/drawing/2014/main" id="{FAFF39F8-EFBE-4769-BD2C-9BF4011678BB}"/>
              </a:ext>
            </a:extLst>
          </p:cNvPr>
          <p:cNvSpPr/>
          <p:nvPr/>
        </p:nvSpPr>
        <p:spPr bwMode="auto">
          <a:xfrm>
            <a:off x="4572000" y="4953000"/>
            <a:ext cx="5562600" cy="12954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r>
              <a:rPr lang="en-US" altLang="zh-TW" b="1" dirty="0">
                <a:solidFill>
                  <a:srgbClr val="003399"/>
                </a:solidFill>
                <a:latin typeface="Tahoma" pitchFamily="34" charset="0"/>
                <a:ea typeface="新細明體" pitchFamily="18" charset="-120"/>
              </a:rPr>
              <a:t>RFID</a:t>
            </a:r>
            <a:r>
              <a:rPr lang="zh-TW" altLang="en-US" sz="2000" dirty="0">
                <a:solidFill>
                  <a:srgbClr val="003399"/>
                </a:solidFill>
                <a:latin typeface="Tahoma" pitchFamily="34" charset="0"/>
                <a:ea typeface="新細明體" pitchFamily="18" charset="-120"/>
              </a:rPr>
              <a:t>、</a:t>
            </a:r>
            <a:r>
              <a:rPr lang="zh-TW" altLang="en-US" dirty="0">
                <a:solidFill>
                  <a:srgbClr val="003399"/>
                </a:solidFill>
                <a:latin typeface="Tahoma" pitchFamily="34" charset="0"/>
                <a:ea typeface="新細明體" pitchFamily="18" charset="-120"/>
              </a:rPr>
              <a:t>無線感測網路</a:t>
            </a:r>
            <a:r>
              <a:rPr lang="en-US" altLang="zh-TW" dirty="0">
                <a:solidFill>
                  <a:srgbClr val="003399"/>
                </a:solidFill>
                <a:latin typeface="Tahoma" pitchFamily="34" charset="0"/>
                <a:ea typeface="新細明體" pitchFamily="18" charset="-120"/>
              </a:rPr>
              <a:t>(Wireless Sensor Network)</a:t>
            </a:r>
            <a:r>
              <a:rPr lang="zh-TW" altLang="en-US" dirty="0">
                <a:solidFill>
                  <a:srgbClr val="003399"/>
                </a:solidFill>
                <a:latin typeface="Tahoma" pitchFamily="34" charset="0"/>
                <a:ea typeface="新細明體" pitchFamily="18" charset="-120"/>
              </a:rPr>
              <a:t>、</a:t>
            </a:r>
            <a:r>
              <a:rPr lang="zh-TW" altLang="en-US" dirty="0">
                <a:solidFill>
                  <a:srgbClr val="003399"/>
                </a:solidFill>
                <a:highlight>
                  <a:srgbClr val="FFFF00"/>
                </a:highlight>
                <a:latin typeface="Tahoma" pitchFamily="34" charset="0"/>
                <a:ea typeface="新細明體" pitchFamily="18" charset="-120"/>
              </a:rPr>
              <a:t>監視器</a:t>
            </a:r>
            <a:r>
              <a:rPr lang="zh-TW" altLang="en-US" dirty="0">
                <a:solidFill>
                  <a:srgbClr val="003399"/>
                </a:solidFill>
                <a:latin typeface="Tahoma" pitchFamily="34" charset="0"/>
                <a:ea typeface="新細明體" pitchFamily="18" charset="-120"/>
              </a:rPr>
              <a:t>等</a:t>
            </a:r>
            <a:endParaRPr lang="en-US" altLang="zh-TW" dirty="0">
              <a:solidFill>
                <a:srgbClr val="003399"/>
              </a:solidFill>
              <a:latin typeface="Tahoma" pitchFamily="34" charset="0"/>
              <a:ea typeface="新細明體" pitchFamily="18" charset="-120"/>
            </a:endParaRPr>
          </a:p>
          <a:p>
            <a:pPr>
              <a:defRPr/>
            </a:pPr>
            <a:r>
              <a:rPr lang="en-US" altLang="zh-TW" sz="1600" b="1" dirty="0"/>
              <a:t>        </a:t>
            </a:r>
            <a:r>
              <a:rPr lang="zh-TW" altLang="en-US" sz="1600" b="1" dirty="0"/>
              <a:t>如</a:t>
            </a:r>
            <a:r>
              <a:rPr lang="zh-TW" altLang="zh-TW" sz="1600" b="1" dirty="0"/>
              <a:t>居家安全監控（火災、空氣品質）</a:t>
            </a:r>
            <a:r>
              <a:rPr lang="zh-TW" altLang="en-US" sz="1600" b="1" dirty="0"/>
              <a:t>的</a:t>
            </a:r>
            <a:r>
              <a:rPr lang="zh-TW" altLang="zh-TW" sz="1600" b="1" dirty="0"/>
              <a:t>煙霧</a:t>
            </a:r>
            <a:r>
              <a:rPr lang="en-US" altLang="zh-TW" sz="1600" b="1" dirty="0"/>
              <a:t> / CO2 </a:t>
            </a:r>
            <a:r>
              <a:rPr lang="zh-TW" altLang="zh-TW" sz="1600" b="1" dirty="0">
                <a:highlight>
                  <a:srgbClr val="FFFF00"/>
                </a:highlight>
              </a:rPr>
              <a:t>感測器</a:t>
            </a:r>
            <a:r>
              <a:rPr lang="en-US" altLang="zh-TW" sz="1600" b="1" dirty="0">
                <a:highlight>
                  <a:srgbClr val="FFFF00"/>
                </a:highlight>
              </a:rPr>
              <a:t> </a:t>
            </a:r>
            <a:r>
              <a:rPr lang="zh-TW" altLang="zh-TW" sz="1600" b="1" dirty="0"/>
              <a:t>，這些裝置多透過</a:t>
            </a:r>
            <a:r>
              <a:rPr lang="en-US" altLang="zh-TW" sz="1600" b="1" dirty="0"/>
              <a:t> Zigbee</a:t>
            </a:r>
            <a:r>
              <a:rPr lang="zh-TW" altLang="zh-TW" sz="1600" b="1" dirty="0"/>
              <a:t>、</a:t>
            </a:r>
            <a:r>
              <a:rPr lang="en-US" altLang="zh-TW" sz="1600" b="1" dirty="0"/>
              <a:t> Wi-Fi</a:t>
            </a:r>
            <a:r>
              <a:rPr lang="zh-TW" altLang="zh-TW" sz="1600" b="1" dirty="0"/>
              <a:t>、</a:t>
            </a:r>
            <a:r>
              <a:rPr lang="en-US" altLang="zh-TW" sz="1600" b="1" dirty="0"/>
              <a:t>Bluetooth </a:t>
            </a:r>
            <a:r>
              <a:rPr lang="zh-TW" altLang="zh-TW" sz="1600" b="1" dirty="0"/>
              <a:t>等通訊模組連上</a:t>
            </a:r>
            <a:r>
              <a:rPr lang="en-US" altLang="zh-TW" sz="1600" b="1" dirty="0"/>
              <a:t> IoT </a:t>
            </a:r>
            <a:r>
              <a:rPr lang="zh-TW" altLang="zh-TW" sz="1600" b="1" dirty="0"/>
              <a:t>網路，將感測資料送往網路層（</a:t>
            </a:r>
            <a:r>
              <a:rPr lang="en-US" altLang="zh-TW" sz="1600" b="1" dirty="0"/>
              <a:t>Network Layer</a:t>
            </a:r>
            <a:r>
              <a:rPr lang="zh-TW" altLang="zh-TW" sz="1600" b="1" dirty="0"/>
              <a:t>）與應用層（</a:t>
            </a:r>
            <a:r>
              <a:rPr lang="en-US" altLang="zh-TW" sz="1600" b="1" dirty="0"/>
              <a:t>Application Layer</a:t>
            </a:r>
            <a:r>
              <a:rPr lang="zh-TW" altLang="zh-TW" sz="1600" b="1" dirty="0"/>
              <a:t>）。</a:t>
            </a:r>
          </a:p>
          <a:p>
            <a:pPr>
              <a:defRPr/>
            </a:pPr>
            <a:endParaRPr lang="zh-TW" altLang="en-US" dirty="0">
              <a:solidFill>
                <a:srgbClr val="003399"/>
              </a:solidFill>
              <a:latin typeface="Tahoma" pitchFamily="34" charset="0"/>
              <a:ea typeface="新細明體" pitchFamily="18" charset="-120"/>
            </a:endParaRPr>
          </a:p>
        </p:txBody>
      </p:sp>
      <p:sp>
        <p:nvSpPr>
          <p:cNvPr id="8" name="矩形 7">
            <a:extLst>
              <a:ext uri="{FF2B5EF4-FFF2-40B4-BE49-F238E27FC236}">
                <a16:creationId xmlns:a16="http://schemas.microsoft.com/office/drawing/2014/main" id="{D86D39E9-385C-41A8-930F-E15892595A8E}"/>
              </a:ext>
            </a:extLst>
          </p:cNvPr>
          <p:cNvSpPr/>
          <p:nvPr/>
        </p:nvSpPr>
        <p:spPr bwMode="auto">
          <a:xfrm>
            <a:off x="2286000" y="4953000"/>
            <a:ext cx="1447800" cy="13716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r>
              <a:rPr lang="zh-TW" altLang="en-US" sz="2000" b="1" dirty="0">
                <a:solidFill>
                  <a:schemeClr val="tx1"/>
                </a:solidFill>
                <a:latin typeface="Tahoma" pitchFamily="34" charset="0"/>
                <a:ea typeface="新細明體" pitchFamily="18" charset="-120"/>
              </a:rPr>
              <a:t>感知層</a:t>
            </a:r>
            <a:r>
              <a:rPr lang="en-US" altLang="zh-TW" sz="1600" b="1" dirty="0">
                <a:solidFill>
                  <a:schemeClr val="tx1"/>
                </a:solidFill>
                <a:latin typeface="Tahoma" pitchFamily="34" charset="0"/>
                <a:ea typeface="新細明體" pitchFamily="18" charset="-120"/>
              </a:rPr>
              <a:t>(Perception Layer)</a:t>
            </a:r>
            <a:endParaRPr lang="zh-TW" altLang="en-US" sz="1600" b="1" dirty="0">
              <a:solidFill>
                <a:schemeClr val="tx1"/>
              </a:solidFill>
              <a:latin typeface="Tahoma" pitchFamily="34" charset="0"/>
              <a:ea typeface="新細明體" pitchFamily="18" charset="-120"/>
            </a:endParaRPr>
          </a:p>
          <a:p>
            <a:pPr eaLnBrk="1" hangingPunct="1">
              <a:defRPr/>
            </a:pPr>
            <a:endParaRPr lang="zh-TW" altLang="en-US" sz="2400" dirty="0">
              <a:solidFill>
                <a:schemeClr val="tx1"/>
              </a:solidFill>
              <a:latin typeface="Tahoma" pitchFamily="34" charset="0"/>
              <a:ea typeface="新細明體" pitchFamily="18" charset="-120"/>
            </a:endParaRPr>
          </a:p>
        </p:txBody>
      </p:sp>
      <p:sp>
        <p:nvSpPr>
          <p:cNvPr id="9" name="矩形 8">
            <a:extLst>
              <a:ext uri="{FF2B5EF4-FFF2-40B4-BE49-F238E27FC236}">
                <a16:creationId xmlns:a16="http://schemas.microsoft.com/office/drawing/2014/main" id="{A0FEE6A2-730D-4D89-B9B4-57665D814A2A}"/>
              </a:ext>
            </a:extLst>
          </p:cNvPr>
          <p:cNvSpPr/>
          <p:nvPr/>
        </p:nvSpPr>
        <p:spPr bwMode="auto">
          <a:xfrm>
            <a:off x="4495800" y="3276600"/>
            <a:ext cx="5562600" cy="12192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en-US" altLang="zh-TW" sz="2400" dirty="0">
              <a:solidFill>
                <a:schemeClr val="tx1"/>
              </a:solidFill>
              <a:latin typeface="Tahoma" pitchFamily="34" charset="0"/>
              <a:ea typeface="新細明體" pitchFamily="18" charset="-120"/>
            </a:endParaRPr>
          </a:p>
          <a:p>
            <a:pPr eaLnBrk="1" hangingPunct="1">
              <a:defRPr/>
            </a:pPr>
            <a:r>
              <a:rPr lang="en-US" altLang="zh-TW" dirty="0">
                <a:solidFill>
                  <a:srgbClr val="003399"/>
                </a:solidFill>
                <a:latin typeface="Tahoma" pitchFamily="34" charset="0"/>
                <a:ea typeface="新細明體" pitchFamily="18" charset="-120"/>
              </a:rPr>
              <a:t>2G/3G/4G</a:t>
            </a:r>
            <a:r>
              <a:rPr lang="zh-TW" altLang="en-US" dirty="0">
                <a:solidFill>
                  <a:srgbClr val="003399"/>
                </a:solidFill>
                <a:latin typeface="Tahoma" pitchFamily="34" charset="0"/>
                <a:ea typeface="新細明體" pitchFamily="18" charset="-120"/>
              </a:rPr>
              <a:t>、</a:t>
            </a:r>
            <a:r>
              <a:rPr lang="en-US" altLang="zh-TW" dirty="0" err="1">
                <a:solidFill>
                  <a:srgbClr val="003399"/>
                </a:solidFill>
                <a:highlight>
                  <a:srgbClr val="FFFF00"/>
                </a:highlight>
                <a:latin typeface="Tahoma" pitchFamily="34" charset="0"/>
                <a:ea typeface="新細明體" pitchFamily="18" charset="-120"/>
              </a:rPr>
              <a:t>WiFi</a:t>
            </a:r>
            <a:r>
              <a:rPr lang="en-US" altLang="zh-TW" dirty="0">
                <a:solidFill>
                  <a:srgbClr val="003399"/>
                </a:solidFill>
                <a:highlight>
                  <a:srgbClr val="FFFF00"/>
                </a:highlight>
                <a:latin typeface="Tahoma" pitchFamily="34" charset="0"/>
                <a:ea typeface="新細明體" pitchFamily="18" charset="-120"/>
              </a:rPr>
              <a:t> </a:t>
            </a:r>
            <a:r>
              <a:rPr lang="zh-TW" altLang="en-US" dirty="0">
                <a:solidFill>
                  <a:srgbClr val="003399"/>
                </a:solidFill>
                <a:latin typeface="Tahoma" pitchFamily="34" charset="0"/>
                <a:ea typeface="新細明體" pitchFamily="18" charset="-120"/>
              </a:rPr>
              <a:t>、</a:t>
            </a:r>
            <a:r>
              <a:rPr lang="en-US" altLang="zh-TW" dirty="0" err="1">
                <a:solidFill>
                  <a:srgbClr val="003399"/>
                </a:solidFill>
                <a:latin typeface="Tahoma" pitchFamily="34" charset="0"/>
                <a:ea typeface="新細明體" pitchFamily="18" charset="-120"/>
              </a:rPr>
              <a:t>WiMax</a:t>
            </a:r>
            <a:r>
              <a:rPr lang="zh-TW" altLang="en-US" dirty="0">
                <a:solidFill>
                  <a:srgbClr val="003399"/>
                </a:solidFill>
                <a:latin typeface="Tahoma" pitchFamily="34" charset="0"/>
                <a:ea typeface="新細明體" pitchFamily="18" charset="-120"/>
              </a:rPr>
              <a:t>、</a:t>
            </a:r>
            <a:r>
              <a:rPr lang="en-US" altLang="zh-TW" sz="1600" b="1" dirty="0">
                <a:solidFill>
                  <a:srgbClr val="003399"/>
                </a:solidFill>
                <a:latin typeface="Tahoma" pitchFamily="34" charset="0"/>
                <a:ea typeface="新細明體" pitchFamily="18" charset="-120"/>
              </a:rPr>
              <a:t>802.11</a:t>
            </a:r>
            <a:r>
              <a:rPr lang="zh-TW" altLang="en-US" dirty="0">
                <a:solidFill>
                  <a:srgbClr val="003399"/>
                </a:solidFill>
                <a:latin typeface="Tahoma" pitchFamily="34" charset="0"/>
                <a:ea typeface="新細明體" pitchFamily="18" charset="-120"/>
              </a:rPr>
              <a:t> 、</a:t>
            </a:r>
            <a:r>
              <a:rPr lang="en-US" altLang="zh-TW" dirty="0">
                <a:solidFill>
                  <a:srgbClr val="003399"/>
                </a:solidFill>
                <a:latin typeface="Tahoma" pitchFamily="34" charset="0"/>
                <a:ea typeface="新細明體" pitchFamily="18" charset="-120"/>
              </a:rPr>
              <a:t> </a:t>
            </a:r>
            <a:r>
              <a:rPr lang="zh-TW" altLang="en-US" sz="1600" b="1" dirty="0" err="1">
                <a:solidFill>
                  <a:srgbClr val="003399"/>
                </a:solidFill>
                <a:latin typeface="Tahoma" pitchFamily="34" charset="0"/>
                <a:ea typeface="新細明體" pitchFamily="18" charset="-120"/>
              </a:rPr>
              <a:t>藍牙</a:t>
            </a:r>
            <a:r>
              <a:rPr lang="zh-TW" altLang="en-US" dirty="0">
                <a:solidFill>
                  <a:srgbClr val="003399"/>
                </a:solidFill>
                <a:latin typeface="Tahoma" pitchFamily="34" charset="0"/>
                <a:ea typeface="新細明體" pitchFamily="18" charset="-120"/>
              </a:rPr>
              <a:t>及 </a:t>
            </a:r>
            <a:r>
              <a:rPr lang="en-US" altLang="zh-TW" sz="1600" b="1" dirty="0" err="1">
                <a:solidFill>
                  <a:srgbClr val="003399"/>
                </a:solidFill>
                <a:highlight>
                  <a:srgbClr val="FFFF00"/>
                </a:highlight>
                <a:latin typeface="Tahoma" pitchFamily="34" charset="0"/>
                <a:ea typeface="新細明體" pitchFamily="18" charset="-120"/>
              </a:rPr>
              <a:t>ZigBee</a:t>
            </a:r>
            <a:r>
              <a:rPr lang="en-US" altLang="zh-TW" dirty="0">
                <a:solidFill>
                  <a:srgbClr val="003399"/>
                </a:solidFill>
                <a:highlight>
                  <a:srgbClr val="FFFF00"/>
                </a:highlight>
                <a:latin typeface="Tahoma" pitchFamily="34" charset="0"/>
                <a:ea typeface="新細明體" pitchFamily="18" charset="-120"/>
              </a:rPr>
              <a:t> </a:t>
            </a:r>
            <a:r>
              <a:rPr lang="zh-TW" altLang="en-US" dirty="0">
                <a:solidFill>
                  <a:srgbClr val="003399"/>
                </a:solidFill>
                <a:latin typeface="Tahoma" pitchFamily="34" charset="0"/>
                <a:ea typeface="新細明體" pitchFamily="18" charset="-120"/>
              </a:rPr>
              <a:t>等</a:t>
            </a:r>
          </a:p>
        </p:txBody>
      </p:sp>
      <p:sp>
        <p:nvSpPr>
          <p:cNvPr id="10" name="矩形 9">
            <a:extLst>
              <a:ext uri="{FF2B5EF4-FFF2-40B4-BE49-F238E27FC236}">
                <a16:creationId xmlns:a16="http://schemas.microsoft.com/office/drawing/2014/main" id="{7009D9C2-3487-427F-92D6-7F0BAEB23A1E}"/>
              </a:ext>
            </a:extLst>
          </p:cNvPr>
          <p:cNvSpPr/>
          <p:nvPr/>
        </p:nvSpPr>
        <p:spPr bwMode="auto">
          <a:xfrm>
            <a:off x="2209800" y="3276600"/>
            <a:ext cx="1524000" cy="12192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r>
              <a:rPr lang="zh-TW" altLang="en-US" sz="2000" b="1">
                <a:solidFill>
                  <a:schemeClr val="tx1"/>
                </a:solidFill>
                <a:latin typeface="Tahoma" pitchFamily="34" charset="0"/>
                <a:ea typeface="新細明體" pitchFamily="18" charset="-120"/>
              </a:rPr>
              <a:t>網路層</a:t>
            </a:r>
            <a:r>
              <a:rPr lang="en-US" altLang="zh-TW" sz="1600" b="1">
                <a:solidFill>
                  <a:schemeClr val="tx1"/>
                </a:solidFill>
                <a:latin typeface="Tahoma" pitchFamily="34" charset="0"/>
                <a:ea typeface="新細明體" pitchFamily="18" charset="-120"/>
              </a:rPr>
              <a:t>(Network Layer)</a:t>
            </a:r>
            <a:endParaRPr lang="zh-TW" altLang="en-US" sz="1600" b="1">
              <a:solidFill>
                <a:schemeClr val="tx1"/>
              </a:solidFill>
              <a:latin typeface="Tahoma" pitchFamily="34" charset="0"/>
              <a:ea typeface="新細明體" pitchFamily="18" charset="-120"/>
            </a:endParaRPr>
          </a:p>
          <a:p>
            <a:pPr eaLnBrk="1" hangingPunct="1">
              <a:defRPr/>
            </a:pPr>
            <a:endParaRPr lang="zh-TW" altLang="en-US" sz="2400">
              <a:solidFill>
                <a:schemeClr val="tx1"/>
              </a:solidFill>
              <a:latin typeface="Tahoma" pitchFamily="34" charset="0"/>
              <a:ea typeface="新細明體" pitchFamily="18" charset="-120"/>
            </a:endParaRPr>
          </a:p>
        </p:txBody>
      </p:sp>
      <p:sp>
        <p:nvSpPr>
          <p:cNvPr id="11" name="矩形 10">
            <a:extLst>
              <a:ext uri="{FF2B5EF4-FFF2-40B4-BE49-F238E27FC236}">
                <a16:creationId xmlns:a16="http://schemas.microsoft.com/office/drawing/2014/main" id="{94F73D49-F19F-4C5C-BCDA-B9EF54DC5CAD}"/>
              </a:ext>
            </a:extLst>
          </p:cNvPr>
          <p:cNvSpPr/>
          <p:nvPr/>
        </p:nvSpPr>
        <p:spPr bwMode="auto">
          <a:xfrm>
            <a:off x="4495800" y="1600200"/>
            <a:ext cx="5562600" cy="12192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en-US" altLang="zh-TW" sz="2400" dirty="0">
              <a:solidFill>
                <a:schemeClr val="tx1"/>
              </a:solidFill>
              <a:latin typeface="Tahoma" pitchFamily="34" charset="0"/>
              <a:ea typeface="新細明體" pitchFamily="18" charset="-120"/>
            </a:endParaRPr>
          </a:p>
          <a:p>
            <a:pPr>
              <a:defRPr/>
            </a:pPr>
            <a:r>
              <a:rPr lang="en-US" altLang="zh-TW" sz="2000" dirty="0">
                <a:solidFill>
                  <a:schemeClr val="tx1"/>
                </a:solidFill>
                <a:latin typeface="Tahoma" pitchFamily="34" charset="0"/>
                <a:ea typeface="新細明體" pitchFamily="18" charset="-120"/>
              </a:rPr>
              <a:t>i</a:t>
            </a:r>
            <a:r>
              <a:rPr lang="en-US" altLang="zh-TW" dirty="0">
                <a:solidFill>
                  <a:srgbClr val="003399"/>
                </a:solidFill>
                <a:latin typeface="Tahoma" pitchFamily="34" charset="0"/>
                <a:ea typeface="新細明體" pitchFamily="18" charset="-120"/>
              </a:rPr>
              <a:t>.e., </a:t>
            </a:r>
            <a:r>
              <a:rPr lang="zh-TW" altLang="en-US" sz="1600" b="1" dirty="0">
                <a:solidFill>
                  <a:srgbClr val="003399"/>
                </a:solidFill>
                <a:highlight>
                  <a:srgbClr val="FFFF00"/>
                </a:highlight>
                <a:latin typeface="Tahoma" pitchFamily="34" charset="0"/>
                <a:ea typeface="新細明體" pitchFamily="18" charset="-120"/>
              </a:rPr>
              <a:t>智能家庭 </a:t>
            </a:r>
            <a:r>
              <a:rPr lang="en-US" altLang="zh-TW" dirty="0">
                <a:solidFill>
                  <a:srgbClr val="003399"/>
                </a:solidFill>
                <a:highlight>
                  <a:srgbClr val="FFFF00"/>
                </a:highlight>
                <a:latin typeface="Tahoma" pitchFamily="34" charset="0"/>
                <a:ea typeface="新細明體" pitchFamily="18" charset="-120"/>
              </a:rPr>
              <a:t>:</a:t>
            </a:r>
            <a:r>
              <a:rPr lang="zh-TW" altLang="en-US" dirty="0">
                <a:solidFill>
                  <a:srgbClr val="003399"/>
                </a:solidFill>
                <a:latin typeface="Tahoma" pitchFamily="34" charset="0"/>
                <a:ea typeface="新細明體" pitchFamily="18" charset="-120"/>
              </a:rPr>
              <a:t>家庭醫療、居家安全</a:t>
            </a:r>
            <a:r>
              <a:rPr lang="zh-TW" altLang="en-US" dirty="0">
                <a:solidFill>
                  <a:srgbClr val="003399"/>
                </a:solidFill>
                <a:latin typeface="Tahoma" pitchFamily="34" charset="0"/>
              </a:rPr>
              <a:t>、</a:t>
            </a:r>
            <a:r>
              <a:rPr lang="zh-TW" altLang="en-US" b="1" dirty="0">
                <a:solidFill>
                  <a:srgbClr val="003399"/>
                </a:solidFill>
                <a:highlight>
                  <a:srgbClr val="FFFF00"/>
                </a:highlight>
                <a:latin typeface="Tahoma" pitchFamily="34" charset="0"/>
                <a:ea typeface="新細明體" pitchFamily="18" charset="-120"/>
              </a:rPr>
              <a:t>智能電表 </a:t>
            </a:r>
            <a:r>
              <a:rPr lang="en-US" altLang="zh-TW" dirty="0">
                <a:solidFill>
                  <a:srgbClr val="003399"/>
                </a:solidFill>
                <a:latin typeface="Tahoma" pitchFamily="34" charset="0"/>
                <a:ea typeface="新細明體" pitchFamily="18" charset="-120"/>
              </a:rPr>
              <a:t>:</a:t>
            </a:r>
            <a:r>
              <a:rPr lang="zh-TW" altLang="en-US" dirty="0">
                <a:solidFill>
                  <a:srgbClr val="003399"/>
                </a:solidFill>
                <a:latin typeface="Tahoma" pitchFamily="34" charset="0"/>
                <a:ea typeface="新細明體" pitchFamily="18" charset="-120"/>
              </a:rPr>
              <a:t> 能源控制、智能家電 </a:t>
            </a:r>
            <a:endParaRPr lang="en-US" altLang="zh-TW" dirty="0">
              <a:solidFill>
                <a:srgbClr val="003399"/>
              </a:solidFill>
              <a:latin typeface="Tahoma" pitchFamily="34" charset="0"/>
              <a:ea typeface="新細明體" pitchFamily="18" charset="-120"/>
            </a:endParaRPr>
          </a:p>
          <a:p>
            <a:pPr eaLnBrk="1" hangingPunct="1">
              <a:defRPr/>
            </a:pPr>
            <a:r>
              <a:rPr lang="zh-TW" altLang="en-US" sz="2400" dirty="0">
                <a:solidFill>
                  <a:schemeClr val="tx1"/>
                </a:solidFill>
                <a:latin typeface="Tahoma" pitchFamily="34" charset="0"/>
                <a:ea typeface="新細明體" pitchFamily="18" charset="-120"/>
              </a:rPr>
              <a:t>       </a:t>
            </a:r>
          </a:p>
        </p:txBody>
      </p:sp>
      <p:sp>
        <p:nvSpPr>
          <p:cNvPr id="228362" name="文字方塊 11">
            <a:extLst>
              <a:ext uri="{FF2B5EF4-FFF2-40B4-BE49-F238E27FC236}">
                <a16:creationId xmlns:a16="http://schemas.microsoft.com/office/drawing/2014/main" id="{A39996CC-F974-4734-B2E5-E727AA1CD452}"/>
              </a:ext>
            </a:extLst>
          </p:cNvPr>
          <p:cNvSpPr txBox="1">
            <a:spLocks noChangeArrowheads="1"/>
          </p:cNvSpPr>
          <p:nvPr/>
        </p:nvSpPr>
        <p:spPr bwMode="auto">
          <a:xfrm>
            <a:off x="2373314" y="1268414"/>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600" b="1" dirty="0">
                <a:solidFill>
                  <a:srgbClr val="C00000"/>
                </a:solidFill>
                <a:latin typeface="Tahoma" panose="020B0604030504040204" pitchFamily="34" charset="0"/>
                <a:ea typeface="新細明體" panose="02020500000000000000" pitchFamily="18" charset="-120"/>
              </a:rPr>
              <a:t>IoT</a:t>
            </a:r>
            <a:r>
              <a:rPr lang="zh-TW" altLang="en-US" sz="1600" b="1" dirty="0">
                <a:solidFill>
                  <a:srgbClr val="C00000"/>
                </a:solidFill>
                <a:latin typeface="Tahoma" panose="020B0604030504040204" pitchFamily="34" charset="0"/>
                <a:ea typeface="新細明體" panose="02020500000000000000" pitchFamily="18" charset="-120"/>
              </a:rPr>
              <a:t> 的架構 </a:t>
            </a:r>
            <a:endParaRPr lang="zh-TW" altLang="en-US" sz="1600" dirty="0">
              <a:solidFill>
                <a:srgbClr val="C00000"/>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sp>
        <p:nvSpPr>
          <p:cNvPr id="228363" name="文字方塊 12">
            <a:extLst>
              <a:ext uri="{FF2B5EF4-FFF2-40B4-BE49-F238E27FC236}">
                <a16:creationId xmlns:a16="http://schemas.microsoft.com/office/drawing/2014/main" id="{7313681D-46EF-426B-9960-85E3AC951A30}"/>
              </a:ext>
            </a:extLst>
          </p:cNvPr>
          <p:cNvSpPr txBox="1">
            <a:spLocks noChangeArrowheads="1"/>
          </p:cNvSpPr>
          <p:nvPr/>
        </p:nvSpPr>
        <p:spPr bwMode="auto">
          <a:xfrm>
            <a:off x="6858000" y="1236664"/>
            <a:ext cx="13398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800" b="1">
                <a:solidFill>
                  <a:srgbClr val="C00000"/>
                </a:solidFill>
                <a:latin typeface="Tahoma" panose="020B0604030504040204" pitchFamily="34" charset="0"/>
                <a:ea typeface="新細明體" panose="02020500000000000000" pitchFamily="18" charset="-120"/>
              </a:rPr>
              <a:t>IoT</a:t>
            </a:r>
            <a:r>
              <a:rPr lang="zh-TW" altLang="en-US" sz="1800" b="1">
                <a:solidFill>
                  <a:srgbClr val="C00000"/>
                </a:solidFill>
                <a:latin typeface="Tahoma" panose="020B0604030504040204" pitchFamily="34" charset="0"/>
                <a:ea typeface="新細明體" panose="02020500000000000000" pitchFamily="18" charset="-120"/>
              </a:rPr>
              <a:t> 的應用</a:t>
            </a:r>
            <a:endParaRPr lang="zh-TW" altLang="en-US" sz="1800">
              <a:solidFill>
                <a:srgbClr val="C00000"/>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Tree>
    <p:extLst>
      <p:ext uri="{BB962C8B-B14F-4D97-AF65-F5344CB8AC3E}">
        <p14:creationId xmlns:p14="http://schemas.microsoft.com/office/powerpoint/2010/main" val="14179077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a:extLst>
              <a:ext uri="{FF2B5EF4-FFF2-40B4-BE49-F238E27FC236}">
                <a16:creationId xmlns:a16="http://schemas.microsoft.com/office/drawing/2014/main" id="{0F0A1898-14BB-44E5-833F-CF106F9AAA2E}"/>
              </a:ext>
            </a:extLst>
          </p:cNvPr>
          <p:cNvSpPr>
            <a:spLocks noGrp="1" noChangeArrowheads="1"/>
          </p:cNvSpPr>
          <p:nvPr>
            <p:ph type="body" sz="quarter" idx="12"/>
          </p:nvPr>
        </p:nvSpPr>
        <p:spPr>
          <a:xfrm>
            <a:off x="407673" y="4223844"/>
            <a:ext cx="11435590" cy="2528225"/>
          </a:xfrm>
        </p:spPr>
        <p:txBody>
          <a:bodyPr>
            <a:normAutofit fontScale="70000" lnSpcReduction="20000"/>
          </a:bodyPr>
          <a:lstStyle/>
          <a:p>
            <a:pPr eaLnBrk="1" hangingPunct="1">
              <a:defRPr/>
            </a:pPr>
            <a:r>
              <a:rPr lang="zh-TW" altLang="en-US" sz="2500" b="1" dirty="0">
                <a:solidFill>
                  <a:srgbClr val="003399"/>
                </a:solidFill>
                <a:ea typeface="新細明體" panose="02020500000000000000" pitchFamily="18" charset="-120"/>
              </a:rPr>
              <a:t>        </a:t>
            </a:r>
            <a:r>
              <a:rPr lang="en-US" altLang="zh-TW" sz="2500" b="1" dirty="0" err="1">
                <a:solidFill>
                  <a:srgbClr val="003399"/>
                </a:solidFill>
                <a:ea typeface="新細明體" panose="02020500000000000000" pitchFamily="18" charset="-120"/>
              </a:rPr>
              <a:t>WiFi</a:t>
            </a:r>
            <a:r>
              <a:rPr lang="zh-TW" altLang="en-US" sz="2500" b="1" dirty="0">
                <a:solidFill>
                  <a:srgbClr val="003399"/>
                </a:solidFill>
                <a:ea typeface="新細明體" panose="02020500000000000000" pitchFamily="18" charset="-120"/>
              </a:rPr>
              <a:t>的網路架構，是以一個存取點（</a:t>
            </a:r>
            <a:r>
              <a:rPr lang="en-US" altLang="zh-TW" sz="2500" b="1" dirty="0">
                <a:solidFill>
                  <a:srgbClr val="003399"/>
                </a:solidFill>
                <a:ea typeface="新細明體" panose="02020500000000000000" pitchFamily="18" charset="-120"/>
              </a:rPr>
              <a:t>Access Point</a:t>
            </a:r>
            <a:r>
              <a:rPr lang="zh-TW" altLang="en-US" sz="2500" b="1" dirty="0">
                <a:solidFill>
                  <a:srgbClr val="003399"/>
                </a:solidFill>
                <a:ea typeface="新細明體" panose="02020500000000000000" pitchFamily="18" charset="-120"/>
              </a:rPr>
              <a:t>；</a:t>
            </a:r>
            <a:r>
              <a:rPr lang="en-US" altLang="zh-TW" sz="2500" b="1" dirty="0">
                <a:solidFill>
                  <a:srgbClr val="003399"/>
                </a:solidFill>
                <a:ea typeface="新細明體" panose="02020500000000000000" pitchFamily="18" charset="-120"/>
              </a:rPr>
              <a:t>AP</a:t>
            </a:r>
            <a:r>
              <a:rPr lang="zh-TW" altLang="en-US" sz="2500" b="1" dirty="0">
                <a:solidFill>
                  <a:srgbClr val="003399"/>
                </a:solidFill>
                <a:ea typeface="新細明體" panose="02020500000000000000" pitchFamily="18" charset="-120"/>
              </a:rPr>
              <a:t>）為中心，周圍最多只能同時連接 </a:t>
            </a:r>
            <a:r>
              <a:rPr lang="en-US" altLang="zh-TW" sz="2500" b="1" dirty="0">
                <a:solidFill>
                  <a:srgbClr val="003399"/>
                </a:solidFill>
                <a:ea typeface="新細明體" panose="02020500000000000000" pitchFamily="18" charset="-120"/>
              </a:rPr>
              <a:t>32</a:t>
            </a:r>
            <a:r>
              <a:rPr lang="zh-TW" altLang="en-US" sz="2500" b="1" dirty="0">
                <a:solidFill>
                  <a:srgbClr val="003399"/>
                </a:solidFill>
                <a:ea typeface="新細明體" panose="02020500000000000000" pitchFamily="18" charset="-120"/>
              </a:rPr>
              <a:t>個節點（設備），</a:t>
            </a:r>
            <a:endParaRPr lang="en-US" altLang="zh-TW" sz="2500" b="1" dirty="0">
              <a:solidFill>
                <a:srgbClr val="003399"/>
              </a:solidFill>
              <a:ea typeface="新細明體" panose="02020500000000000000" pitchFamily="18" charset="-120"/>
            </a:endParaRPr>
          </a:p>
          <a:p>
            <a:pPr eaLnBrk="1" hangingPunct="1">
              <a:defRPr/>
            </a:pPr>
            <a:r>
              <a:rPr lang="zh-TW" altLang="en-US" sz="2500" b="1" dirty="0">
                <a:solidFill>
                  <a:srgbClr val="003399"/>
                </a:solidFill>
                <a:ea typeface="新細明體" panose="02020500000000000000" pitchFamily="18" charset="-120"/>
              </a:rPr>
              <a:t>而這種架構 即是屬於</a:t>
            </a:r>
            <a:r>
              <a:rPr lang="zh-TW" altLang="en-US" sz="2500" b="1" dirty="0">
                <a:solidFill>
                  <a:srgbClr val="003399"/>
                </a:solidFill>
                <a:highlight>
                  <a:srgbClr val="FFFF00"/>
                </a:highlight>
                <a:ea typeface="新細明體" panose="02020500000000000000" pitchFamily="18" charset="-120"/>
              </a:rPr>
              <a:t>網路拓樸</a:t>
            </a:r>
            <a:r>
              <a:rPr lang="zh-TW" altLang="en-US" sz="2500" b="1" dirty="0">
                <a:solidFill>
                  <a:srgbClr val="003399"/>
                </a:solidFill>
                <a:ea typeface="新細明體" panose="02020500000000000000" pitchFamily="18" charset="-120"/>
              </a:rPr>
              <a:t>結構中的「星狀」結構</a:t>
            </a:r>
            <a:endParaRPr lang="en-US" altLang="zh-TW" sz="2500" b="1" dirty="0">
              <a:solidFill>
                <a:srgbClr val="003399"/>
              </a:solidFill>
              <a:ea typeface="新細明體" panose="02020500000000000000" pitchFamily="18" charset="-120"/>
            </a:endParaRPr>
          </a:p>
          <a:p>
            <a:pPr>
              <a:defRPr/>
            </a:pPr>
            <a:endParaRPr lang="en-US" altLang="zh-TW" sz="2500" dirty="0"/>
          </a:p>
          <a:p>
            <a:pPr>
              <a:defRPr/>
            </a:pPr>
            <a:r>
              <a:rPr lang="zh-TW" altLang="en-US" sz="2500" dirty="0"/>
              <a:t>       無線存取點分享器 </a:t>
            </a:r>
            <a:r>
              <a:rPr lang="en-US" altLang="zh-TW" sz="2500" dirty="0"/>
              <a:t>(Wireless Access Point)  :</a:t>
            </a:r>
          </a:p>
          <a:p>
            <a:pPr>
              <a:defRPr/>
            </a:pPr>
            <a:r>
              <a:rPr lang="en-US" altLang="zh-TW" sz="2500" dirty="0"/>
              <a:t>1 </a:t>
            </a:r>
            <a:r>
              <a:rPr lang="zh-TW" altLang="en-US" sz="2500" dirty="0"/>
              <a:t>將</a:t>
            </a:r>
            <a:r>
              <a:rPr lang="zh-TW" altLang="en-US" sz="2500" dirty="0">
                <a:highlight>
                  <a:srgbClr val="FFFF00"/>
                </a:highlight>
              </a:rPr>
              <a:t>有線網路（例如從電信公司來的網路線）轉換為無線訊號</a:t>
            </a:r>
            <a:r>
              <a:rPr lang="zh-TW" altLang="en-US" sz="2500" dirty="0"/>
              <a:t>，讓手機、平板、筆電等無線裝置可以連接上網   </a:t>
            </a:r>
            <a:endParaRPr lang="en-US" altLang="zh-TW" sz="2500" dirty="0"/>
          </a:p>
          <a:p>
            <a:r>
              <a:rPr lang="en-US" altLang="zh-TW" sz="2500" dirty="0"/>
              <a:t>2 </a:t>
            </a:r>
            <a:r>
              <a:rPr lang="zh-TW" altLang="en-US" sz="2500" dirty="0">
                <a:highlight>
                  <a:srgbClr val="FFFF00"/>
                </a:highlight>
              </a:rPr>
              <a:t>網路管理功能</a:t>
            </a:r>
            <a:r>
              <a:rPr lang="zh-TW" altLang="en-US" sz="2500" dirty="0"/>
              <a:t>， 如設定 </a:t>
            </a:r>
            <a:r>
              <a:rPr lang="en-US" altLang="zh-TW" sz="2500" dirty="0"/>
              <a:t>Wi-Fi </a:t>
            </a:r>
            <a:r>
              <a:rPr lang="zh-TW" altLang="en-US" sz="2500" dirty="0"/>
              <a:t>名稱、密碼。資料封包轉送（路由功能）</a:t>
            </a:r>
          </a:p>
          <a:p>
            <a:r>
              <a:rPr lang="en-US" altLang="zh-TW" sz="2500" dirty="0"/>
              <a:t>3 </a:t>
            </a:r>
            <a:r>
              <a:rPr lang="zh-TW" altLang="en-US" sz="2500" dirty="0"/>
              <a:t>判斷資料該送往哪個裝置，確保</a:t>
            </a:r>
            <a:r>
              <a:rPr lang="zh-TW" altLang="en-US" sz="2500" dirty="0">
                <a:highlight>
                  <a:srgbClr val="FFFF00"/>
                </a:highlight>
              </a:rPr>
              <a:t>每台設備都能正確收發資料</a:t>
            </a:r>
            <a:r>
              <a:rPr lang="zh-TW" altLang="en-US" sz="2500" dirty="0"/>
              <a:t>。</a:t>
            </a:r>
            <a:endParaRPr lang="en-US" altLang="zh-TW" sz="2500" dirty="0"/>
          </a:p>
          <a:p>
            <a:r>
              <a:rPr lang="en-US" altLang="zh-TW" sz="2500" dirty="0"/>
              <a:t>4 </a:t>
            </a:r>
            <a:r>
              <a:rPr lang="zh-TW" altLang="en-US" sz="2500" dirty="0"/>
              <a:t>安全性保護 提供加密（如 </a:t>
            </a:r>
            <a:r>
              <a:rPr lang="en-US" altLang="zh-TW" sz="2500" dirty="0"/>
              <a:t>WPA2/WPA3</a:t>
            </a:r>
            <a:r>
              <a:rPr lang="zh-TW" altLang="en-US" sz="2500" dirty="0"/>
              <a:t>）防火牆功能，防止外部攻擊 ，可設定黑名單</a:t>
            </a:r>
            <a:r>
              <a:rPr lang="en-US" altLang="zh-TW" sz="2500" dirty="0"/>
              <a:t>/</a:t>
            </a:r>
            <a:r>
              <a:rPr lang="zh-TW" altLang="en-US" sz="2500" dirty="0"/>
              <a:t>白名單限制裝置連線</a:t>
            </a:r>
            <a:endParaRPr lang="en-US" altLang="zh-TW" sz="2500" dirty="0"/>
          </a:p>
          <a:p>
            <a:pPr>
              <a:defRPr/>
            </a:pPr>
            <a:endParaRPr lang="en-US" altLang="zh-TW" b="1" dirty="0">
              <a:solidFill>
                <a:srgbClr val="003399"/>
              </a:solidFill>
              <a:ea typeface="新細明體" panose="02020500000000000000" pitchFamily="18" charset="-120"/>
            </a:endParaRPr>
          </a:p>
        </p:txBody>
      </p:sp>
      <p:sp>
        <p:nvSpPr>
          <p:cNvPr id="72708" name="Rectangle 2">
            <a:extLst>
              <a:ext uri="{FF2B5EF4-FFF2-40B4-BE49-F238E27FC236}">
                <a16:creationId xmlns:a16="http://schemas.microsoft.com/office/drawing/2014/main" id="{A8087BFC-B385-4CA7-9D6E-0658E700CD14}"/>
              </a:ext>
            </a:extLst>
          </p:cNvPr>
          <p:cNvSpPr txBox="1">
            <a:spLocks noChangeArrowheads="1"/>
          </p:cNvSpPr>
          <p:nvPr/>
        </p:nvSpPr>
        <p:spPr bwMode="auto">
          <a:xfrm>
            <a:off x="58937" y="0"/>
            <a:ext cx="12133063" cy="954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600" b="1">
                <a:solidFill>
                  <a:schemeClr val="bg1"/>
                </a:solidFill>
                <a:latin typeface="Georgia" panose="02040502050405020303" pitchFamily="18" charset="0"/>
                <a:ea typeface="新細明體" panose="02020500000000000000" pitchFamily="18" charset="-120"/>
              </a:rPr>
              <a:t>    </a:t>
            </a:r>
            <a:r>
              <a:rPr lang="en-US" altLang="zh-TW" b="1">
                <a:solidFill>
                  <a:schemeClr val="bg1"/>
                </a:solidFill>
                <a:latin typeface="Tahoma" panose="020B0604030504040204" pitchFamily="34" charset="0"/>
                <a:ea typeface="新細明體" panose="02020500000000000000" pitchFamily="18" charset="-120"/>
              </a:rPr>
              <a:t> </a:t>
            </a:r>
            <a:endParaRPr lang="zh-TW" altLang="en-US" sz="4800" b="1">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en-US" altLang="zh-TW" b="1">
              <a:solidFill>
                <a:schemeClr val="bg1"/>
              </a:solidFill>
              <a:latin typeface="Georgia" panose="02040502050405020303" pitchFamily="18" charset="0"/>
              <a:ea typeface="華康中黑體" pitchFamily="49" charset="-120"/>
            </a:endParaRPr>
          </a:p>
        </p:txBody>
      </p:sp>
      <p:sp>
        <p:nvSpPr>
          <p:cNvPr id="72709" name="文字方塊 7">
            <a:extLst>
              <a:ext uri="{FF2B5EF4-FFF2-40B4-BE49-F238E27FC236}">
                <a16:creationId xmlns:a16="http://schemas.microsoft.com/office/drawing/2014/main" id="{13A914EE-6A57-4FF3-BC7B-7DFEC7B90FD2}"/>
              </a:ext>
            </a:extLst>
          </p:cNvPr>
          <p:cNvSpPr txBox="1">
            <a:spLocks noChangeArrowheads="1"/>
          </p:cNvSpPr>
          <p:nvPr/>
        </p:nvSpPr>
        <p:spPr bwMode="auto">
          <a:xfrm>
            <a:off x="1173017" y="105931"/>
            <a:ext cx="10084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b="1" dirty="0">
                <a:solidFill>
                  <a:schemeClr val="bg1"/>
                </a:solidFill>
                <a:latin typeface="Tahoma" panose="020B0604030504040204" pitchFamily="34" charset="0"/>
                <a:ea typeface="新細明體" panose="02020500000000000000" pitchFamily="18" charset="-120"/>
              </a:rPr>
              <a:t>e-Commerce </a:t>
            </a:r>
            <a:r>
              <a:rPr lang="zh-TW" altLang="en-US" sz="2400" b="1" dirty="0">
                <a:solidFill>
                  <a:schemeClr val="bg1"/>
                </a:solidFill>
                <a:latin typeface="Tahoma" panose="020B0604030504040204" pitchFamily="34" charset="0"/>
                <a:ea typeface="新細明體" panose="02020500000000000000" pitchFamily="18" charset="-120"/>
              </a:rPr>
              <a:t>基礎建設</a:t>
            </a:r>
            <a:r>
              <a:rPr lang="en-US" altLang="zh-TW" sz="2400" b="1" dirty="0">
                <a:solidFill>
                  <a:schemeClr val="bg1"/>
                </a:solidFill>
                <a:latin typeface="Tahoma" panose="020B0604030504040204" pitchFamily="34" charset="0"/>
                <a:ea typeface="新細明體" panose="02020500000000000000" pitchFamily="18" charset="-120"/>
              </a:rPr>
              <a:t> : </a:t>
            </a: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Wi-Fi Networks</a:t>
            </a:r>
            <a:endParaRPr lang="zh-TW" altLang="en-US" sz="4400" b="1" dirty="0">
              <a:solidFill>
                <a:schemeClr val="bg1"/>
              </a:solidFill>
              <a:latin typeface="Tahoma" panose="020B0604030504040204" pitchFamily="34" charset="0"/>
              <a:ea typeface="新細明體" panose="02020500000000000000" pitchFamily="18" charset="-120"/>
            </a:endParaRPr>
          </a:p>
        </p:txBody>
      </p:sp>
      <p:sp>
        <p:nvSpPr>
          <p:cNvPr id="72710" name="文字方塊 5">
            <a:extLst>
              <a:ext uri="{FF2B5EF4-FFF2-40B4-BE49-F238E27FC236}">
                <a16:creationId xmlns:a16="http://schemas.microsoft.com/office/drawing/2014/main" id="{14D7143C-AF6F-4B17-9CEC-8A6FD2FCDF08}"/>
              </a:ext>
            </a:extLst>
          </p:cNvPr>
          <p:cNvSpPr txBox="1">
            <a:spLocks noChangeArrowheads="1"/>
          </p:cNvSpPr>
          <p:nvPr/>
        </p:nvSpPr>
        <p:spPr bwMode="auto">
          <a:xfrm>
            <a:off x="4846582" y="2986516"/>
            <a:ext cx="12112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1600" b="1" dirty="0">
                <a:solidFill>
                  <a:srgbClr val="FF0000"/>
                </a:solidFill>
                <a:latin typeface="Tahoma" panose="020B0604030504040204" pitchFamily="34" charset="0"/>
                <a:ea typeface="新細明體" panose="02020500000000000000" pitchFamily="18" charset="-120"/>
              </a:rPr>
              <a:t>無線存取點</a:t>
            </a:r>
          </a:p>
          <a:p>
            <a:pPr eaLnBrk="1" hangingPunct="1">
              <a:spcBef>
                <a:spcPct val="0"/>
              </a:spcBef>
              <a:buClrTx/>
              <a:buSzTx/>
              <a:buFontTx/>
              <a:buNone/>
            </a:pPr>
            <a:r>
              <a:rPr lang="zh-TW" altLang="en-US" sz="1600" b="1" dirty="0">
                <a:solidFill>
                  <a:srgbClr val="FF0000"/>
                </a:solidFill>
                <a:latin typeface="Tahoma" panose="020B0604030504040204" pitchFamily="34" charset="0"/>
                <a:ea typeface="新細明體" panose="02020500000000000000" pitchFamily="18" charset="-120"/>
              </a:rPr>
              <a:t>分享器</a:t>
            </a:r>
          </a:p>
          <a:p>
            <a:pPr eaLnBrk="1" hangingPunct="1">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pic>
        <p:nvPicPr>
          <p:cNvPr id="2" name="Picture 5">
            <a:extLst>
              <a:ext uri="{FF2B5EF4-FFF2-40B4-BE49-F238E27FC236}">
                <a16:creationId xmlns:a16="http://schemas.microsoft.com/office/drawing/2014/main" id="{19A3A791-D9FD-48CA-A2BB-9FF2A053F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339" y="567596"/>
            <a:ext cx="5421747" cy="343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id="{635A9A87-DE0C-D1DC-2DB1-EB6C1CCBFEFF}"/>
              </a:ext>
            </a:extLst>
          </p:cNvPr>
          <p:cNvSpPr txBox="1"/>
          <p:nvPr/>
        </p:nvSpPr>
        <p:spPr>
          <a:xfrm>
            <a:off x="4275781" y="1363016"/>
            <a:ext cx="1410068" cy="584775"/>
          </a:xfrm>
          <a:prstGeom prst="rect">
            <a:avLst/>
          </a:prstGeom>
          <a:noFill/>
        </p:spPr>
        <p:txBody>
          <a:bodyPr wrap="square" rtlCol="0">
            <a:spAutoFit/>
          </a:bodyPr>
          <a:lstStyle/>
          <a:p>
            <a:r>
              <a:rPr lang="zh-TW" altLang="en-US" sz="1600" dirty="0">
                <a:solidFill>
                  <a:srgbClr val="FF0000"/>
                </a:solidFill>
                <a:highlight>
                  <a:srgbClr val="FFFF00"/>
                </a:highlight>
              </a:rPr>
              <a:t>無線存取點分享器</a:t>
            </a:r>
          </a:p>
        </p:txBody>
      </p:sp>
    </p:spTree>
    <p:extLst>
      <p:ext uri="{BB962C8B-B14F-4D97-AF65-F5344CB8AC3E}">
        <p14:creationId xmlns:p14="http://schemas.microsoft.com/office/powerpoint/2010/main" val="153900114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0E08-E0DB-129C-1FBD-9D37A0ABDA0A}"/>
            </a:ext>
          </a:extLst>
        </p:cNvPr>
        <p:cNvGrpSpPr/>
        <p:nvPr/>
      </p:nvGrpSpPr>
      <p:grpSpPr>
        <a:xfrm>
          <a:off x="0" y="0"/>
          <a:ext cx="0" cy="0"/>
          <a:chOff x="0" y="0"/>
          <a:chExt cx="0" cy="0"/>
        </a:xfrm>
      </p:grpSpPr>
      <p:sp>
        <p:nvSpPr>
          <p:cNvPr id="60418" name="Rectangle 2">
            <a:extLst>
              <a:ext uri="{FF2B5EF4-FFF2-40B4-BE49-F238E27FC236}">
                <a16:creationId xmlns:a16="http://schemas.microsoft.com/office/drawing/2014/main" id="{9EAFF64B-EB33-28B2-F487-5B4228837653}"/>
              </a:ext>
            </a:extLst>
          </p:cNvPr>
          <p:cNvSpPr>
            <a:spLocks noGrp="1" noChangeArrowheads="1"/>
          </p:cNvSpPr>
          <p:nvPr>
            <p:ph type="title"/>
          </p:nvPr>
        </p:nvSpPr>
        <p:spPr>
          <a:xfrm>
            <a:off x="152400" y="2"/>
            <a:ext cx="11638547" cy="1001026"/>
          </a:xfrm>
          <a:solidFill>
            <a:schemeClr val="tx2"/>
          </a:solidFill>
        </p:spPr>
        <p:txBody>
          <a:bodyPr>
            <a:normAutofit/>
          </a:bodyPr>
          <a:lstStyle/>
          <a:p>
            <a:pPr eaLnBrk="1" hangingPunct="1"/>
            <a:r>
              <a:rPr lang="en-US" altLang="zh-TW" sz="2400" b="1" dirty="0">
                <a:solidFill>
                  <a:schemeClr val="bg1"/>
                </a:solidFill>
                <a:latin typeface="Tahoma" panose="020B0604030504040204" pitchFamily="34" charset="0"/>
                <a:ea typeface="新細明體" panose="02020500000000000000" pitchFamily="18" charset="-120"/>
              </a:rPr>
              <a:t>e-Commerce </a:t>
            </a:r>
            <a:r>
              <a:rPr lang="zh-TW" altLang="en-US" sz="2400" b="1" dirty="0">
                <a:solidFill>
                  <a:schemeClr val="bg1"/>
                </a:solidFill>
                <a:latin typeface="Tahoma" panose="020B0604030504040204" pitchFamily="34" charset="0"/>
                <a:ea typeface="新細明體" panose="02020500000000000000" pitchFamily="18" charset="-120"/>
              </a:rPr>
              <a:t>基礎建設</a:t>
            </a:r>
            <a:r>
              <a:rPr lang="en-US" altLang="zh-TW" sz="2400" b="1" dirty="0">
                <a:solidFill>
                  <a:schemeClr val="bg1"/>
                </a:solidFill>
                <a:latin typeface="Tahoma" panose="020B0604030504040204" pitchFamily="34" charset="0"/>
                <a:ea typeface="新細明體" panose="02020500000000000000" pitchFamily="18" charset="-120"/>
              </a:rPr>
              <a:t> : </a:t>
            </a:r>
            <a:r>
              <a:rPr lang="en-US" altLang="zh-TW" sz="2400" dirty="0">
                <a:solidFill>
                  <a:schemeClr val="bg1"/>
                </a:solidFill>
                <a:ea typeface="新細明體" panose="02020500000000000000" pitchFamily="18" charset="-120"/>
              </a:rPr>
              <a:t>Wireless Local Area Networks  (WLANs) </a:t>
            </a:r>
            <a:r>
              <a:rPr lang="zh-TW" altLang="en-US" sz="2800" dirty="0">
                <a:solidFill>
                  <a:schemeClr val="bg1"/>
                </a:solidFill>
                <a:ea typeface="華康中黑體" pitchFamily="49" charset="-120"/>
              </a:rPr>
              <a:t>無線區域網路</a:t>
            </a:r>
            <a:r>
              <a:rPr lang="en-US" altLang="zh-TW" sz="2800" dirty="0">
                <a:solidFill>
                  <a:schemeClr val="bg1"/>
                </a:solidFill>
                <a:ea typeface="華康中黑體" pitchFamily="49" charset="-120"/>
              </a:rPr>
              <a:t>: Wi-Fi </a:t>
            </a:r>
            <a:endParaRPr lang="en-US" altLang="zh-TW" sz="2800" dirty="0">
              <a:solidFill>
                <a:schemeClr val="bg1"/>
              </a:solidFill>
              <a:latin typeface="Arial Unicode MS" pitchFamily="34" charset="-120"/>
              <a:ea typeface="Arial Unicode MS" pitchFamily="34" charset="-120"/>
            </a:endParaRPr>
          </a:p>
        </p:txBody>
      </p:sp>
      <p:sp>
        <p:nvSpPr>
          <p:cNvPr id="30723" name="Rectangle 3">
            <a:extLst>
              <a:ext uri="{FF2B5EF4-FFF2-40B4-BE49-F238E27FC236}">
                <a16:creationId xmlns:a16="http://schemas.microsoft.com/office/drawing/2014/main" id="{D42B23C9-A86C-7929-8F78-8BD263E36122}"/>
              </a:ext>
            </a:extLst>
          </p:cNvPr>
          <p:cNvSpPr>
            <a:spLocks noGrp="1" noChangeArrowheads="1"/>
          </p:cNvSpPr>
          <p:nvPr>
            <p:ph type="body" idx="1"/>
          </p:nvPr>
        </p:nvSpPr>
        <p:spPr>
          <a:xfrm>
            <a:off x="304800" y="1402976"/>
            <a:ext cx="11058617" cy="5181600"/>
          </a:xfrm>
        </p:spPr>
        <p:txBody>
          <a:bodyPr/>
          <a:lstStyle/>
          <a:p>
            <a:pPr>
              <a:defRPr/>
            </a:pPr>
            <a:r>
              <a:rPr lang="en-US" altLang="zh-TW" sz="2400" b="1" dirty="0">
                <a:solidFill>
                  <a:schemeClr val="hlink"/>
                </a:solidFill>
                <a:ea typeface="新細明體" pitchFamily="18" charset="-120"/>
              </a:rPr>
              <a:t>Wi-Fi</a:t>
            </a:r>
            <a:r>
              <a:rPr lang="en-US" altLang="zh-TW" sz="2400" dirty="0">
                <a:solidFill>
                  <a:schemeClr val="hlink"/>
                </a:solidFill>
                <a:ea typeface="新細明體" pitchFamily="18" charset="-120"/>
              </a:rPr>
              <a:t>(</a:t>
            </a:r>
            <a:r>
              <a:rPr lang="en-US" altLang="zh-TW" sz="1800" b="1" dirty="0">
                <a:highlight>
                  <a:srgbClr val="FFFF00"/>
                </a:highlight>
                <a:ea typeface="新細明體" pitchFamily="18" charset="-120"/>
              </a:rPr>
              <a:t>Wi</a:t>
            </a:r>
            <a:r>
              <a:rPr lang="en-US" altLang="zh-TW" sz="1800" b="1" dirty="0">
                <a:ea typeface="新細明體" pitchFamily="18" charset="-120"/>
              </a:rPr>
              <a:t>reless</a:t>
            </a:r>
            <a:r>
              <a:rPr lang="en-US" altLang="zh-TW" sz="2000" dirty="0">
                <a:ea typeface="新細明體" pitchFamily="18" charset="-120"/>
              </a:rPr>
              <a:t> </a:t>
            </a:r>
            <a:r>
              <a:rPr lang="en-US" altLang="zh-TW" sz="1800" b="1" dirty="0">
                <a:highlight>
                  <a:srgbClr val="FFFF00"/>
                </a:highlight>
                <a:ea typeface="新細明體" pitchFamily="18" charset="-120"/>
              </a:rPr>
              <a:t>Fi</a:t>
            </a:r>
            <a:r>
              <a:rPr lang="en-US" altLang="zh-TW" sz="1800" b="1" dirty="0">
                <a:ea typeface="新細明體" pitchFamily="18" charset="-120"/>
              </a:rPr>
              <a:t>delity</a:t>
            </a:r>
            <a:r>
              <a:rPr lang="en-US" altLang="zh-TW" sz="2000" dirty="0">
                <a:ea typeface="新細明體" pitchFamily="18" charset="-120"/>
              </a:rPr>
              <a:t>,</a:t>
            </a:r>
            <a:r>
              <a:rPr lang="zh-TW" altLang="en-US" sz="1800" b="1" dirty="0">
                <a:ea typeface="新細明體" pitchFamily="18" charset="-120"/>
              </a:rPr>
              <a:t>無線區域網路</a:t>
            </a:r>
            <a:r>
              <a:rPr lang="en-US" altLang="zh-TW" sz="2000" dirty="0">
                <a:ea typeface="新細明體" pitchFamily="18" charset="-120"/>
              </a:rPr>
              <a:t>, </a:t>
            </a:r>
            <a:r>
              <a:rPr lang="zh-TW" altLang="en-US" sz="1800" b="1" dirty="0">
                <a:ea typeface="新細明體" pitchFamily="18" charset="-120"/>
              </a:rPr>
              <a:t>其通訊標準 </a:t>
            </a:r>
            <a:r>
              <a:rPr lang="en-US" altLang="zh-TW" sz="1800" b="1" dirty="0">
                <a:solidFill>
                  <a:schemeClr val="hlink"/>
                </a:solidFill>
                <a:highlight>
                  <a:srgbClr val="FFFF00"/>
                </a:highlight>
                <a:ea typeface="新細明體" pitchFamily="18" charset="-120"/>
              </a:rPr>
              <a:t>IEEE 802.11a – 802.11n</a:t>
            </a:r>
            <a:r>
              <a:rPr lang="en-US" altLang="zh-TW" sz="2000" b="1" dirty="0">
                <a:solidFill>
                  <a:schemeClr val="hlink"/>
                </a:solidFill>
                <a:highlight>
                  <a:srgbClr val="FFFF00"/>
                </a:highlight>
                <a:ea typeface="新細明體" pitchFamily="18" charset="-120"/>
              </a:rPr>
              <a:t>) </a:t>
            </a:r>
            <a:r>
              <a:rPr lang="en-US" altLang="zh-TW" sz="2000" b="1" dirty="0">
                <a:solidFill>
                  <a:schemeClr val="hlink"/>
                </a:solidFill>
                <a:ea typeface="新細明體" pitchFamily="18" charset="-120"/>
              </a:rPr>
              <a:t>300 feet/11- 70 Mbps, </a:t>
            </a:r>
            <a:r>
              <a:rPr lang="en-US" altLang="zh-TW" sz="1600" dirty="0">
                <a:ea typeface="新細明體" pitchFamily="18" charset="-120"/>
              </a:rPr>
              <a:t>1 feet =0.3048 meters</a:t>
            </a:r>
            <a:r>
              <a:rPr lang="en-US" altLang="zh-TW" sz="1600" b="1" dirty="0">
                <a:solidFill>
                  <a:schemeClr val="hlink"/>
                </a:solidFill>
                <a:ea typeface="新細明體" pitchFamily="18" charset="-120"/>
              </a:rPr>
              <a:t> </a:t>
            </a:r>
            <a:r>
              <a:rPr lang="en-US" altLang="zh-TW" sz="2000" b="1" dirty="0">
                <a:solidFill>
                  <a:schemeClr val="hlink"/>
                </a:solidFill>
                <a:ea typeface="新細明體" pitchFamily="18" charset="-120"/>
              </a:rPr>
              <a:t>)</a:t>
            </a:r>
            <a:r>
              <a:rPr lang="zh-TW" altLang="en-US" sz="2000" b="1" dirty="0">
                <a:solidFill>
                  <a:schemeClr val="hlink"/>
                </a:solidFill>
                <a:ea typeface="新細明體" pitchFamily="18" charset="-120"/>
              </a:rPr>
              <a:t> </a:t>
            </a:r>
            <a:r>
              <a:rPr lang="en-US" altLang="zh-TW" sz="2000" b="1" dirty="0">
                <a:solidFill>
                  <a:schemeClr val="hlink"/>
                </a:solidFill>
                <a:ea typeface="新細明體" pitchFamily="18" charset="-120"/>
              </a:rPr>
              <a:t>( </a:t>
            </a:r>
            <a:r>
              <a:rPr lang="en-US" altLang="zh-TW" sz="2400" dirty="0">
                <a:ea typeface="新細明體" pitchFamily="18" charset="-120"/>
              </a:rPr>
              <a:t>High-speed, </a:t>
            </a:r>
            <a:r>
              <a:rPr lang="en-US" altLang="zh-TW" sz="2400" dirty="0">
                <a:solidFill>
                  <a:srgbClr val="FF0000"/>
                </a:solidFill>
                <a:ea typeface="新細明體" pitchFamily="18" charset="-120"/>
              </a:rPr>
              <a:t>fixed broadband wireless LAN</a:t>
            </a:r>
            <a:r>
              <a:rPr lang="en-US" altLang="zh-TW" sz="2400" dirty="0">
                <a:ea typeface="新細明體" pitchFamily="18" charset="-120"/>
              </a:rPr>
              <a:t>. Different versions for home and business market. Limited range.  </a:t>
            </a:r>
            <a:r>
              <a:rPr lang="zh-TW" altLang="en-US" sz="2400" dirty="0">
                <a:ea typeface="新細明體" pitchFamily="18" charset="-120"/>
              </a:rPr>
              <a:t>                                                                                                         </a:t>
            </a:r>
            <a:r>
              <a:rPr lang="zh-TW" altLang="en-US" sz="1800" b="1" dirty="0">
                <a:solidFill>
                  <a:srgbClr val="C00000"/>
                </a:solidFill>
                <a:latin typeface="Arial Unicode MS" pitchFamily="34" charset="-120"/>
                <a:ea typeface="華康中黑體" pitchFamily="49" charset="-120"/>
              </a:rPr>
              <a:t>非常高速、固定頻寬的企業市場無線區域網路</a:t>
            </a:r>
            <a:endParaRPr lang="en-US" altLang="zh-TW" sz="1800" b="1" dirty="0">
              <a:solidFill>
                <a:srgbClr val="C00000"/>
              </a:solidFill>
              <a:latin typeface="Arial Unicode MS" pitchFamily="34" charset="-120"/>
              <a:ea typeface="華康中黑體" pitchFamily="49" charset="-120"/>
            </a:endParaRPr>
          </a:p>
          <a:p>
            <a:pPr marL="0" indent="0">
              <a:buNone/>
              <a:defRPr/>
            </a:pPr>
            <a:endParaRPr lang="en-US" altLang="zh-TW" sz="2400" b="1" dirty="0">
              <a:solidFill>
                <a:srgbClr val="C00000"/>
              </a:solidFill>
              <a:latin typeface="Arial Unicode MS" pitchFamily="34" charset="-120"/>
              <a:ea typeface="華康中黑體" pitchFamily="49" charset="-120"/>
            </a:endParaRPr>
          </a:p>
          <a:p>
            <a:pPr marL="0" indent="0">
              <a:buNone/>
              <a:defRPr/>
            </a:pPr>
            <a:endParaRPr lang="en-US" altLang="zh-TW" sz="2400" b="1" dirty="0">
              <a:solidFill>
                <a:srgbClr val="C00000"/>
              </a:solidFill>
              <a:latin typeface="Arial Unicode MS" pitchFamily="34" charset="-120"/>
              <a:ea typeface="華康中黑體" pitchFamily="49" charset="-120"/>
            </a:endParaRPr>
          </a:p>
          <a:p>
            <a:pPr lvl="1" eaLnBrk="1" hangingPunct="1">
              <a:defRPr/>
            </a:pPr>
            <a:r>
              <a:rPr lang="en-US" altLang="zh-TW" b="1" dirty="0">
                <a:solidFill>
                  <a:srgbClr val="003399"/>
                </a:solidFill>
                <a:ea typeface="新細明體" pitchFamily="18" charset="-120"/>
              </a:rPr>
              <a:t>High-speed, fixed broadband wireless LAN (WLAN)</a:t>
            </a:r>
          </a:p>
          <a:p>
            <a:pPr lvl="1" eaLnBrk="1" hangingPunct="1">
              <a:defRPr/>
            </a:pPr>
            <a:r>
              <a:rPr lang="en-US" altLang="zh-TW" b="1" dirty="0">
                <a:solidFill>
                  <a:srgbClr val="003399"/>
                </a:solidFill>
                <a:ea typeface="新細明體" pitchFamily="18" charset="-120"/>
              </a:rPr>
              <a:t>Wireless access point</a:t>
            </a:r>
            <a:r>
              <a:rPr lang="zh-TW" altLang="en-US" sz="1600" b="1" dirty="0">
                <a:solidFill>
                  <a:srgbClr val="003399"/>
                </a:solidFill>
                <a:latin typeface="Arial Unicode MS" pitchFamily="34" charset="-120"/>
                <a:ea typeface="華康中黑體" pitchFamily="49" charset="-120"/>
              </a:rPr>
              <a:t> </a:t>
            </a:r>
            <a:r>
              <a:rPr lang="en-US" altLang="zh-TW" b="1" dirty="0">
                <a:solidFill>
                  <a:srgbClr val="003399"/>
                </a:solidFill>
                <a:ea typeface="新細明體" pitchFamily="18" charset="-120"/>
              </a:rPr>
              <a:t>(</a:t>
            </a:r>
            <a:r>
              <a:rPr lang="ja-JP" altLang="en-US" b="1" dirty="0">
                <a:solidFill>
                  <a:srgbClr val="003399"/>
                </a:solidFill>
                <a:ea typeface="MS PGothic" pitchFamily="34" charset="-128"/>
              </a:rPr>
              <a:t>“</a:t>
            </a:r>
            <a:r>
              <a:rPr lang="en-US" altLang="ja-JP" b="1" dirty="0">
                <a:solidFill>
                  <a:srgbClr val="003399"/>
                </a:solidFill>
                <a:highlight>
                  <a:srgbClr val="FFFF00"/>
                </a:highlight>
                <a:ea typeface="MS PGothic" pitchFamily="34" charset="-128"/>
              </a:rPr>
              <a:t>hot spots</a:t>
            </a:r>
            <a:r>
              <a:rPr lang="ja-JP" altLang="en-US" b="1" dirty="0">
                <a:solidFill>
                  <a:srgbClr val="003399"/>
                </a:solidFill>
                <a:ea typeface="MS PGothic" pitchFamily="34" charset="-128"/>
              </a:rPr>
              <a:t>”</a:t>
            </a:r>
            <a:r>
              <a:rPr lang="en-US" altLang="ja-JP" b="1" dirty="0">
                <a:solidFill>
                  <a:srgbClr val="003399"/>
                </a:solidFill>
                <a:ea typeface="MS PGothic" pitchFamily="34" charset="-128"/>
              </a:rPr>
              <a:t>)</a:t>
            </a:r>
            <a:r>
              <a:rPr lang="zh-TW" altLang="en-US" sz="1400" b="1" dirty="0">
                <a:solidFill>
                  <a:srgbClr val="003399"/>
                </a:solidFill>
                <a:latin typeface="Arial Unicode MS" pitchFamily="34" charset="-120"/>
                <a:ea typeface="華康中黑體" pitchFamily="49" charset="-120"/>
              </a:rPr>
              <a:t>無線接入點</a:t>
            </a:r>
            <a:endParaRPr lang="en-US" altLang="ja-JP" b="1" dirty="0">
              <a:solidFill>
                <a:srgbClr val="003399"/>
              </a:solidFill>
              <a:ea typeface="MS PGothic" pitchFamily="34" charset="-128"/>
            </a:endParaRPr>
          </a:p>
          <a:p>
            <a:pPr lvl="1" eaLnBrk="1" hangingPunct="1">
              <a:defRPr/>
            </a:pPr>
            <a:r>
              <a:rPr lang="en-US" altLang="zh-TW" b="1" dirty="0">
                <a:solidFill>
                  <a:srgbClr val="003399"/>
                </a:solidFill>
                <a:ea typeface="新細明體" pitchFamily="18" charset="-120"/>
              </a:rPr>
              <a:t>Limited range but </a:t>
            </a:r>
            <a:r>
              <a:rPr lang="en-US" altLang="zh-TW" b="1" dirty="0">
                <a:solidFill>
                  <a:srgbClr val="003399"/>
                </a:solidFill>
                <a:highlight>
                  <a:srgbClr val="FFFF00"/>
                </a:highlight>
                <a:ea typeface="新細明體" pitchFamily="18" charset="-120"/>
              </a:rPr>
              <a:t>in</a:t>
            </a:r>
            <a:r>
              <a:rPr lang="en-US" altLang="zh-TW" b="1" dirty="0">
                <a:solidFill>
                  <a:srgbClr val="003399"/>
                </a:solidFill>
                <a:ea typeface="新細明體" pitchFamily="18" charset="-120"/>
              </a:rPr>
              <a:t>expensive</a:t>
            </a:r>
            <a:r>
              <a:rPr lang="en-US" altLang="zh-TW" sz="1400" b="1" dirty="0">
                <a:solidFill>
                  <a:srgbClr val="003399"/>
                </a:solidFill>
                <a:latin typeface="Arial Unicode MS" pitchFamily="34" charset="-120"/>
                <a:ea typeface="華康中黑體" pitchFamily="49" charset="-120"/>
              </a:rPr>
              <a:t>(</a:t>
            </a:r>
            <a:r>
              <a:rPr lang="zh-TW" altLang="en-US" sz="1400" b="1" dirty="0">
                <a:solidFill>
                  <a:srgbClr val="003399"/>
                </a:solidFill>
                <a:latin typeface="Arial Unicode MS" pitchFamily="34" charset="-120"/>
                <a:ea typeface="華康中黑體" pitchFamily="49" charset="-120"/>
              </a:rPr>
              <a:t>有限的範圍內，但價格便宜</a:t>
            </a:r>
            <a:r>
              <a:rPr lang="en-US" altLang="zh-TW" sz="1400" b="1" dirty="0">
                <a:solidFill>
                  <a:srgbClr val="003399"/>
                </a:solidFill>
                <a:latin typeface="Arial Unicode MS" pitchFamily="34" charset="-120"/>
                <a:ea typeface="華康中黑體" pitchFamily="49" charset="-120"/>
              </a:rPr>
              <a:t>)</a:t>
            </a:r>
          </a:p>
          <a:p>
            <a:pPr>
              <a:spcBef>
                <a:spcPct val="0"/>
              </a:spcBef>
              <a:spcAft>
                <a:spcPts val="1800"/>
              </a:spcAft>
              <a:defRPr/>
            </a:pPr>
            <a:endParaRPr lang="zh-TW" altLang="en-US" sz="2000" b="1" dirty="0">
              <a:solidFill>
                <a:srgbClr val="C00000"/>
              </a:solidFill>
              <a:latin typeface="Arial Unicode MS" pitchFamily="34" charset="-120"/>
              <a:ea typeface="華康中黑體" pitchFamily="49" charset="-120"/>
            </a:endParaRPr>
          </a:p>
          <a:p>
            <a:pPr>
              <a:spcBef>
                <a:spcPct val="0"/>
              </a:spcBef>
              <a:spcAft>
                <a:spcPts val="1800"/>
              </a:spcAft>
              <a:buNone/>
              <a:defRPr/>
            </a:pPr>
            <a:r>
              <a:rPr lang="zh-TW" altLang="en-US" sz="2400" dirty="0">
                <a:solidFill>
                  <a:schemeClr val="hlink"/>
                </a:solidFill>
                <a:ea typeface="新細明體" pitchFamily="18" charset="-120"/>
              </a:rPr>
              <a:t> </a:t>
            </a:r>
            <a:endParaRPr lang="en-US" altLang="zh-TW" sz="2400" dirty="0">
              <a:solidFill>
                <a:schemeClr val="hlink"/>
              </a:solidFill>
              <a:ea typeface="新細明體" pitchFamily="18" charset="-120"/>
            </a:endParaRPr>
          </a:p>
          <a:p>
            <a:pPr eaLnBrk="1" hangingPunct="1">
              <a:lnSpc>
                <a:spcPct val="90000"/>
              </a:lnSpc>
              <a:buFont typeface="Wingdings" panose="05000000000000000000" pitchFamily="2" charset="2"/>
              <a:buNone/>
              <a:defRPr/>
            </a:pPr>
            <a:endParaRPr lang="en-US" altLang="zh-TW" dirty="0">
              <a:ea typeface="新細明體" pitchFamily="18" charset="-120"/>
            </a:endParaRPr>
          </a:p>
        </p:txBody>
      </p:sp>
    </p:spTree>
    <p:extLst>
      <p:ext uri="{BB962C8B-B14F-4D97-AF65-F5344CB8AC3E}">
        <p14:creationId xmlns:p14="http://schemas.microsoft.com/office/powerpoint/2010/main" val="38046658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9CEF491-1001-476A-BB08-549659FA5F1C}"/>
              </a:ext>
            </a:extLst>
          </p:cNvPr>
          <p:cNvSpPr>
            <a:spLocks noGrp="1" noChangeArrowheads="1"/>
          </p:cNvSpPr>
          <p:nvPr>
            <p:ph type="title"/>
          </p:nvPr>
        </p:nvSpPr>
        <p:spPr>
          <a:xfrm>
            <a:off x="301255" y="0"/>
            <a:ext cx="11778449" cy="952901"/>
          </a:xfrm>
          <a:solidFill>
            <a:schemeClr val="tx2"/>
          </a:solidFill>
        </p:spPr>
        <p:txBody>
          <a:bodyPr/>
          <a:lstStyle/>
          <a:p>
            <a:pPr eaLnBrk="1" hangingPunct="1"/>
            <a:r>
              <a:rPr lang="en-US" altLang="zh-TW" sz="28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Wireless Local Area Networks  (WLANs)</a:t>
            </a:r>
            <a:br>
              <a:rPr lang="en-US" altLang="zh-TW" sz="2800" dirty="0">
                <a:solidFill>
                  <a:schemeClr val="bg1"/>
                </a:solidFill>
                <a:ea typeface="新細明體" panose="02020500000000000000" pitchFamily="18" charset="-120"/>
              </a:rPr>
            </a:br>
            <a:r>
              <a:rPr lang="en-US" altLang="zh-TW" sz="2800" dirty="0">
                <a:solidFill>
                  <a:schemeClr val="bg1"/>
                </a:solidFill>
                <a:ea typeface="新細明體" panose="02020500000000000000" pitchFamily="18" charset="-120"/>
              </a:rPr>
              <a:t>                         </a:t>
            </a:r>
            <a:r>
              <a:rPr lang="zh-TW" altLang="en-US" sz="2800" dirty="0">
                <a:solidFill>
                  <a:schemeClr val="bg1"/>
                </a:solidFill>
                <a:ea typeface="華康中黑體" pitchFamily="49" charset="-120"/>
              </a:rPr>
              <a:t>無線區域網路</a:t>
            </a:r>
            <a:r>
              <a:rPr lang="en-US" altLang="zh-TW" sz="2800" dirty="0">
                <a:solidFill>
                  <a:schemeClr val="bg1"/>
                </a:solidFill>
                <a:ea typeface="華康中黑體" pitchFamily="49" charset="-120"/>
              </a:rPr>
              <a:t>: Bluetooth </a:t>
            </a:r>
            <a:endParaRPr lang="en-US" altLang="zh-TW" sz="3200" dirty="0">
              <a:solidFill>
                <a:schemeClr val="bg1"/>
              </a:solidFill>
              <a:latin typeface="Arial Unicode MS" pitchFamily="34" charset="-120"/>
              <a:ea typeface="Arial Unicode MS" pitchFamily="34" charset="-120"/>
            </a:endParaRPr>
          </a:p>
        </p:txBody>
      </p:sp>
      <p:sp>
        <p:nvSpPr>
          <p:cNvPr id="60419" name="Rectangle 3">
            <a:extLst>
              <a:ext uri="{FF2B5EF4-FFF2-40B4-BE49-F238E27FC236}">
                <a16:creationId xmlns:a16="http://schemas.microsoft.com/office/drawing/2014/main" id="{3EBA833B-885E-4623-AA47-8DCB7DBCA488}"/>
              </a:ext>
            </a:extLst>
          </p:cNvPr>
          <p:cNvSpPr>
            <a:spLocks noGrp="1" noChangeArrowheads="1"/>
          </p:cNvSpPr>
          <p:nvPr>
            <p:ph type="body" idx="1"/>
          </p:nvPr>
        </p:nvSpPr>
        <p:spPr>
          <a:xfrm>
            <a:off x="301256" y="1160722"/>
            <a:ext cx="11239715" cy="3322502"/>
          </a:xfrm>
        </p:spPr>
        <p:txBody>
          <a:bodyPr>
            <a:normAutofit/>
          </a:bodyPr>
          <a:lstStyle/>
          <a:p>
            <a:pPr>
              <a:spcBef>
                <a:spcPct val="0"/>
              </a:spcBef>
              <a:spcAft>
                <a:spcPts val="1800"/>
              </a:spcAft>
              <a:defRPr/>
            </a:pPr>
            <a:r>
              <a:rPr lang="en-US" altLang="zh-TW" sz="1800" dirty="0">
                <a:solidFill>
                  <a:srgbClr val="003399"/>
                </a:solidFill>
                <a:ea typeface="新細明體" panose="02020500000000000000" pitchFamily="18" charset="-120"/>
              </a:rPr>
              <a:t>Zigbee</a:t>
            </a:r>
            <a:r>
              <a:rPr lang="zh-TW" altLang="en-US" sz="1600" b="1" dirty="0">
                <a:solidFill>
                  <a:srgbClr val="003399"/>
                </a:solidFill>
                <a:latin typeface="Arial Unicode MS" pitchFamily="34" charset="-120"/>
                <a:ea typeface="華康中黑體" pitchFamily="49" charset="-120"/>
              </a:rPr>
              <a:t>紫蜂</a:t>
            </a:r>
            <a:r>
              <a:rPr lang="en-US" altLang="zh-TW" sz="2000" b="1" dirty="0">
                <a:solidFill>
                  <a:srgbClr val="003399"/>
                </a:solidFill>
                <a:ea typeface="新細明體" panose="02020500000000000000" pitchFamily="18" charset="-120"/>
              </a:rPr>
              <a:t>/</a:t>
            </a:r>
            <a:r>
              <a:rPr lang="zh-TW" altLang="en-US" sz="1600" b="1" dirty="0">
                <a:solidFill>
                  <a:srgbClr val="003399"/>
                </a:solidFill>
                <a:highlight>
                  <a:srgbClr val="FFFF00"/>
                </a:highlight>
                <a:latin typeface="Arial Unicode MS" pitchFamily="34" charset="-120"/>
                <a:ea typeface="華康中黑體" pitchFamily="49" charset="-120"/>
              </a:rPr>
              <a:t>群峰無線網路</a:t>
            </a:r>
            <a:r>
              <a:rPr lang="en-US" altLang="zh-TW" dirty="0">
                <a:solidFill>
                  <a:srgbClr val="003399"/>
                </a:solidFill>
                <a:highlight>
                  <a:srgbClr val="FFFF00"/>
                </a:highlight>
                <a:ea typeface="新細明體" panose="02020500000000000000" pitchFamily="18" charset="-120"/>
              </a:rPr>
              <a:t>: </a:t>
            </a:r>
            <a:r>
              <a:rPr lang="en-US" altLang="zh-TW" sz="1600" b="1" dirty="0">
                <a:solidFill>
                  <a:srgbClr val="003399"/>
                </a:solidFill>
                <a:highlight>
                  <a:srgbClr val="FFFF00"/>
                </a:highlight>
                <a:latin typeface="Arial Unicode MS" pitchFamily="34" charset="-120"/>
                <a:ea typeface="華康中黑體" pitchFamily="49" charset="-120"/>
              </a:rPr>
              <a:t>(</a:t>
            </a:r>
            <a:r>
              <a:rPr lang="en-US" altLang="zh-TW" sz="1800" b="1" dirty="0">
                <a:solidFill>
                  <a:srgbClr val="003399"/>
                </a:solidFill>
                <a:highlight>
                  <a:srgbClr val="FFFF00"/>
                </a:highlight>
                <a:ea typeface="新細明體" panose="02020500000000000000" pitchFamily="18" charset="-120"/>
              </a:rPr>
              <a:t>30 feet/250 kbps) </a:t>
            </a:r>
            <a:r>
              <a:rPr lang="en-US" altLang="zh-TW" dirty="0">
                <a:solidFill>
                  <a:srgbClr val="003399"/>
                </a:solidFill>
                <a:ea typeface="新細明體" panose="02020500000000000000" pitchFamily="18" charset="-120"/>
              </a:rPr>
              <a:t>:</a:t>
            </a:r>
            <a:r>
              <a:rPr lang="en-US" altLang="zh-TW" sz="1800" b="1" dirty="0">
                <a:solidFill>
                  <a:srgbClr val="003399"/>
                </a:solidFill>
                <a:latin typeface="Arial Unicode MS" pitchFamily="34" charset="-120"/>
                <a:ea typeface="華康中黑體" pitchFamily="49" charset="-120"/>
              </a:rPr>
              <a:t>Short-range, low-power wireless network technology for remotely controlling digital devices </a:t>
            </a:r>
          </a:p>
          <a:p>
            <a:pPr marL="0" indent="0">
              <a:spcBef>
                <a:spcPct val="0"/>
              </a:spcBef>
              <a:spcAft>
                <a:spcPts val="1800"/>
              </a:spcAft>
              <a:buNone/>
              <a:defRPr/>
            </a:pPr>
            <a:r>
              <a:rPr lang="zh-TW" altLang="en-US" sz="1800" b="1" dirty="0">
                <a:solidFill>
                  <a:srgbClr val="003399"/>
                </a:solidFill>
                <a:latin typeface="Arial Unicode MS" pitchFamily="34" charset="-120"/>
                <a:ea typeface="華康中黑體" pitchFamily="49" charset="-120"/>
              </a:rPr>
              <a:t>     源自</a:t>
            </a:r>
            <a:r>
              <a:rPr lang="zh-TW" altLang="en-US" sz="1800" b="1" dirty="0">
                <a:solidFill>
                  <a:srgbClr val="003399"/>
                </a:solidFill>
                <a:highlight>
                  <a:srgbClr val="FFFF00"/>
                </a:highlight>
                <a:latin typeface="Arial Unicode MS" pitchFamily="34" charset="-120"/>
                <a:ea typeface="華康中黑體" pitchFamily="49" charset="-120"/>
              </a:rPr>
              <a:t>蜜蜂發現花粉時</a:t>
            </a:r>
            <a:r>
              <a:rPr lang="zh-TW" altLang="en-US" sz="1800" b="1" dirty="0">
                <a:solidFill>
                  <a:srgbClr val="003399"/>
                </a:solidFill>
                <a:ea typeface="華康中黑體" pitchFamily="49" charset="-120"/>
              </a:rPr>
              <a:t>，</a:t>
            </a:r>
            <a:r>
              <a:rPr lang="zh-TW" altLang="en-US" sz="1800" b="1" dirty="0">
                <a:solidFill>
                  <a:srgbClr val="003399"/>
                </a:solidFill>
                <a:highlight>
                  <a:srgbClr val="FFFF00"/>
                </a:highlight>
                <a:latin typeface="Arial Unicode MS" pitchFamily="34" charset="-120"/>
                <a:ea typeface="華康中黑體" pitchFamily="49" charset="-120"/>
              </a:rPr>
              <a:t>展現如同 </a:t>
            </a:r>
            <a:r>
              <a:rPr lang="en-US" altLang="zh-TW" sz="1800" b="1" dirty="0">
                <a:solidFill>
                  <a:srgbClr val="003399"/>
                </a:solidFill>
                <a:highlight>
                  <a:srgbClr val="FFFF00"/>
                </a:highlight>
                <a:latin typeface="Arial Unicode MS" pitchFamily="34" charset="-120"/>
                <a:ea typeface="華康中黑體" pitchFamily="49" charset="-120"/>
              </a:rPr>
              <a:t>Zigzag(</a:t>
            </a:r>
            <a:r>
              <a:rPr lang="zh-TW" altLang="en-US" sz="1800" b="1" dirty="0">
                <a:solidFill>
                  <a:srgbClr val="003399"/>
                </a:solidFill>
                <a:highlight>
                  <a:srgbClr val="FFFF00"/>
                </a:highlight>
                <a:latin typeface="Arial Unicode MS" pitchFamily="34" charset="-120"/>
                <a:ea typeface="華康中黑體" pitchFamily="49" charset="-120"/>
              </a:rPr>
              <a:t>之字形</a:t>
            </a:r>
            <a:r>
              <a:rPr lang="en-US" altLang="zh-TW" sz="1800" b="1" dirty="0">
                <a:solidFill>
                  <a:srgbClr val="003399"/>
                </a:solidFill>
                <a:latin typeface="Arial Unicode MS" pitchFamily="34" charset="-120"/>
                <a:ea typeface="華康中黑體" pitchFamily="49" charset="-120"/>
              </a:rPr>
              <a:t>)</a:t>
            </a:r>
            <a:r>
              <a:rPr lang="zh-TW" altLang="en-US" sz="1800" b="1" dirty="0">
                <a:solidFill>
                  <a:srgbClr val="003399"/>
                </a:solidFill>
                <a:latin typeface="Arial Unicode MS" pitchFamily="34" charset="-120"/>
                <a:ea typeface="華康中黑體" pitchFamily="49" charset="-120"/>
              </a:rPr>
              <a:t>的舞姿</a:t>
            </a:r>
            <a:r>
              <a:rPr lang="en-US" altLang="zh-TW" sz="1800" b="1" dirty="0">
                <a:solidFill>
                  <a:srgbClr val="003399"/>
                </a:solidFill>
                <a:latin typeface="Arial Unicode MS" pitchFamily="34" charset="-120"/>
                <a:ea typeface="華康中黑體" pitchFamily="49" charset="-120"/>
              </a:rPr>
              <a:t>; 2.4 G , </a:t>
            </a:r>
            <a:r>
              <a:rPr lang="zh-TW" altLang="en-US" sz="1800" b="1" dirty="0">
                <a:solidFill>
                  <a:srgbClr val="003399"/>
                </a:solidFill>
                <a:latin typeface="Arial Unicode MS" pitchFamily="34" charset="-120"/>
                <a:ea typeface="華康中黑體" pitchFamily="49" charset="-120"/>
              </a:rPr>
              <a:t>發射完畢</a:t>
            </a:r>
            <a:r>
              <a:rPr lang="zh-TW" altLang="en-US" sz="1800" b="1" dirty="0">
                <a:solidFill>
                  <a:srgbClr val="003399"/>
                </a:solidFill>
                <a:ea typeface="華康中黑體" pitchFamily="49" charset="-120"/>
              </a:rPr>
              <a:t>，</a:t>
            </a:r>
            <a:r>
              <a:rPr lang="zh-TW" altLang="en-US" sz="1800" b="1" dirty="0">
                <a:solidFill>
                  <a:srgbClr val="003399"/>
                </a:solidFill>
                <a:latin typeface="Arial Unicode MS" pitchFamily="34" charset="-120"/>
                <a:ea typeface="華康中黑體" pitchFamily="49" charset="-120"/>
              </a:rPr>
              <a:t>即</a:t>
            </a:r>
            <a:r>
              <a:rPr lang="zh-TW" altLang="en-US" sz="1800" b="1" dirty="0">
                <a:solidFill>
                  <a:srgbClr val="003399"/>
                </a:solidFill>
                <a:ea typeface="華康中黑體" pitchFamily="49" charset="-120"/>
              </a:rPr>
              <a:t>休息、省電、傳輸架構</a:t>
            </a:r>
            <a:r>
              <a:rPr lang="zh-TW" altLang="en-US" sz="1800" b="1" dirty="0">
                <a:solidFill>
                  <a:srgbClr val="003399"/>
                </a:solidFill>
                <a:latin typeface="Arial Unicode MS" pitchFamily="34" charset="-120"/>
                <a:ea typeface="華康中黑體" pitchFamily="49" charset="-120"/>
              </a:rPr>
              <a:t>非 </a:t>
            </a:r>
            <a:r>
              <a:rPr lang="en-US" altLang="zh-TW" sz="1800" b="1" dirty="0">
                <a:solidFill>
                  <a:srgbClr val="003399"/>
                </a:solidFill>
                <a:latin typeface="Arial Unicode MS" pitchFamily="34" charset="-120"/>
                <a:ea typeface="華康中黑體" pitchFamily="49" charset="-120"/>
              </a:rPr>
              <a:t>Bluetooth </a:t>
            </a:r>
            <a:r>
              <a:rPr lang="zh-TW" altLang="en-US" sz="1800" b="1" dirty="0">
                <a:solidFill>
                  <a:srgbClr val="003399"/>
                </a:solidFill>
                <a:latin typeface="Arial Unicode MS" pitchFamily="34" charset="-120"/>
                <a:ea typeface="華康中黑體" pitchFamily="49" charset="-120"/>
              </a:rPr>
              <a:t>之</a:t>
            </a:r>
            <a:r>
              <a:rPr lang="en-US" altLang="zh-TW" sz="1800" b="1" dirty="0">
                <a:solidFill>
                  <a:srgbClr val="003399"/>
                </a:solidFill>
                <a:latin typeface="Arial Unicode MS" pitchFamily="34" charset="-120"/>
                <a:ea typeface="華康中黑體" pitchFamily="49" charset="-120"/>
              </a:rPr>
              <a:t>1-1, 1-2 .. 1-8 </a:t>
            </a:r>
            <a:r>
              <a:rPr lang="zh-TW" altLang="en-US" sz="1800" b="1" dirty="0">
                <a:solidFill>
                  <a:srgbClr val="003399"/>
                </a:solidFill>
                <a:latin typeface="Arial Unicode MS" pitchFamily="34" charset="-120"/>
                <a:ea typeface="華康中黑體" pitchFamily="49" charset="-120"/>
              </a:rPr>
              <a:t>之</a:t>
            </a:r>
            <a:r>
              <a:rPr lang="en-US" altLang="zh-TW" sz="1800" b="1" dirty="0">
                <a:solidFill>
                  <a:srgbClr val="003399"/>
                </a:solidFill>
                <a:ea typeface="新細明體" panose="02020500000000000000" pitchFamily="18" charset="-120"/>
              </a:rPr>
              <a:t>Star</a:t>
            </a:r>
            <a:r>
              <a:rPr lang="zh-TW" altLang="en-US" sz="1800" b="1" dirty="0">
                <a:solidFill>
                  <a:srgbClr val="003399"/>
                </a:solidFill>
                <a:ea typeface="華康中黑體" pitchFamily="49" charset="-120"/>
              </a:rPr>
              <a:t> ，</a:t>
            </a:r>
            <a:r>
              <a:rPr lang="zh-TW" altLang="en-US" sz="1800" b="1" dirty="0">
                <a:solidFill>
                  <a:srgbClr val="003399"/>
                </a:solidFill>
                <a:latin typeface="Arial Unicode MS" pitchFamily="34" charset="-120"/>
                <a:ea typeface="華康中黑體" pitchFamily="49" charset="-120"/>
              </a:rPr>
              <a:t>而是 </a:t>
            </a:r>
            <a:r>
              <a:rPr lang="en-US" altLang="zh-TW" sz="1800" b="1" dirty="0">
                <a:solidFill>
                  <a:srgbClr val="003399"/>
                </a:solidFill>
                <a:ea typeface="新細明體" panose="02020500000000000000" pitchFamily="18" charset="-120"/>
              </a:rPr>
              <a:t>mesh</a:t>
            </a:r>
            <a:r>
              <a:rPr lang="en-US" altLang="zh-TW" sz="1800" b="1" dirty="0">
                <a:solidFill>
                  <a:srgbClr val="003399"/>
                </a:solidFill>
                <a:latin typeface="Arial Unicode MS" pitchFamily="34" charset="-120"/>
                <a:ea typeface="華康中黑體" pitchFamily="49" charset="-120"/>
              </a:rPr>
              <a:t> </a:t>
            </a:r>
            <a:r>
              <a:rPr lang="zh-TW" altLang="en-US" sz="1800" b="1" dirty="0">
                <a:solidFill>
                  <a:srgbClr val="003399"/>
                </a:solidFill>
                <a:latin typeface="Arial Unicode MS" pitchFamily="34" charset="-120"/>
                <a:ea typeface="華康中黑體" pitchFamily="49" charset="-120"/>
              </a:rPr>
              <a:t>不管 </a:t>
            </a:r>
            <a:r>
              <a:rPr lang="en-US" altLang="zh-TW" sz="1800" b="1" dirty="0">
                <a:solidFill>
                  <a:srgbClr val="003399"/>
                </a:solidFill>
                <a:latin typeface="Arial Unicode MS" pitchFamily="34" charset="-120"/>
                <a:ea typeface="華康中黑體" pitchFamily="49" charset="-120"/>
              </a:rPr>
              <a:t>Routing; </a:t>
            </a:r>
            <a:r>
              <a:rPr lang="zh-TW" altLang="en-US" sz="1600" b="1" dirty="0">
                <a:solidFill>
                  <a:srgbClr val="003399"/>
                </a:solidFill>
                <a:ea typeface="新細明體" panose="02020500000000000000" pitchFamily="18" charset="-120"/>
              </a:rPr>
              <a:t>短距離、低功</a:t>
            </a:r>
            <a:r>
              <a:rPr lang="zh-TW" altLang="en-US" sz="1600" b="1" dirty="0">
                <a:solidFill>
                  <a:srgbClr val="003399"/>
                </a:solidFill>
                <a:ea typeface="華康中黑體" pitchFamily="49" charset="-120"/>
              </a:rPr>
              <a:t>耗的無線通訊協定標準。</a:t>
            </a:r>
            <a:endParaRPr lang="en-US" altLang="zh-TW" sz="1600" b="1" dirty="0">
              <a:solidFill>
                <a:srgbClr val="003399"/>
              </a:solidFill>
              <a:ea typeface="華康中黑體" pitchFamily="49" charset="-120"/>
            </a:endParaRPr>
          </a:p>
          <a:p>
            <a:pPr marL="0" indent="0">
              <a:spcBef>
                <a:spcPct val="0"/>
              </a:spcBef>
              <a:spcAft>
                <a:spcPts val="1800"/>
              </a:spcAft>
              <a:buNone/>
              <a:defRPr/>
            </a:pPr>
            <a:r>
              <a:rPr lang="en-US" altLang="zh-TW" sz="1800" b="1" dirty="0">
                <a:ea typeface="華康中黑體" pitchFamily="49" charset="-120"/>
              </a:rPr>
              <a:t>     </a:t>
            </a:r>
            <a:r>
              <a:rPr lang="zh-TW" altLang="zh-TW" sz="1600" b="1" dirty="0">
                <a:solidFill>
                  <a:srgbClr val="003399"/>
                </a:solidFill>
                <a:ea typeface="華康中黑體" pitchFamily="49" charset="-120"/>
              </a:rPr>
              <a:t>能夠很好地利用在</a:t>
            </a:r>
            <a:r>
              <a:rPr lang="en-US" altLang="zh-TW" sz="1600" b="1" dirty="0">
                <a:solidFill>
                  <a:srgbClr val="003399"/>
                </a:solidFill>
                <a:ea typeface="華康中黑體" pitchFamily="49" charset="-120"/>
              </a:rPr>
              <a:t> </a:t>
            </a:r>
            <a:r>
              <a:rPr lang="en-US" altLang="zh-TW" sz="1600" b="1" dirty="0">
                <a:solidFill>
                  <a:srgbClr val="003399"/>
                </a:solidFill>
                <a:highlight>
                  <a:srgbClr val="FFFF00"/>
                </a:highlight>
                <a:ea typeface="華康中黑體" pitchFamily="49" charset="-120"/>
              </a:rPr>
              <a:t>M2M(</a:t>
            </a:r>
            <a:r>
              <a:rPr lang="en-US" altLang="zh-TW" sz="1600" b="1" dirty="0">
                <a:solidFill>
                  <a:srgbClr val="003399"/>
                </a:solidFill>
                <a:ea typeface="華康中黑體" pitchFamily="49" charset="-120"/>
              </a:rPr>
              <a:t> Machine to Machine,</a:t>
            </a:r>
            <a:r>
              <a:rPr lang="zh-TW" altLang="en-US" sz="1600" b="1" dirty="0">
                <a:solidFill>
                  <a:srgbClr val="003399"/>
                </a:solidFill>
                <a:ea typeface="華康中黑體" pitchFamily="49" charset="-120"/>
              </a:rPr>
              <a:t>機器對機器</a:t>
            </a:r>
            <a:r>
              <a:rPr lang="en-US" altLang="zh-TW" sz="1600" b="1" dirty="0">
                <a:solidFill>
                  <a:srgbClr val="003399"/>
                </a:solidFill>
                <a:highlight>
                  <a:srgbClr val="FFFF00"/>
                </a:highlight>
                <a:ea typeface="華康中黑體" pitchFamily="49" charset="-120"/>
              </a:rPr>
              <a:t>) </a:t>
            </a:r>
            <a:r>
              <a:rPr lang="en-US" altLang="zh-TW" sz="1100" b="1" dirty="0">
                <a:solidFill>
                  <a:srgbClr val="003399"/>
                </a:solidFill>
                <a:highlight>
                  <a:srgbClr val="FFFF00"/>
                </a:highlight>
                <a:ea typeface="華康中黑體" pitchFamily="49" charset="-120"/>
              </a:rPr>
              <a:t>(</a:t>
            </a:r>
            <a:r>
              <a:rPr lang="zh-TW" altLang="en-US" sz="1100" b="1" dirty="0">
                <a:solidFill>
                  <a:srgbClr val="003399"/>
                </a:solidFill>
                <a:highlight>
                  <a:srgbClr val="FFFF00"/>
                </a:highlight>
                <a:ea typeface="華康中黑體" pitchFamily="49" charset="-120"/>
              </a:rPr>
              <a:t>注</a:t>
            </a:r>
            <a:r>
              <a:rPr lang="en-US" altLang="zh-TW" sz="1100" b="1" dirty="0">
                <a:solidFill>
                  <a:srgbClr val="003399"/>
                </a:solidFill>
                <a:highlight>
                  <a:srgbClr val="FFFF00"/>
                </a:highlight>
                <a:ea typeface="華康中黑體" pitchFamily="49" charset="-120"/>
              </a:rPr>
              <a:t>1)</a:t>
            </a:r>
            <a:r>
              <a:rPr lang="zh-TW" altLang="zh-TW" sz="1600" b="1" dirty="0">
                <a:solidFill>
                  <a:srgbClr val="003399"/>
                </a:solidFill>
                <a:highlight>
                  <a:srgbClr val="FFFF00"/>
                </a:highlight>
                <a:ea typeface="華康中黑體" pitchFamily="49" charset="-120"/>
              </a:rPr>
              <a:t>物聯網</a:t>
            </a:r>
            <a:r>
              <a:rPr lang="zh-TW" altLang="zh-TW" sz="1600" b="1" dirty="0">
                <a:solidFill>
                  <a:srgbClr val="003399"/>
                </a:solidFill>
                <a:ea typeface="華康中黑體" pitchFamily="49" charset="-120"/>
              </a:rPr>
              <a:t>和無線應用的控制和傳感器網絡</a:t>
            </a:r>
            <a:r>
              <a:rPr lang="zh-TW" altLang="en-US" sz="1600" b="1" dirty="0">
                <a:solidFill>
                  <a:srgbClr val="003399"/>
                </a:solidFill>
                <a:ea typeface="華康中黑體" pitchFamily="49" charset="-120"/>
              </a:rPr>
              <a:t>，舉例來說，</a:t>
            </a:r>
            <a:r>
              <a:rPr lang="en-US" altLang="zh-TW" sz="1600" b="1" dirty="0">
                <a:solidFill>
                  <a:srgbClr val="003399"/>
                </a:solidFill>
                <a:ea typeface="華康中黑體" pitchFamily="49" charset="-120"/>
              </a:rPr>
              <a:t>M2M</a:t>
            </a:r>
            <a:r>
              <a:rPr lang="zh-TW" altLang="en-US" sz="1600" b="1" dirty="0">
                <a:solidFill>
                  <a:srgbClr val="003399"/>
                </a:solidFill>
                <a:ea typeface="華康中黑體" pitchFamily="49" charset="-120"/>
              </a:rPr>
              <a:t>結合</a:t>
            </a:r>
            <a:r>
              <a:rPr lang="zh-TW" altLang="en-US" sz="1600" b="1" dirty="0">
                <a:solidFill>
                  <a:srgbClr val="003399"/>
                </a:solidFill>
                <a:highlight>
                  <a:srgbClr val="FFFF00"/>
                </a:highlight>
                <a:ea typeface="華康中黑體" pitchFamily="49" charset="-120"/>
              </a:rPr>
              <a:t>感測器</a:t>
            </a:r>
            <a:r>
              <a:rPr lang="zh-TW" altLang="en-US" sz="1600" b="1" dirty="0">
                <a:solidFill>
                  <a:srgbClr val="003399"/>
                </a:solidFill>
                <a:ea typeface="華康中黑體" pitchFamily="49" charset="-120"/>
              </a:rPr>
              <a:t>，應用在</a:t>
            </a:r>
            <a:r>
              <a:rPr lang="zh-TW" altLang="en-US" sz="1600" b="1" dirty="0">
                <a:solidFill>
                  <a:srgbClr val="003399"/>
                </a:solidFill>
                <a:highlight>
                  <a:srgbClr val="FFFF00"/>
                </a:highlight>
                <a:ea typeface="華康中黑體" pitchFamily="49" charset="-120"/>
              </a:rPr>
              <a:t>工業製程監控</a:t>
            </a:r>
            <a:r>
              <a:rPr lang="zh-TW" altLang="en-US" sz="1600" b="1" dirty="0">
                <a:solidFill>
                  <a:srgbClr val="003399"/>
                </a:solidFill>
                <a:ea typeface="華康中黑體" pitchFamily="49" charset="-120"/>
              </a:rPr>
              <a:t>上，能夠協助</a:t>
            </a:r>
            <a:r>
              <a:rPr lang="zh-TW" altLang="en-US" sz="1600" b="1" dirty="0">
                <a:solidFill>
                  <a:srgbClr val="003399"/>
                </a:solidFill>
                <a:highlight>
                  <a:srgbClr val="FFFF00"/>
                </a:highlight>
                <a:ea typeface="華康中黑體" pitchFamily="49" charset="-120"/>
              </a:rPr>
              <a:t>機器減少停機時間，</a:t>
            </a:r>
            <a:r>
              <a:rPr lang="zh-TW" altLang="en-US" sz="1600" b="1" dirty="0">
                <a:solidFill>
                  <a:srgbClr val="003399"/>
                </a:solidFill>
                <a:ea typeface="華康中黑體" pitchFamily="49" charset="-120"/>
              </a:rPr>
              <a:t>適時的診斷潛在的問題，在影響機器運作之前，如果發生故障時提供適時通知警告。</a:t>
            </a:r>
            <a:endParaRPr lang="en-US" altLang="zh-TW" sz="1600" b="1" dirty="0">
              <a:solidFill>
                <a:srgbClr val="003399"/>
              </a:solidFill>
              <a:ea typeface="華康中黑體" pitchFamily="49" charset="-120"/>
            </a:endParaRPr>
          </a:p>
          <a:p>
            <a:pPr marL="0" indent="0">
              <a:spcBef>
                <a:spcPct val="0"/>
              </a:spcBef>
              <a:spcAft>
                <a:spcPts val="1800"/>
              </a:spcAft>
              <a:buNone/>
              <a:defRPr/>
            </a:pPr>
            <a:r>
              <a:rPr lang="zh-TW" altLang="en-US" sz="1400" b="1" dirty="0">
                <a:solidFill>
                  <a:srgbClr val="003399"/>
                </a:solidFill>
                <a:ea typeface="華康中黑體" pitchFamily="49" charset="-120"/>
              </a:rPr>
              <a:t>注</a:t>
            </a:r>
            <a:r>
              <a:rPr lang="en-US" altLang="zh-TW" sz="1400" b="1" dirty="0">
                <a:solidFill>
                  <a:srgbClr val="003399"/>
                </a:solidFill>
                <a:ea typeface="華康中黑體" pitchFamily="49" charset="-120"/>
              </a:rPr>
              <a:t>1 : M2M (</a:t>
            </a:r>
            <a:r>
              <a:rPr lang="zh-TW" altLang="en-US" sz="1400" b="1" dirty="0">
                <a:solidFill>
                  <a:srgbClr val="003399"/>
                </a:solidFill>
                <a:ea typeface="華康中黑體" pitchFamily="49" charset="-120"/>
              </a:rPr>
              <a:t>機器對機器</a:t>
            </a:r>
            <a:r>
              <a:rPr lang="en-US" altLang="zh-TW" sz="1400" b="1" dirty="0">
                <a:solidFill>
                  <a:srgbClr val="003399"/>
                </a:solidFill>
                <a:ea typeface="華康中黑體" pitchFamily="49" charset="-120"/>
              </a:rPr>
              <a:t>)</a:t>
            </a:r>
            <a:r>
              <a:rPr lang="zh-TW" altLang="en-US" sz="1400" b="1" dirty="0">
                <a:solidFill>
                  <a:srgbClr val="003399"/>
                </a:solidFill>
                <a:ea typeface="華康中黑體" pitchFamily="49" charset="-120"/>
              </a:rPr>
              <a:t>，意爲</a:t>
            </a:r>
            <a:r>
              <a:rPr lang="zh-TW" altLang="en-US" sz="1400" b="1" dirty="0">
                <a:solidFill>
                  <a:srgbClr val="003399"/>
                </a:solidFill>
                <a:highlight>
                  <a:srgbClr val="FFFF00"/>
                </a:highlight>
                <a:ea typeface="華康中黑體" pitchFamily="49" charset="-120"/>
              </a:rPr>
              <a:t>機器裝置</a:t>
            </a:r>
            <a:r>
              <a:rPr lang="zh-TW" altLang="en-US" sz="1400" b="1" dirty="0">
                <a:solidFill>
                  <a:srgbClr val="003399"/>
                </a:solidFill>
                <a:ea typeface="華康中黑體" pitchFamily="49" charset="-120"/>
              </a:rPr>
              <a:t>之間</a:t>
            </a:r>
            <a:r>
              <a:rPr lang="zh-TW" altLang="en-US" sz="1400" b="1" dirty="0">
                <a:solidFill>
                  <a:srgbClr val="003399"/>
                </a:solidFill>
                <a:highlight>
                  <a:srgbClr val="FFFF00"/>
                </a:highlight>
                <a:ea typeface="華康中黑體" pitchFamily="49" charset="-120"/>
              </a:rPr>
              <a:t>在無需人爲干預的情形下</a:t>
            </a:r>
            <a:r>
              <a:rPr lang="zh-TW" altLang="en-US" sz="1400" b="1" dirty="0">
                <a:solidFill>
                  <a:srgbClr val="003399"/>
                </a:solidFill>
                <a:ea typeface="華康中黑體" pitchFamily="49" charset="-120"/>
              </a:rPr>
              <a:t>，直接</a:t>
            </a:r>
            <a:r>
              <a:rPr lang="zh-TW" altLang="en-US" sz="1400" b="1" dirty="0">
                <a:solidFill>
                  <a:srgbClr val="003399"/>
                </a:solidFill>
                <a:highlight>
                  <a:srgbClr val="FFFF00"/>
                </a:highlight>
                <a:ea typeface="華康中黑體" pitchFamily="49" charset="-120"/>
              </a:rPr>
              <a:t>透過網路溝通而自行完成任務的一個模式或系統</a:t>
            </a:r>
            <a:r>
              <a:rPr lang="zh-TW" altLang="en-US" sz="1400" b="1" dirty="0">
                <a:solidFill>
                  <a:srgbClr val="003399"/>
                </a:solidFill>
                <a:ea typeface="華康中黑體" pitchFamily="49" charset="-120"/>
              </a:rPr>
              <a:t>。舉例來說，一個裝置上的電子溫度計或庫存感測器將所偵測到的數據直接傳送到後臺電腦上的軟體，該軟體可根據該數據將所需採取的行動以指令的方式傳回到該裝置上。</a:t>
            </a:r>
            <a:endParaRPr lang="en-US" altLang="zh-TW" sz="2400" dirty="0">
              <a:ea typeface="新細明體" panose="02020500000000000000" pitchFamily="18" charset="-120"/>
            </a:endParaRPr>
          </a:p>
        </p:txBody>
      </p:sp>
    </p:spTree>
    <p:extLst>
      <p:ext uri="{BB962C8B-B14F-4D97-AF65-F5344CB8AC3E}">
        <p14:creationId xmlns:p14="http://schemas.microsoft.com/office/powerpoint/2010/main" val="5021622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050">
            <a:extLst>
              <a:ext uri="{FF2B5EF4-FFF2-40B4-BE49-F238E27FC236}">
                <a16:creationId xmlns:a16="http://schemas.microsoft.com/office/drawing/2014/main" id="{E14C7D28-F40C-493C-B255-429231208DAE}"/>
              </a:ext>
            </a:extLst>
          </p:cNvPr>
          <p:cNvSpPr txBox="1">
            <a:spLocks noChangeArrowheads="1"/>
          </p:cNvSpPr>
          <p:nvPr/>
        </p:nvSpPr>
        <p:spPr bwMode="auto">
          <a:xfrm>
            <a:off x="7992" y="0"/>
            <a:ext cx="12118206" cy="690563"/>
          </a:xfrm>
          <a:prstGeom prst="rect">
            <a:avLst/>
          </a:prstGeom>
          <a:solidFill>
            <a:srgbClr val="0804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3200" b="1" dirty="0">
                <a:solidFill>
                  <a:schemeClr val="bg1"/>
                </a:solidFill>
                <a:latin typeface="Georgia" panose="02040502050405020303" pitchFamily="18" charset="0"/>
                <a:ea typeface="新細明體" panose="02020500000000000000" pitchFamily="18" charset="-120"/>
              </a:rPr>
              <a:t> </a:t>
            </a:r>
          </a:p>
        </p:txBody>
      </p:sp>
      <p:sp>
        <p:nvSpPr>
          <p:cNvPr id="87044" name="文字方塊 6">
            <a:extLst>
              <a:ext uri="{FF2B5EF4-FFF2-40B4-BE49-F238E27FC236}">
                <a16:creationId xmlns:a16="http://schemas.microsoft.com/office/drawing/2014/main" id="{15BE0399-7859-4F06-B14E-D9B0D0FFEE79}"/>
              </a:ext>
            </a:extLst>
          </p:cNvPr>
          <p:cNvSpPr txBox="1">
            <a:spLocks noChangeArrowheads="1"/>
          </p:cNvSpPr>
          <p:nvPr/>
        </p:nvSpPr>
        <p:spPr bwMode="auto">
          <a:xfrm>
            <a:off x="567892" y="132434"/>
            <a:ext cx="10953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2000" b="1" dirty="0">
                <a:solidFill>
                  <a:schemeClr val="bg1"/>
                </a:solidFill>
                <a:latin typeface="Tahoma" panose="020B0604030504040204" pitchFamily="34" charset="0"/>
                <a:ea typeface="新細明體" panose="02020500000000000000" pitchFamily="18" charset="-120"/>
              </a:rPr>
              <a:t>Web 3.0 :</a:t>
            </a: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讓我們從去中央化的</a:t>
            </a:r>
            <a:r>
              <a:rPr lang="zh-TW" altLang="en-US" sz="2000" b="1" dirty="0">
                <a:solidFill>
                  <a:srgbClr val="003399"/>
                </a:solidFill>
                <a:highlight>
                  <a:srgbClr val="FFFF00"/>
                </a:highlight>
              </a:rPr>
              <a:t>「區塊鏈</a:t>
            </a:r>
            <a:r>
              <a:rPr lang="en-US" altLang="zh-TW" sz="2000" b="1" dirty="0">
                <a:solidFill>
                  <a:srgbClr val="003399"/>
                </a:solidFill>
                <a:highlight>
                  <a:srgbClr val="FFFF00"/>
                </a:highlight>
              </a:rPr>
              <a:t>(Blockchain)</a:t>
            </a:r>
            <a:r>
              <a:rPr lang="zh-TW" altLang="en-US" sz="2000" b="1" dirty="0">
                <a:solidFill>
                  <a:srgbClr val="003399"/>
                </a:solidFill>
                <a:highlight>
                  <a:srgbClr val="FFFF00"/>
                </a:highlight>
              </a:rPr>
              <a:t>」</a:t>
            </a:r>
            <a:r>
              <a:rPr lang="zh-TW" altLang="en-US" sz="2000" b="1" dirty="0">
                <a:solidFill>
                  <a:srgbClr val="003399"/>
                </a:solidFill>
              </a:rPr>
              <a:t> </a:t>
            </a:r>
            <a:r>
              <a:rPr lang="zh-TW" altLang="en-US" sz="2000" b="1" dirty="0">
                <a:solidFill>
                  <a:schemeClr val="bg1"/>
                </a:solidFill>
                <a:latin typeface="Tahoma" panose="020B0604030504040204" pitchFamily="34" charset="0"/>
                <a:ea typeface="新細明體" panose="02020500000000000000" pitchFamily="18" charset="-120"/>
              </a:rPr>
              <a:t>起源談起</a:t>
            </a:r>
          </a:p>
        </p:txBody>
      </p:sp>
      <p:sp>
        <p:nvSpPr>
          <p:cNvPr id="2" name="文字方塊 1">
            <a:extLst>
              <a:ext uri="{FF2B5EF4-FFF2-40B4-BE49-F238E27FC236}">
                <a16:creationId xmlns:a16="http://schemas.microsoft.com/office/drawing/2014/main" id="{43ECE566-EA5E-4E15-8168-662FAEC6EF0A}"/>
              </a:ext>
            </a:extLst>
          </p:cNvPr>
          <p:cNvSpPr txBox="1"/>
          <p:nvPr/>
        </p:nvSpPr>
        <p:spPr>
          <a:xfrm>
            <a:off x="303827" y="758022"/>
            <a:ext cx="11584346" cy="5632311"/>
          </a:xfrm>
          <a:prstGeom prst="rect">
            <a:avLst/>
          </a:prstGeom>
          <a:noFill/>
        </p:spPr>
        <p:txBody>
          <a:bodyPr wrap="square" rtlCol="0">
            <a:spAutoFit/>
          </a:bodyPr>
          <a:lstStyle/>
          <a:p>
            <a:r>
              <a:rPr lang="zh-TW" altLang="en-US" dirty="0"/>
              <a:t>         </a:t>
            </a:r>
            <a:r>
              <a:rPr lang="zh-TW" altLang="en-US" sz="1600" b="1" dirty="0">
                <a:solidFill>
                  <a:srgbClr val="003399"/>
                </a:solidFill>
                <a:highlight>
                  <a:srgbClr val="FFFF00"/>
                </a:highlight>
              </a:rPr>
              <a:t>區塊鏈</a:t>
            </a:r>
            <a:r>
              <a:rPr lang="zh-TW" altLang="en-US" sz="1600" b="1" dirty="0">
                <a:solidFill>
                  <a:srgbClr val="003399"/>
                </a:solidFill>
              </a:rPr>
              <a:t>起源於</a:t>
            </a:r>
            <a:r>
              <a:rPr lang="zh-TW" altLang="en-US" sz="1600" b="1" dirty="0">
                <a:solidFill>
                  <a:srgbClr val="003399"/>
                </a:solidFill>
                <a:highlight>
                  <a:srgbClr val="FFFF00"/>
                </a:highlight>
              </a:rPr>
              <a:t>比特幣</a:t>
            </a:r>
            <a:r>
              <a:rPr lang="zh-TW" altLang="en-US" sz="1600" b="1" dirty="0">
                <a:solidFill>
                  <a:srgbClr val="003399"/>
                </a:solidFill>
              </a:rPr>
              <a:t>，</a:t>
            </a:r>
            <a:r>
              <a:rPr lang="en-US" altLang="zh-TW" sz="1600" b="1" dirty="0">
                <a:solidFill>
                  <a:srgbClr val="003399"/>
                </a:solidFill>
              </a:rPr>
              <a:t>(</a:t>
            </a:r>
            <a:r>
              <a:rPr lang="zh-TW" altLang="en-US" sz="1600" b="1" dirty="0">
                <a:solidFill>
                  <a:srgbClr val="003399"/>
                </a:solidFill>
              </a:rPr>
              <a:t>注</a:t>
            </a:r>
            <a:r>
              <a:rPr lang="en-US" altLang="zh-TW" sz="1600" b="1" dirty="0">
                <a:solidFill>
                  <a:srgbClr val="003399"/>
                </a:solidFill>
              </a:rPr>
              <a:t>1) </a:t>
            </a:r>
            <a:r>
              <a:rPr lang="zh-TW" altLang="en-US" sz="1600" b="1" dirty="0">
                <a:solidFill>
                  <a:srgbClr val="003399"/>
                </a:solidFill>
              </a:rPr>
              <a:t> 比特幣的發明人</a:t>
            </a:r>
            <a:r>
              <a:rPr lang="zh-TW" altLang="en-US" sz="1600" b="1" dirty="0">
                <a:solidFill>
                  <a:srgbClr val="003399"/>
                </a:solidFill>
                <a:highlight>
                  <a:srgbClr val="FFFF00"/>
                </a:highlight>
              </a:rPr>
              <a:t>中本聰 </a:t>
            </a:r>
            <a:r>
              <a:rPr lang="en-US" altLang="zh-TW" sz="1600" b="1" dirty="0">
                <a:solidFill>
                  <a:srgbClr val="003399"/>
                </a:solidFill>
              </a:rPr>
              <a:t>(</a:t>
            </a:r>
            <a:r>
              <a:rPr lang="ja-JP" altLang="en-US" sz="1600" b="1" dirty="0">
                <a:solidFill>
                  <a:srgbClr val="003399"/>
                </a:solidFill>
              </a:rPr>
              <a:t>なかもと</a:t>
            </a:r>
            <a:r>
              <a:rPr lang="ja-JP" altLang="en-US" sz="1600" b="1" dirty="0">
                <a:solidFill>
                  <a:srgbClr val="003399"/>
                </a:solidFill>
                <a:highlight>
                  <a:srgbClr val="FFFF00"/>
                </a:highlight>
              </a:rPr>
              <a:t>さとし</a:t>
            </a:r>
            <a:r>
              <a:rPr lang="en-US" altLang="zh-TW" sz="1600" b="1" dirty="0">
                <a:solidFill>
                  <a:srgbClr val="003399"/>
                </a:solidFill>
              </a:rPr>
              <a:t>)</a:t>
            </a:r>
            <a:r>
              <a:rPr lang="zh-TW" altLang="en-US" sz="1600" b="1" dirty="0">
                <a:solidFill>
                  <a:srgbClr val="003399"/>
                </a:solidFill>
              </a:rPr>
              <a:t>在 </a:t>
            </a:r>
            <a:r>
              <a:rPr lang="en-US" altLang="zh-TW" sz="1600" b="1" dirty="0">
                <a:solidFill>
                  <a:srgbClr val="003399"/>
                </a:solidFill>
              </a:rPr>
              <a:t>2008 </a:t>
            </a:r>
            <a:r>
              <a:rPr lang="zh-TW" altLang="en-US" sz="1600" b="1" dirty="0">
                <a:solidFill>
                  <a:srgbClr val="003399"/>
                </a:solidFill>
              </a:rPr>
              <a:t>年發表了 一篇</a:t>
            </a:r>
            <a:r>
              <a:rPr lang="zh-TW" altLang="en-US" sz="1600" b="1" dirty="0">
                <a:solidFill>
                  <a:srgbClr val="003399"/>
                </a:solidFill>
                <a:highlight>
                  <a:srgbClr val="FFFF00"/>
                </a:highlight>
              </a:rPr>
              <a:t>名為「比特幣：一種對等式電子現金系統</a:t>
            </a:r>
            <a:r>
              <a:rPr lang="en-US" altLang="zh-TW" sz="1600" b="1" dirty="0">
                <a:solidFill>
                  <a:srgbClr val="003399"/>
                </a:solidFill>
                <a:highlight>
                  <a:srgbClr val="FFFF00"/>
                </a:highlight>
              </a:rPr>
              <a:t>(Bitcoin: A Peer-to-Peer Electronic Cash System)</a:t>
            </a:r>
            <a:r>
              <a:rPr lang="zh-TW" altLang="en-US" sz="1600" b="1" dirty="0">
                <a:solidFill>
                  <a:srgbClr val="003399"/>
                </a:solidFill>
                <a:highlight>
                  <a:srgbClr val="FFFF00"/>
                </a:highlight>
              </a:rPr>
              <a:t>」的論文</a:t>
            </a:r>
            <a:r>
              <a:rPr lang="zh-TW" altLang="en-US" sz="1600" b="1" dirty="0">
                <a:solidFill>
                  <a:srgbClr val="003399"/>
                </a:solidFill>
              </a:rPr>
              <a:t> </a:t>
            </a:r>
            <a:r>
              <a:rPr lang="en-US" altLang="zh-TW" sz="1600" b="1" dirty="0">
                <a:solidFill>
                  <a:srgbClr val="003399"/>
                </a:solidFill>
              </a:rPr>
              <a:t>(</a:t>
            </a:r>
            <a:r>
              <a:rPr lang="zh-TW" altLang="en-US" sz="1600" b="1" dirty="0">
                <a:solidFill>
                  <a:srgbClr val="003399"/>
                </a:solidFill>
              </a:rPr>
              <a:t>注</a:t>
            </a:r>
            <a:r>
              <a:rPr lang="en-US" altLang="zh-TW" sz="1600" b="1" dirty="0">
                <a:solidFill>
                  <a:srgbClr val="003399"/>
                </a:solidFill>
              </a:rPr>
              <a:t>2 )</a:t>
            </a:r>
            <a:r>
              <a:rPr lang="zh-TW" altLang="en-US" sz="1600" b="1" dirty="0">
                <a:solidFill>
                  <a:srgbClr val="003399"/>
                </a:solidFill>
              </a:rPr>
              <a:t>，提出了稱為「比特幣」的電子貨幣及演算法。 </a:t>
            </a:r>
            <a:endParaRPr lang="en-US" altLang="zh-TW" b="1" dirty="0">
              <a:solidFill>
                <a:srgbClr val="003399"/>
              </a:solidFill>
            </a:endParaRPr>
          </a:p>
          <a:p>
            <a:r>
              <a:rPr lang="en-US" altLang="zh-TW" sz="1800" b="1" dirty="0">
                <a:solidFill>
                  <a:srgbClr val="003399"/>
                </a:solidFill>
              </a:rPr>
              <a:t> </a:t>
            </a:r>
            <a:r>
              <a:rPr lang="en-US" altLang="zh-TW" sz="1400" dirty="0">
                <a:solidFill>
                  <a:srgbClr val="003399"/>
                </a:solidFill>
              </a:rPr>
              <a:t>A purely peer-to-peer version of electronic cash would allow online payments to be sent directly from one party to another without going through a financial institution. Digital signatures provide part of the solution, but the main benefits are lost if a trusted third party is still required to prevent double-spending. We propose a solution to the double-spending problem using a </a:t>
            </a:r>
            <a:r>
              <a:rPr lang="en-US" altLang="zh-TW" sz="1400" dirty="0">
                <a:solidFill>
                  <a:srgbClr val="003399"/>
                </a:solidFill>
                <a:highlight>
                  <a:srgbClr val="FFFF00"/>
                </a:highlight>
              </a:rPr>
              <a:t>peer-to-peer network</a:t>
            </a:r>
            <a:r>
              <a:rPr lang="en-US" altLang="zh-TW" sz="1400" dirty="0">
                <a:solidFill>
                  <a:srgbClr val="003399"/>
                </a:solidFill>
              </a:rPr>
              <a:t>. The network timestamps transactions </a:t>
            </a:r>
            <a:r>
              <a:rPr lang="en-US" altLang="zh-TW" sz="1400" dirty="0">
                <a:solidFill>
                  <a:srgbClr val="003399"/>
                </a:solidFill>
                <a:highlight>
                  <a:srgbClr val="FFFF00"/>
                </a:highlight>
              </a:rPr>
              <a:t>by hashing </a:t>
            </a:r>
            <a:r>
              <a:rPr lang="en-US" altLang="zh-TW" sz="1400" dirty="0">
                <a:solidFill>
                  <a:srgbClr val="003399"/>
                </a:solidFill>
              </a:rPr>
              <a:t>them into an ongoing chain of </a:t>
            </a:r>
            <a:r>
              <a:rPr lang="en-US" altLang="zh-TW" sz="1400" dirty="0">
                <a:solidFill>
                  <a:srgbClr val="003399"/>
                </a:solidFill>
                <a:highlight>
                  <a:srgbClr val="FFFF00"/>
                </a:highlight>
              </a:rPr>
              <a:t>hash-based proof-of-work</a:t>
            </a:r>
            <a:r>
              <a:rPr lang="en-US" altLang="zh-TW" sz="1400" dirty="0">
                <a:solidFill>
                  <a:srgbClr val="003399"/>
                </a:solidFill>
              </a:rPr>
              <a:t>, forming a record that cannot be changed without redoing the proof-of-work.  </a:t>
            </a:r>
            <a:endParaRPr lang="en-US" altLang="zh-TW" sz="1400" b="1" dirty="0">
              <a:solidFill>
                <a:srgbClr val="003399"/>
              </a:solidFill>
            </a:endParaRPr>
          </a:p>
          <a:p>
            <a:endParaRPr lang="en-US" altLang="zh-TW" sz="1600" b="1" dirty="0">
              <a:solidFill>
                <a:srgbClr val="003399"/>
              </a:solidFill>
            </a:endParaRPr>
          </a:p>
          <a:p>
            <a:r>
              <a:rPr lang="zh-TW" altLang="en-US" sz="1600" b="1" dirty="0">
                <a:solidFill>
                  <a:srgbClr val="003399"/>
                </a:solidFill>
              </a:rPr>
              <a:t>          純粹的</a:t>
            </a:r>
            <a:r>
              <a:rPr lang="zh-TW" altLang="en-US" sz="1600" b="1" dirty="0">
                <a:solidFill>
                  <a:srgbClr val="003399"/>
                </a:solidFill>
                <a:highlight>
                  <a:srgbClr val="00FF00"/>
                </a:highlight>
              </a:rPr>
              <a:t>點對點</a:t>
            </a:r>
            <a:r>
              <a:rPr lang="zh-TW" altLang="en-US" sz="1600" b="1" dirty="0">
                <a:solidFill>
                  <a:srgbClr val="003399"/>
                </a:solidFill>
              </a:rPr>
              <a:t>版本的電子現金將允許線上付款直接從一方發送到另一方，</a:t>
            </a:r>
            <a:r>
              <a:rPr lang="zh-TW" altLang="en-US" sz="1600" b="1" dirty="0">
                <a:solidFill>
                  <a:srgbClr val="003399"/>
                </a:solidFill>
                <a:highlight>
                  <a:srgbClr val="FFFF00"/>
                </a:highlight>
              </a:rPr>
              <a:t>無需經過金融機構。數位簽名</a:t>
            </a:r>
            <a:r>
              <a:rPr lang="zh-TW" altLang="en-US" sz="1600" b="1" dirty="0">
                <a:solidFill>
                  <a:srgbClr val="003399"/>
                </a:solidFill>
              </a:rPr>
              <a:t>提供了部分解決方案，但主要</a:t>
            </a:r>
            <a:r>
              <a:rPr lang="zh-TW" altLang="en-US" sz="1600" b="1" dirty="0">
                <a:solidFill>
                  <a:srgbClr val="003399"/>
                </a:solidFill>
                <a:highlight>
                  <a:srgbClr val="FFFF00"/>
                </a:highlight>
              </a:rPr>
              <a:t>如果仍然需要</a:t>
            </a:r>
            <a:r>
              <a:rPr lang="zh-TW" altLang="en-US" sz="1600" b="1" dirty="0">
                <a:solidFill>
                  <a:srgbClr val="003399"/>
                </a:solidFill>
              </a:rPr>
              <a:t>一個</a:t>
            </a:r>
            <a:r>
              <a:rPr lang="zh-TW" altLang="en-US" sz="1600" b="1" dirty="0">
                <a:solidFill>
                  <a:srgbClr val="003399"/>
                </a:solidFill>
                <a:highlight>
                  <a:srgbClr val="00FF00"/>
                </a:highlight>
              </a:rPr>
              <a:t>受信任的第三方</a:t>
            </a:r>
            <a:r>
              <a:rPr lang="zh-TW" altLang="en-US" sz="1600" b="1" dirty="0">
                <a:solidFill>
                  <a:srgbClr val="003399"/>
                </a:solidFill>
              </a:rPr>
              <a:t>來</a:t>
            </a:r>
            <a:r>
              <a:rPr lang="zh-TW" altLang="en-US" sz="1600" b="1" dirty="0">
                <a:solidFill>
                  <a:srgbClr val="003399"/>
                </a:solidFill>
                <a:highlight>
                  <a:srgbClr val="FFFF00"/>
                </a:highlight>
              </a:rPr>
              <a:t>防止雙重支付</a:t>
            </a:r>
            <a:r>
              <a:rPr lang="zh-TW" altLang="en-US" sz="1600" b="1" dirty="0">
                <a:solidFill>
                  <a:srgbClr val="003399"/>
                </a:solidFill>
              </a:rPr>
              <a:t>，就會失去利益。我們提出了一種使用</a:t>
            </a:r>
            <a:r>
              <a:rPr lang="zh-TW" altLang="en-US" sz="1600" b="1" dirty="0">
                <a:solidFill>
                  <a:srgbClr val="003399"/>
                </a:solidFill>
                <a:highlight>
                  <a:srgbClr val="FFFF00"/>
                </a:highlight>
              </a:rPr>
              <a:t>點對點網絡</a:t>
            </a:r>
            <a:r>
              <a:rPr lang="zh-TW" altLang="en-US" sz="1600" b="1" dirty="0">
                <a:solidFill>
                  <a:srgbClr val="003399"/>
                </a:solidFill>
              </a:rPr>
              <a:t>來</a:t>
            </a:r>
            <a:r>
              <a:rPr lang="zh-TW" altLang="en-US" sz="1600" b="1" dirty="0">
                <a:solidFill>
                  <a:srgbClr val="003399"/>
                </a:solidFill>
                <a:highlight>
                  <a:srgbClr val="FFFF00"/>
                </a:highlight>
              </a:rPr>
              <a:t>解決雙重支付</a:t>
            </a:r>
            <a:r>
              <a:rPr lang="zh-TW" altLang="en-US" sz="1600" b="1" dirty="0">
                <a:solidFill>
                  <a:srgbClr val="003399"/>
                </a:solidFill>
              </a:rPr>
              <a:t>問題的方法。</a:t>
            </a:r>
            <a:r>
              <a:rPr lang="zh-TW" altLang="en-US" sz="1600" b="1" dirty="0">
                <a:solidFill>
                  <a:srgbClr val="003399"/>
                </a:solidFill>
                <a:highlight>
                  <a:srgbClr val="FFFF00"/>
                </a:highlight>
              </a:rPr>
              <a:t>網絡</a:t>
            </a:r>
            <a:r>
              <a:rPr lang="zh-TW" altLang="en-US" sz="1600" b="1" dirty="0">
                <a:solidFill>
                  <a:srgbClr val="003399"/>
                </a:solidFill>
              </a:rPr>
              <a:t>通過將交易散列到一個正在進行的鏈中來為交易</a:t>
            </a:r>
            <a:r>
              <a:rPr lang="zh-TW" altLang="en-US" sz="1600" b="1" dirty="0">
                <a:solidFill>
                  <a:srgbClr val="003399"/>
                </a:solidFill>
                <a:highlight>
                  <a:srgbClr val="FFFF00"/>
                </a:highlight>
              </a:rPr>
              <a:t>添加時間戳</a:t>
            </a:r>
            <a:r>
              <a:rPr lang="zh-TW" altLang="en-US" sz="1600" b="1" dirty="0">
                <a:solidFill>
                  <a:srgbClr val="003399"/>
                </a:solidFill>
              </a:rPr>
              <a:t>，基於</a:t>
            </a:r>
            <a:r>
              <a:rPr lang="zh-TW" altLang="en-US" sz="1600" b="1" dirty="0">
                <a:solidFill>
                  <a:srgbClr val="FF0000"/>
                </a:solidFill>
                <a:latin typeface="Tahoma" panose="020B0604030504040204" pitchFamily="34" charset="0"/>
                <a:ea typeface="新細明體" panose="02020500000000000000" pitchFamily="18" charset="-120"/>
              </a:rPr>
              <a:t>雜湊</a:t>
            </a:r>
            <a:r>
              <a:rPr lang="en-US" altLang="zh-TW" sz="1600" b="1" dirty="0">
                <a:solidFill>
                  <a:srgbClr val="003399"/>
                </a:solidFill>
              </a:rPr>
              <a:t>(</a:t>
            </a:r>
            <a:r>
              <a:rPr lang="en-US" altLang="zh-TW" sz="1600" dirty="0">
                <a:solidFill>
                  <a:srgbClr val="003399"/>
                </a:solidFill>
                <a:highlight>
                  <a:srgbClr val="FFFF00"/>
                </a:highlight>
              </a:rPr>
              <a:t>hashing)</a:t>
            </a:r>
            <a:r>
              <a:rPr lang="zh-TW" altLang="en-US" sz="1600" b="1" dirty="0">
                <a:solidFill>
                  <a:srgbClr val="003399"/>
                </a:solidFill>
              </a:rPr>
              <a:t>的</a:t>
            </a:r>
            <a:r>
              <a:rPr lang="zh-TW" altLang="en-US" sz="1600" b="1" dirty="0">
                <a:solidFill>
                  <a:srgbClr val="003399"/>
                </a:solidFill>
                <a:highlight>
                  <a:srgbClr val="FFFF00"/>
                </a:highlight>
              </a:rPr>
              <a:t>工作量</a:t>
            </a:r>
            <a:r>
              <a:rPr lang="zh-TW" altLang="en-US" sz="1600" b="1" dirty="0">
                <a:solidFill>
                  <a:srgbClr val="003399"/>
                </a:solidFill>
              </a:rPr>
              <a:t>證明，形成一個</a:t>
            </a:r>
            <a:r>
              <a:rPr lang="zh-TW" altLang="en-US" sz="1600" b="1" dirty="0">
                <a:solidFill>
                  <a:srgbClr val="003399"/>
                </a:solidFill>
                <a:highlight>
                  <a:srgbClr val="FFFF00"/>
                </a:highlight>
              </a:rPr>
              <a:t>不重做就無法更改</a:t>
            </a:r>
            <a:r>
              <a:rPr lang="zh-TW" altLang="en-US" sz="1600" b="1" dirty="0">
                <a:solidFill>
                  <a:srgbClr val="003399"/>
                </a:solidFill>
              </a:rPr>
              <a:t>的記錄</a:t>
            </a:r>
            <a:r>
              <a:rPr lang="zh-TW" altLang="en-US" sz="1600" b="1" dirty="0">
                <a:solidFill>
                  <a:srgbClr val="003399"/>
                </a:solidFill>
                <a:highlight>
                  <a:srgbClr val="FFFF00"/>
                </a:highlight>
              </a:rPr>
              <a:t>工作量證明</a:t>
            </a:r>
            <a:r>
              <a:rPr lang="en-US" altLang="zh-TW" sz="1600" b="1" dirty="0">
                <a:solidFill>
                  <a:srgbClr val="003399"/>
                </a:solidFill>
                <a:highlight>
                  <a:srgbClr val="FFFF00"/>
                </a:highlight>
              </a:rPr>
              <a:t>(</a:t>
            </a:r>
            <a:r>
              <a:rPr lang="en-US" altLang="zh-TW" sz="1600" dirty="0">
                <a:solidFill>
                  <a:srgbClr val="003399"/>
                </a:solidFill>
              </a:rPr>
              <a:t>the proof-of-work )</a:t>
            </a:r>
            <a:r>
              <a:rPr lang="zh-TW" altLang="en-US" sz="1600" b="1" dirty="0">
                <a:solidFill>
                  <a:srgbClr val="003399"/>
                </a:solidFill>
              </a:rPr>
              <a:t>。</a:t>
            </a:r>
            <a:endParaRPr lang="en-US" altLang="zh-TW" sz="1600" b="1" dirty="0">
              <a:solidFill>
                <a:srgbClr val="003399"/>
              </a:solidFill>
            </a:endParaRPr>
          </a:p>
          <a:p>
            <a:endParaRPr lang="en-US" altLang="zh-TW" b="1" dirty="0">
              <a:solidFill>
                <a:srgbClr val="003399"/>
              </a:solidFill>
            </a:endParaRPr>
          </a:p>
          <a:p>
            <a:r>
              <a:rPr lang="zh-TW" altLang="en-US" b="1" dirty="0">
                <a:solidFill>
                  <a:srgbClr val="003399"/>
                </a:solidFill>
              </a:rPr>
              <a:t>        </a:t>
            </a:r>
            <a:r>
              <a:rPr lang="zh-TW" altLang="en-US" sz="1600" b="1" dirty="0">
                <a:solidFill>
                  <a:srgbClr val="003399"/>
                </a:solidFill>
              </a:rPr>
              <a:t>由於</a:t>
            </a:r>
            <a:r>
              <a:rPr lang="zh-TW" altLang="en-US" sz="1600" b="1" dirty="0">
                <a:solidFill>
                  <a:srgbClr val="003399"/>
                </a:solidFill>
                <a:highlight>
                  <a:srgbClr val="FFFF00"/>
                </a:highlight>
              </a:rPr>
              <a:t>比特幣不適合即時大量的小額交易</a:t>
            </a:r>
            <a:r>
              <a:rPr lang="zh-TW" altLang="en-US" sz="1600" b="1" dirty="0">
                <a:solidFill>
                  <a:srgbClr val="003399"/>
                </a:solidFill>
              </a:rPr>
              <a:t>，而且在</a:t>
            </a:r>
            <a:r>
              <a:rPr lang="zh-TW" altLang="en-US" sz="1600" b="1" dirty="0">
                <a:solidFill>
                  <a:srgbClr val="003399"/>
                </a:solidFill>
                <a:highlight>
                  <a:srgbClr val="FFFF00"/>
                </a:highlight>
              </a:rPr>
              <a:t>法規上</a:t>
            </a:r>
            <a:r>
              <a:rPr lang="zh-TW" altLang="en-US" sz="1600" b="1" dirty="0">
                <a:solidFill>
                  <a:srgbClr val="003399"/>
                </a:solidFill>
              </a:rPr>
              <a:t>存有疑義 ，</a:t>
            </a:r>
            <a:r>
              <a:rPr lang="zh-TW" altLang="en-US" sz="1600" b="1" dirty="0">
                <a:solidFill>
                  <a:srgbClr val="003399"/>
                </a:solidFill>
                <a:highlight>
                  <a:srgbClr val="FFFF00"/>
                </a:highlight>
              </a:rPr>
              <a:t>難以被主管機關接受</a:t>
            </a:r>
            <a:r>
              <a:rPr lang="zh-TW" altLang="en-US" sz="1600" b="1" dirty="0">
                <a:solidFill>
                  <a:srgbClr val="003399"/>
                </a:solidFill>
              </a:rPr>
              <a:t>，因此有人將比特幣</a:t>
            </a:r>
            <a:r>
              <a:rPr lang="zh-TW" altLang="en-US" sz="1600" b="1" dirty="0">
                <a:solidFill>
                  <a:srgbClr val="003399"/>
                </a:solidFill>
                <a:highlight>
                  <a:srgbClr val="00FF00"/>
                </a:highlight>
              </a:rPr>
              <a:t>的部分技術</a:t>
            </a:r>
            <a:r>
              <a:rPr lang="zh-TW" altLang="en-US" sz="1600" b="1" dirty="0">
                <a:solidFill>
                  <a:srgbClr val="003399"/>
                </a:solidFill>
                <a:highlight>
                  <a:srgbClr val="FFFF00"/>
                </a:highlight>
              </a:rPr>
              <a:t>抽離出來尋找新的應用</a:t>
            </a:r>
            <a:r>
              <a:rPr lang="zh-TW" altLang="en-US" sz="1600" b="1" dirty="0">
                <a:solidFill>
                  <a:srgbClr val="003399"/>
                </a:solidFill>
              </a:rPr>
              <a:t>，並且取了新名字</a:t>
            </a:r>
            <a:r>
              <a:rPr lang="zh-TW" altLang="en-US" sz="1600" b="1" dirty="0">
                <a:solidFill>
                  <a:srgbClr val="003399"/>
                </a:solidFill>
                <a:highlight>
                  <a:srgbClr val="FFFF00"/>
                </a:highlight>
              </a:rPr>
              <a:t>「區塊鏈</a:t>
            </a:r>
            <a:r>
              <a:rPr lang="en-US" altLang="zh-TW" sz="1600" b="1" dirty="0">
                <a:solidFill>
                  <a:srgbClr val="003399"/>
                </a:solidFill>
                <a:highlight>
                  <a:srgbClr val="FFFF00"/>
                </a:highlight>
              </a:rPr>
              <a:t>(Blockchain)</a:t>
            </a:r>
            <a:r>
              <a:rPr lang="zh-TW" altLang="en-US" sz="1600" b="1" dirty="0">
                <a:solidFill>
                  <a:srgbClr val="003399"/>
                </a:solidFill>
                <a:highlight>
                  <a:srgbClr val="FFFF00"/>
                </a:highlight>
              </a:rPr>
              <a:t>」</a:t>
            </a:r>
            <a:r>
              <a:rPr lang="zh-TW" altLang="en-US" sz="1600" b="1" dirty="0">
                <a:solidFill>
                  <a:srgbClr val="003399"/>
                </a:solidFill>
              </a:rPr>
              <a:t>，這是</a:t>
            </a:r>
            <a:r>
              <a:rPr lang="zh-TW" altLang="en-US" sz="1600" b="1" dirty="0">
                <a:solidFill>
                  <a:srgbClr val="003399"/>
                </a:solidFill>
                <a:highlight>
                  <a:srgbClr val="FFFF00"/>
                </a:highlight>
              </a:rPr>
              <a:t>區塊鏈</a:t>
            </a:r>
            <a:r>
              <a:rPr lang="zh-TW" altLang="en-US" sz="1600" b="1" dirty="0">
                <a:solidFill>
                  <a:srgbClr val="003399"/>
                </a:solidFill>
              </a:rPr>
              <a:t>這個名稱的由來。 </a:t>
            </a:r>
            <a:endParaRPr lang="en-US" altLang="zh-TW" sz="1600" b="1" dirty="0">
              <a:solidFill>
                <a:srgbClr val="003399"/>
              </a:solidFill>
            </a:endParaRPr>
          </a:p>
          <a:p>
            <a:endParaRPr lang="en-US" altLang="zh-TW" b="1" dirty="0">
              <a:solidFill>
                <a:srgbClr val="003399"/>
              </a:solidFill>
            </a:endParaRPr>
          </a:p>
          <a:p>
            <a:r>
              <a:rPr lang="zh-TW" altLang="en-US" sz="1600" b="1" dirty="0">
                <a:solidFill>
                  <a:srgbClr val="003399"/>
                </a:solidFill>
              </a:rPr>
              <a:t>        發明</a:t>
            </a:r>
            <a:r>
              <a:rPr lang="zh-TW" altLang="en-US" sz="1600" b="1" dirty="0">
                <a:solidFill>
                  <a:srgbClr val="003399"/>
                </a:solidFill>
                <a:highlight>
                  <a:srgbClr val="FFFF00"/>
                </a:highlight>
              </a:rPr>
              <a:t>人</a:t>
            </a:r>
            <a:r>
              <a:rPr lang="zh-TW" altLang="en-US" sz="1600" b="1" dirty="0">
                <a:solidFill>
                  <a:srgbClr val="003399"/>
                </a:solidFill>
              </a:rPr>
              <a:t>擁有的第一批</a:t>
            </a:r>
            <a:r>
              <a:rPr lang="zh-TW" altLang="en-US" sz="1600" b="1" dirty="0">
                <a:solidFill>
                  <a:srgbClr val="003399"/>
                </a:solidFill>
                <a:highlight>
                  <a:srgbClr val="FFFF00"/>
                </a:highlight>
              </a:rPr>
              <a:t>創世紀區塊</a:t>
            </a:r>
            <a:r>
              <a:rPr lang="en-US" altLang="zh-TW" sz="1600" b="1" dirty="0">
                <a:solidFill>
                  <a:srgbClr val="003399"/>
                </a:solidFill>
                <a:highlight>
                  <a:srgbClr val="FFFF00"/>
                </a:highlight>
              </a:rPr>
              <a:t>(Genesis block)</a:t>
            </a:r>
            <a:r>
              <a:rPr lang="zh-TW" altLang="en-US" sz="1600" b="1" dirty="0">
                <a:solidFill>
                  <a:srgbClr val="003399"/>
                </a:solidFill>
                <a:highlight>
                  <a:srgbClr val="FFFF00"/>
                </a:highlight>
              </a:rPr>
              <a:t> </a:t>
            </a:r>
            <a:r>
              <a:rPr lang="zh-TW" altLang="en-US" sz="1600" b="1" dirty="0">
                <a:solidFill>
                  <a:srgbClr val="003399"/>
                </a:solidFill>
              </a:rPr>
              <a:t>的密碼鑰匙。</a:t>
            </a:r>
            <a:endParaRPr lang="en-US" altLang="zh-TW" sz="1600" b="1" dirty="0">
              <a:solidFill>
                <a:srgbClr val="003399"/>
              </a:solidFill>
            </a:endParaRPr>
          </a:p>
          <a:p>
            <a:endParaRPr lang="en-US" altLang="zh-TW" b="1" dirty="0">
              <a:solidFill>
                <a:srgbClr val="003399"/>
              </a:solidFill>
            </a:endParaRPr>
          </a:p>
          <a:p>
            <a:r>
              <a:rPr lang="zh-TW" altLang="en-US" sz="1600" b="1" dirty="0">
                <a:solidFill>
                  <a:srgbClr val="003399"/>
                </a:solidFill>
              </a:rPr>
              <a:t>注</a:t>
            </a:r>
            <a:r>
              <a:rPr lang="en-US" altLang="zh-TW" sz="1600" b="1" dirty="0">
                <a:solidFill>
                  <a:srgbClr val="003399"/>
                </a:solidFill>
              </a:rPr>
              <a:t>1 :  </a:t>
            </a:r>
            <a:r>
              <a:rPr lang="zh-TW" altLang="en-US" sz="1600" b="1" dirty="0">
                <a:solidFill>
                  <a:srgbClr val="003399"/>
                </a:solidFill>
                <a:highlight>
                  <a:srgbClr val="FFFF00"/>
                </a:highlight>
              </a:rPr>
              <a:t>中本聰</a:t>
            </a:r>
            <a:r>
              <a:rPr lang="zh-TW" altLang="en-US" sz="1600" b="1" dirty="0">
                <a:solidFill>
                  <a:srgbClr val="003399"/>
                </a:solidFill>
              </a:rPr>
              <a:t>不是試圖創造某種數位貨幣， 以擾亂</a:t>
            </a:r>
            <a:r>
              <a:rPr lang="zh-TW" altLang="en-US" sz="1600" b="1" dirty="0">
                <a:solidFill>
                  <a:srgbClr val="003399"/>
                </a:solidFill>
                <a:highlight>
                  <a:srgbClr val="FFFF00"/>
                </a:highlight>
              </a:rPr>
              <a:t>華爾街</a:t>
            </a:r>
            <a:r>
              <a:rPr lang="zh-TW" altLang="en-US" sz="1600" b="1" dirty="0">
                <a:solidFill>
                  <a:srgbClr val="003399"/>
                </a:solidFill>
              </a:rPr>
              <a:t>中央力量的第一人</a:t>
            </a:r>
            <a:r>
              <a:rPr lang="zh-TW" altLang="en-US" sz="1600" b="1" dirty="0">
                <a:solidFill>
                  <a:srgbClr val="003399"/>
                </a:solidFill>
                <a:highlight>
                  <a:srgbClr val="FFFF00"/>
                </a:highlight>
              </a:rPr>
              <a:t>，真正關鍵在於「雙重支付」</a:t>
            </a:r>
            <a:r>
              <a:rPr lang="en-US" altLang="zh-TW" sz="1600" b="1" dirty="0">
                <a:solidFill>
                  <a:srgbClr val="003399"/>
                </a:solidFill>
                <a:highlight>
                  <a:srgbClr val="FFFF00"/>
                </a:highlight>
              </a:rPr>
              <a:t>(Double spending problem)  </a:t>
            </a:r>
            <a:r>
              <a:rPr lang="zh-TW" altLang="en-US" sz="1600" b="1" dirty="0">
                <a:solidFill>
                  <a:srgbClr val="003399"/>
                </a:solidFill>
                <a:highlight>
                  <a:srgbClr val="FFFF00"/>
                </a:highlight>
              </a:rPr>
              <a:t>問題 </a:t>
            </a:r>
            <a:r>
              <a:rPr lang="zh-TW" altLang="en-US" sz="1600" b="1" dirty="0">
                <a:solidFill>
                  <a:srgbClr val="003399"/>
                </a:solidFill>
              </a:rPr>
              <a:t>，</a:t>
            </a:r>
            <a:r>
              <a:rPr lang="zh-TW" altLang="en-US" sz="1600" b="1" dirty="0">
                <a:solidFill>
                  <a:srgbClr val="003399"/>
                </a:solidFill>
                <a:highlight>
                  <a:srgbClr val="FFFF00"/>
                </a:highlight>
              </a:rPr>
              <a:t>中本聰</a:t>
            </a:r>
            <a:r>
              <a:rPr lang="zh-TW" altLang="en-US" sz="1600" b="1" dirty="0">
                <a:solidFill>
                  <a:srgbClr val="003399"/>
                </a:solidFill>
              </a:rPr>
              <a:t>想著一個聰明的辦法透過</a:t>
            </a:r>
            <a:r>
              <a:rPr lang="zh-TW" altLang="en-US" sz="1600" b="1" dirty="0">
                <a:solidFill>
                  <a:srgbClr val="003399"/>
                </a:solidFill>
                <a:highlight>
                  <a:srgbClr val="FFFF00"/>
                </a:highlight>
              </a:rPr>
              <a:t>「區塊鏈 」</a:t>
            </a:r>
            <a:r>
              <a:rPr lang="zh-TW" altLang="en-US" sz="1600" b="1" dirty="0">
                <a:solidFill>
                  <a:srgbClr val="003399"/>
                </a:solidFill>
              </a:rPr>
              <a:t>來解決。</a:t>
            </a:r>
            <a:endParaRPr lang="en-US" altLang="zh-TW" sz="1600" b="1" dirty="0">
              <a:solidFill>
                <a:srgbClr val="003399"/>
              </a:solidFill>
            </a:endParaRPr>
          </a:p>
          <a:p>
            <a:endParaRPr lang="en-US" altLang="zh-TW" sz="1600" b="1" dirty="0">
              <a:solidFill>
                <a:srgbClr val="003399"/>
              </a:solidFill>
            </a:endParaRPr>
          </a:p>
          <a:p>
            <a:endParaRPr lang="en-US" altLang="zh-TW" sz="1600" b="1" dirty="0">
              <a:solidFill>
                <a:srgbClr val="003399"/>
              </a:solidFill>
            </a:endParaRPr>
          </a:p>
          <a:p>
            <a:r>
              <a:rPr lang="zh-TW" altLang="en-US" sz="1600" b="1" dirty="0">
                <a:solidFill>
                  <a:srgbClr val="003399"/>
                </a:solidFill>
              </a:rPr>
              <a:t>注</a:t>
            </a:r>
            <a:r>
              <a:rPr lang="en-US" altLang="zh-TW" sz="1600" b="1" dirty="0">
                <a:solidFill>
                  <a:srgbClr val="003399"/>
                </a:solidFill>
              </a:rPr>
              <a:t>2 </a:t>
            </a:r>
            <a:r>
              <a:rPr lang="en-US" altLang="zh-TW" sz="1800" b="1" dirty="0">
                <a:solidFill>
                  <a:srgbClr val="003399"/>
                </a:solidFill>
              </a:rPr>
              <a:t>:</a:t>
            </a:r>
            <a:r>
              <a:rPr lang="zh-TW" altLang="en-US" sz="1800" b="1" dirty="0">
                <a:solidFill>
                  <a:srgbClr val="003399"/>
                </a:solidFill>
              </a:rPr>
              <a:t> </a:t>
            </a:r>
            <a:r>
              <a:rPr lang="en-US" altLang="zh-TW" sz="1800" b="1" dirty="0"/>
              <a:t>Nakamoto, S. (2008). Bitcoin: A peer-to-peer electronic cash system. Decentralized Business Review, 21260.</a:t>
            </a:r>
            <a:endParaRPr lang="zh-TW" altLang="en-US" b="1" dirty="0"/>
          </a:p>
        </p:txBody>
      </p:sp>
    </p:spTree>
    <p:extLst>
      <p:ext uri="{BB962C8B-B14F-4D97-AF65-F5344CB8AC3E}">
        <p14:creationId xmlns:p14="http://schemas.microsoft.com/office/powerpoint/2010/main" val="3860466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050">
            <a:extLst>
              <a:ext uri="{FF2B5EF4-FFF2-40B4-BE49-F238E27FC236}">
                <a16:creationId xmlns:a16="http://schemas.microsoft.com/office/drawing/2014/main" id="{6C2B012D-D96D-4932-A52D-C81134110FE3}"/>
              </a:ext>
            </a:extLst>
          </p:cNvPr>
          <p:cNvSpPr txBox="1">
            <a:spLocks noChangeArrowheads="1"/>
          </p:cNvSpPr>
          <p:nvPr/>
        </p:nvSpPr>
        <p:spPr bwMode="auto">
          <a:xfrm>
            <a:off x="0" y="0"/>
            <a:ext cx="12099469" cy="652464"/>
          </a:xfrm>
          <a:prstGeom prst="rect">
            <a:avLst/>
          </a:prstGeom>
          <a:solidFill>
            <a:srgbClr val="0804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3200" b="1">
                <a:solidFill>
                  <a:schemeClr val="bg1"/>
                </a:solidFill>
                <a:latin typeface="Georgia" panose="02040502050405020303" pitchFamily="18" charset="0"/>
                <a:ea typeface="新細明體" panose="02020500000000000000" pitchFamily="18" charset="-120"/>
              </a:rPr>
              <a:t> </a:t>
            </a:r>
          </a:p>
        </p:txBody>
      </p:sp>
      <p:sp>
        <p:nvSpPr>
          <p:cNvPr id="81923" name="文字方塊 6">
            <a:extLst>
              <a:ext uri="{FF2B5EF4-FFF2-40B4-BE49-F238E27FC236}">
                <a16:creationId xmlns:a16="http://schemas.microsoft.com/office/drawing/2014/main" id="{581F3CCE-7109-484E-913F-87971CC52A6D}"/>
              </a:ext>
            </a:extLst>
          </p:cNvPr>
          <p:cNvSpPr txBox="1">
            <a:spLocks noChangeArrowheads="1"/>
          </p:cNvSpPr>
          <p:nvPr/>
        </p:nvSpPr>
        <p:spPr bwMode="auto">
          <a:xfrm>
            <a:off x="337352" y="-33754"/>
            <a:ext cx="1236355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en-US" altLang="zh-TW" sz="1800" b="1" dirty="0">
                <a:solidFill>
                  <a:schemeClr val="bg1"/>
                </a:solidFill>
                <a:latin typeface="Georgia" panose="02040502050405020303" pitchFamily="18" charset="0"/>
                <a:ea typeface="新細明體" panose="02020500000000000000" pitchFamily="18" charset="-120"/>
              </a:rPr>
              <a:t>Web 3.0 :</a:t>
            </a:r>
            <a:r>
              <a:rPr lang="zh-TW" altLang="en-US" sz="1800" b="1" dirty="0">
                <a:solidFill>
                  <a:schemeClr val="bg1"/>
                </a:solidFill>
                <a:latin typeface="Georgia" panose="02040502050405020303" pitchFamily="18" charset="0"/>
                <a:ea typeface="新細明體" panose="02020500000000000000" pitchFamily="18" charset="-120"/>
              </a:rPr>
              <a:t> 比特幣的交易流程</a:t>
            </a:r>
            <a:r>
              <a:rPr lang="en-US" altLang="zh-TW" sz="2000" b="1" dirty="0">
                <a:solidFill>
                  <a:schemeClr val="bg1"/>
                </a:solidFill>
                <a:latin typeface="Georgia" panose="02040502050405020303" pitchFamily="18" charset="0"/>
                <a:ea typeface="新細明體" panose="02020500000000000000" pitchFamily="18" charset="-120"/>
              </a:rPr>
              <a:t>:</a:t>
            </a:r>
            <a:r>
              <a:rPr lang="zh-TW" altLang="en-US" sz="1800" b="1" dirty="0">
                <a:solidFill>
                  <a:schemeClr val="bg1"/>
                </a:solidFill>
                <a:latin typeface="Georgia" panose="02040502050405020303" pitchFamily="18" charset="0"/>
                <a:ea typeface="新細明體" panose="02020500000000000000" pitchFamily="18" charset="-120"/>
              </a:rPr>
              <a:t>比特幣沒有類似銀行的發行單位，那麼比特幣的交易是如何被確認 </a:t>
            </a:r>
            <a:r>
              <a:rPr lang="en-US" altLang="zh-TW" sz="1800" b="1" dirty="0">
                <a:solidFill>
                  <a:schemeClr val="bg1"/>
                </a:solidFill>
                <a:latin typeface="Georgia" panose="02040502050405020303" pitchFamily="18" charset="0"/>
                <a:ea typeface="新細明體" panose="02020500000000000000" pitchFamily="18" charset="-120"/>
              </a:rPr>
              <a:t>?       </a:t>
            </a:r>
          </a:p>
          <a:p>
            <a:pPr eaLnBrk="1" hangingPunct="1">
              <a:spcBef>
                <a:spcPct val="0"/>
              </a:spcBef>
              <a:buClrTx/>
              <a:buSzTx/>
              <a:buFont typeface="Wingdings" panose="05000000000000000000" pitchFamily="2" charset="2"/>
              <a:buNone/>
            </a:pPr>
            <a:r>
              <a:rPr lang="zh-TW" altLang="en-US" sz="1800" b="1" dirty="0">
                <a:solidFill>
                  <a:schemeClr val="bg1"/>
                </a:solidFill>
                <a:latin typeface="Georgia" panose="02040502050405020303" pitchFamily="18" charset="0"/>
                <a:ea typeface="新細明體" panose="02020500000000000000" pitchFamily="18" charset="-120"/>
              </a:rPr>
              <a:t>其作法是由 </a:t>
            </a:r>
            <a:r>
              <a:rPr lang="en-US" altLang="zh-TW" sz="1800" b="1" dirty="0">
                <a:solidFill>
                  <a:schemeClr val="bg1"/>
                </a:solidFill>
                <a:latin typeface="Georgia" panose="02040502050405020303" pitchFamily="18" charset="0"/>
                <a:ea typeface="新細明體" panose="02020500000000000000" pitchFamily="18" charset="-120"/>
              </a:rPr>
              <a:t>P2P</a:t>
            </a:r>
            <a:r>
              <a:rPr lang="zh-TW" altLang="en-US" sz="1800" b="1" dirty="0">
                <a:solidFill>
                  <a:schemeClr val="bg1"/>
                </a:solidFill>
                <a:latin typeface="Georgia" panose="02040502050405020303" pitchFamily="18" charset="0"/>
                <a:ea typeface="新細明體" panose="02020500000000000000" pitchFamily="18" charset="-120"/>
              </a:rPr>
              <a:t>網路上的參與者來協助做擔保，比特幣的交易流程如下圖所示 </a:t>
            </a:r>
            <a:r>
              <a:rPr lang="en-US" altLang="zh-TW" sz="1800" b="1" dirty="0">
                <a:solidFill>
                  <a:schemeClr val="bg1"/>
                </a:solidFill>
                <a:latin typeface="Georgia" panose="02040502050405020303" pitchFamily="18" charset="0"/>
                <a:ea typeface="新細明體" panose="02020500000000000000" pitchFamily="18" charset="-120"/>
              </a:rPr>
              <a:t>:</a:t>
            </a:r>
          </a:p>
          <a:p>
            <a:pPr eaLnBrk="1" hangingPunct="1">
              <a:spcBef>
                <a:spcPct val="0"/>
              </a:spcBef>
              <a:buClrTx/>
              <a:buSzTx/>
              <a:buFont typeface="Wingdings" panose="05000000000000000000" pitchFamily="2" charset="2"/>
              <a:buNone/>
            </a:pPr>
            <a:r>
              <a:rPr lang="zh-TW" altLang="en-US" b="1" dirty="0">
                <a:solidFill>
                  <a:schemeClr val="bg1"/>
                </a:solidFill>
                <a:latin typeface="Georgia" panose="02040502050405020303" pitchFamily="18" charset="0"/>
                <a:ea typeface="新細明體" panose="02020500000000000000" pitchFamily="18" charset="-120"/>
              </a:rPr>
              <a:t> </a:t>
            </a:r>
            <a:endParaRPr lang="zh-TW" altLang="en-US" b="1" dirty="0">
              <a:solidFill>
                <a:schemeClr val="bg1"/>
              </a:solidFill>
              <a:latin typeface="Tahoma" panose="020B0604030504040204" pitchFamily="34" charset="0"/>
              <a:ea typeface="新細明體" panose="02020500000000000000" pitchFamily="18" charset="-120"/>
            </a:endParaRPr>
          </a:p>
        </p:txBody>
      </p:sp>
      <p:sp>
        <p:nvSpPr>
          <p:cNvPr id="81924" name="矩形 1">
            <a:extLst>
              <a:ext uri="{FF2B5EF4-FFF2-40B4-BE49-F238E27FC236}">
                <a16:creationId xmlns:a16="http://schemas.microsoft.com/office/drawing/2014/main" id="{FFC3F8FA-890E-4D68-B0EB-3A02C324B2A9}"/>
              </a:ext>
            </a:extLst>
          </p:cNvPr>
          <p:cNvSpPr>
            <a:spLocks noChangeArrowheads="1"/>
          </p:cNvSpPr>
          <p:nvPr/>
        </p:nvSpPr>
        <p:spPr bwMode="auto">
          <a:xfrm>
            <a:off x="718454" y="861235"/>
            <a:ext cx="1676400" cy="3276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2400" dirty="0">
                <a:solidFill>
                  <a:schemeClr val="tx1"/>
                </a:solidFill>
                <a:latin typeface="Tahoma" panose="020B0604030504040204" pitchFamily="34" charset="0"/>
                <a:ea typeface="新細明體" panose="02020500000000000000" pitchFamily="18" charset="-120"/>
              </a:rPr>
              <a:t>    </a:t>
            </a:r>
            <a:r>
              <a:rPr lang="zh-TW" altLang="en-US" sz="1600" dirty="0">
                <a:solidFill>
                  <a:schemeClr val="tx1"/>
                </a:solidFill>
                <a:latin typeface="Tahoma" panose="020B0604030504040204" pitchFamily="34" charset="0"/>
                <a:ea typeface="新細明體" panose="02020500000000000000" pitchFamily="18" charset="-120"/>
              </a:rPr>
              <a:t>交易</a:t>
            </a:r>
            <a:r>
              <a:rPr lang="en-US" altLang="zh-TW" sz="1600" dirty="0">
                <a:solidFill>
                  <a:schemeClr val="tx1"/>
                </a:solidFill>
                <a:latin typeface="Tahoma" panose="020B0604030504040204" pitchFamily="34" charset="0"/>
                <a:ea typeface="新細明體" panose="02020500000000000000" pitchFamily="18" charset="-120"/>
              </a:rPr>
              <a:t>1</a:t>
            </a:r>
            <a:endParaRPr lang="zh-TW" altLang="en-US" sz="2400" dirty="0">
              <a:solidFill>
                <a:schemeClr val="tx1"/>
              </a:solidFill>
              <a:latin typeface="Tahoma" panose="020B0604030504040204" pitchFamily="34" charset="0"/>
              <a:ea typeface="新細明體" panose="02020500000000000000" pitchFamily="18" charset="-120"/>
            </a:endParaRPr>
          </a:p>
        </p:txBody>
      </p:sp>
      <p:sp>
        <p:nvSpPr>
          <p:cNvPr id="81925" name="矩形 3">
            <a:extLst>
              <a:ext uri="{FF2B5EF4-FFF2-40B4-BE49-F238E27FC236}">
                <a16:creationId xmlns:a16="http://schemas.microsoft.com/office/drawing/2014/main" id="{83CACB3F-8193-4989-8D31-8984B8DD1C91}"/>
              </a:ext>
            </a:extLst>
          </p:cNvPr>
          <p:cNvSpPr>
            <a:spLocks noChangeArrowheads="1"/>
          </p:cNvSpPr>
          <p:nvPr/>
        </p:nvSpPr>
        <p:spPr bwMode="auto">
          <a:xfrm>
            <a:off x="1023254" y="2436035"/>
            <a:ext cx="1066800" cy="609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a:p>
            <a:pPr eaLnBrk="1" hangingPunct="1">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  雜湊函數</a:t>
            </a:r>
          </a:p>
        </p:txBody>
      </p:sp>
      <p:sp>
        <p:nvSpPr>
          <p:cNvPr id="81926" name="矩形 7">
            <a:extLst>
              <a:ext uri="{FF2B5EF4-FFF2-40B4-BE49-F238E27FC236}">
                <a16:creationId xmlns:a16="http://schemas.microsoft.com/office/drawing/2014/main" id="{5B844361-3039-4AED-B8A8-3DC936E46652}"/>
              </a:ext>
            </a:extLst>
          </p:cNvPr>
          <p:cNvSpPr>
            <a:spLocks noChangeArrowheads="1"/>
          </p:cNvSpPr>
          <p:nvPr/>
        </p:nvSpPr>
        <p:spPr bwMode="auto">
          <a:xfrm>
            <a:off x="1031192" y="4418823"/>
            <a:ext cx="1066800" cy="609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200">
                <a:solidFill>
                  <a:schemeClr val="tx1"/>
                </a:solidFill>
                <a:latin typeface="Tahoma" panose="020B0604030504040204" pitchFamily="34" charset="0"/>
                <a:ea typeface="新細明體" panose="02020500000000000000" pitchFamily="18" charset="-120"/>
              </a:rPr>
              <a:t>    Homer</a:t>
            </a:r>
          </a:p>
          <a:p>
            <a:pPr eaLnBrk="1" hangingPunct="1">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的私密金鑰</a:t>
            </a:r>
          </a:p>
          <a:p>
            <a:pPr eaLnBrk="1" hangingPunct="1">
              <a:spcBef>
                <a:spcPct val="0"/>
              </a:spcBef>
              <a:buClrTx/>
              <a:buSzTx/>
              <a:buFontTx/>
              <a:buNone/>
            </a:pPr>
            <a:endParaRPr lang="zh-TW" altLang="en-US" sz="2400">
              <a:solidFill>
                <a:schemeClr val="tx1"/>
              </a:solidFill>
              <a:latin typeface="Tahoma" panose="020B0604030504040204" pitchFamily="34" charset="0"/>
              <a:ea typeface="新細明體" panose="02020500000000000000" pitchFamily="18" charset="-120"/>
            </a:endParaRPr>
          </a:p>
        </p:txBody>
      </p:sp>
      <p:sp>
        <p:nvSpPr>
          <p:cNvPr id="81927" name="矩形 8">
            <a:extLst>
              <a:ext uri="{FF2B5EF4-FFF2-40B4-BE49-F238E27FC236}">
                <a16:creationId xmlns:a16="http://schemas.microsoft.com/office/drawing/2014/main" id="{1FB66E8C-D399-4295-80D0-8B6C514674F1}"/>
              </a:ext>
            </a:extLst>
          </p:cNvPr>
          <p:cNvSpPr>
            <a:spLocks noChangeArrowheads="1"/>
          </p:cNvSpPr>
          <p:nvPr/>
        </p:nvSpPr>
        <p:spPr bwMode="auto">
          <a:xfrm>
            <a:off x="1031192" y="3361548"/>
            <a:ext cx="1066800" cy="609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  前者的</a:t>
            </a:r>
            <a:endParaRPr lang="en-US" altLang="zh-TW" sz="1200">
              <a:solidFill>
                <a:schemeClr val="tx1"/>
              </a:solidFill>
              <a:latin typeface="Tahoma" panose="020B0604030504040204" pitchFamily="34" charset="0"/>
              <a:ea typeface="新細明體" panose="02020500000000000000" pitchFamily="18" charset="-120"/>
            </a:endParaRPr>
          </a:p>
          <a:p>
            <a:pPr eaLnBrk="1" hangingPunct="1">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 數位簽章</a:t>
            </a:r>
          </a:p>
        </p:txBody>
      </p:sp>
      <p:sp>
        <p:nvSpPr>
          <p:cNvPr id="81928" name="矩形 9">
            <a:extLst>
              <a:ext uri="{FF2B5EF4-FFF2-40B4-BE49-F238E27FC236}">
                <a16:creationId xmlns:a16="http://schemas.microsoft.com/office/drawing/2014/main" id="{A30AE6E4-869F-4899-AB98-FFE5CE23208B}"/>
              </a:ext>
            </a:extLst>
          </p:cNvPr>
          <p:cNvSpPr>
            <a:spLocks noChangeArrowheads="1"/>
          </p:cNvSpPr>
          <p:nvPr/>
        </p:nvSpPr>
        <p:spPr bwMode="auto">
          <a:xfrm>
            <a:off x="1061354" y="1500998"/>
            <a:ext cx="1066800" cy="609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   </a:t>
            </a:r>
            <a:r>
              <a:rPr lang="en-US" altLang="zh-TW" sz="1200">
                <a:solidFill>
                  <a:schemeClr val="tx1"/>
                </a:solidFill>
                <a:latin typeface="Tahoma" panose="020B0604030504040204" pitchFamily="34" charset="0"/>
                <a:ea typeface="新細明體" panose="02020500000000000000" pitchFamily="18" charset="-120"/>
              </a:rPr>
              <a:t>Homer</a:t>
            </a:r>
          </a:p>
          <a:p>
            <a:pPr eaLnBrk="1" hangingPunct="1">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的公開金鑰</a:t>
            </a:r>
          </a:p>
        </p:txBody>
      </p:sp>
      <p:sp>
        <p:nvSpPr>
          <p:cNvPr id="81929" name="矩形 12">
            <a:extLst>
              <a:ext uri="{FF2B5EF4-FFF2-40B4-BE49-F238E27FC236}">
                <a16:creationId xmlns:a16="http://schemas.microsoft.com/office/drawing/2014/main" id="{47C5A975-1A6D-45A3-A74E-E5A9880B271D}"/>
              </a:ext>
            </a:extLst>
          </p:cNvPr>
          <p:cNvSpPr>
            <a:spLocks noChangeArrowheads="1"/>
          </p:cNvSpPr>
          <p:nvPr/>
        </p:nvSpPr>
        <p:spPr bwMode="auto">
          <a:xfrm>
            <a:off x="2928254" y="827898"/>
            <a:ext cx="1676400" cy="3276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1800">
                <a:solidFill>
                  <a:schemeClr val="tx1"/>
                </a:solidFill>
                <a:latin typeface="Tahoma" panose="020B0604030504040204" pitchFamily="34" charset="0"/>
                <a:ea typeface="新細明體" panose="02020500000000000000" pitchFamily="18" charset="-120"/>
              </a:rPr>
              <a:t>    </a:t>
            </a:r>
            <a:r>
              <a:rPr lang="en-US" altLang="zh-TW" sz="1800">
                <a:solidFill>
                  <a:schemeClr val="tx1"/>
                </a:solidFill>
                <a:latin typeface="Tahoma" panose="020B0604030504040204" pitchFamily="34" charset="0"/>
                <a:ea typeface="新細明體" panose="02020500000000000000" pitchFamily="18" charset="-120"/>
              </a:rPr>
              <a:t> </a:t>
            </a:r>
            <a:r>
              <a:rPr lang="zh-TW" altLang="en-US" sz="1600">
                <a:solidFill>
                  <a:schemeClr val="tx1"/>
                </a:solidFill>
                <a:latin typeface="Tahoma" panose="020B0604030504040204" pitchFamily="34" charset="0"/>
                <a:ea typeface="新細明體" panose="02020500000000000000" pitchFamily="18" charset="-120"/>
              </a:rPr>
              <a:t>交易</a:t>
            </a:r>
            <a:r>
              <a:rPr lang="en-US" altLang="zh-TW" sz="1600">
                <a:solidFill>
                  <a:schemeClr val="tx1"/>
                </a:solidFill>
                <a:latin typeface="Tahoma" panose="020B0604030504040204" pitchFamily="34" charset="0"/>
                <a:ea typeface="新細明體" panose="02020500000000000000" pitchFamily="18" charset="-120"/>
              </a:rPr>
              <a:t>2</a:t>
            </a:r>
            <a:endParaRPr lang="zh-TW" altLang="en-US" sz="1800">
              <a:solidFill>
                <a:schemeClr val="tx1"/>
              </a:solidFill>
              <a:latin typeface="Tahoma" panose="020B0604030504040204" pitchFamily="34" charset="0"/>
              <a:ea typeface="新細明體" panose="02020500000000000000" pitchFamily="18" charset="-120"/>
            </a:endParaRPr>
          </a:p>
        </p:txBody>
      </p:sp>
      <p:sp>
        <p:nvSpPr>
          <p:cNvPr id="81930" name="矩形 13">
            <a:extLst>
              <a:ext uri="{FF2B5EF4-FFF2-40B4-BE49-F238E27FC236}">
                <a16:creationId xmlns:a16="http://schemas.microsoft.com/office/drawing/2014/main" id="{931774CA-C857-4DF9-8FF9-F131CF023BF8}"/>
              </a:ext>
            </a:extLst>
          </p:cNvPr>
          <p:cNvSpPr>
            <a:spLocks noChangeArrowheads="1"/>
          </p:cNvSpPr>
          <p:nvPr/>
        </p:nvSpPr>
        <p:spPr bwMode="auto">
          <a:xfrm>
            <a:off x="3271154" y="2436035"/>
            <a:ext cx="1066800" cy="609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a:p>
            <a:pPr eaLnBrk="1" hangingPunct="1">
              <a:spcBef>
                <a:spcPct val="0"/>
              </a:spcBef>
              <a:buClrTx/>
              <a:buSzTx/>
              <a:buFontTx/>
              <a:buNone/>
            </a:pPr>
            <a:r>
              <a:rPr lang="en-US" altLang="zh-TW" sz="1200">
                <a:solidFill>
                  <a:schemeClr val="tx1"/>
                </a:solidFill>
                <a:latin typeface="Tahoma" panose="020B0604030504040204" pitchFamily="34" charset="0"/>
                <a:ea typeface="新細明體" panose="02020500000000000000" pitchFamily="18" charset="-120"/>
              </a:rPr>
              <a:t>  </a:t>
            </a:r>
            <a:r>
              <a:rPr lang="zh-TW" altLang="en-US" sz="1200">
                <a:solidFill>
                  <a:schemeClr val="tx1"/>
                </a:solidFill>
                <a:latin typeface="Tahoma" panose="020B0604030504040204" pitchFamily="34" charset="0"/>
                <a:ea typeface="新細明體" panose="02020500000000000000" pitchFamily="18" charset="-120"/>
              </a:rPr>
              <a:t>雜湊函數</a:t>
            </a:r>
          </a:p>
        </p:txBody>
      </p:sp>
      <p:sp>
        <p:nvSpPr>
          <p:cNvPr id="81931" name="矩形 14">
            <a:extLst>
              <a:ext uri="{FF2B5EF4-FFF2-40B4-BE49-F238E27FC236}">
                <a16:creationId xmlns:a16="http://schemas.microsoft.com/office/drawing/2014/main" id="{9D2270A9-67F9-4ECF-BF8D-011881FD10F1}"/>
              </a:ext>
            </a:extLst>
          </p:cNvPr>
          <p:cNvSpPr>
            <a:spLocks noChangeArrowheads="1"/>
          </p:cNvSpPr>
          <p:nvPr/>
        </p:nvSpPr>
        <p:spPr bwMode="auto">
          <a:xfrm>
            <a:off x="3240992" y="4418823"/>
            <a:ext cx="1066800" cy="609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200" dirty="0">
                <a:solidFill>
                  <a:schemeClr val="tx1"/>
                </a:solidFill>
                <a:latin typeface="Tahoma" panose="020B0604030504040204" pitchFamily="34" charset="0"/>
                <a:ea typeface="新細明體" panose="02020500000000000000" pitchFamily="18" charset="-120"/>
              </a:rPr>
              <a:t>   Cindy </a:t>
            </a:r>
          </a:p>
          <a:p>
            <a:pPr eaLnBrk="1" hangingPunct="1">
              <a:spcBef>
                <a:spcPct val="0"/>
              </a:spcBef>
              <a:buClrTx/>
              <a:buSzTx/>
              <a:buFontTx/>
              <a:buNone/>
            </a:pPr>
            <a:r>
              <a:rPr lang="zh-TW" altLang="en-US" sz="1200" dirty="0">
                <a:solidFill>
                  <a:schemeClr val="tx1"/>
                </a:solidFill>
                <a:latin typeface="Tahoma" panose="020B0604030504040204" pitchFamily="34" charset="0"/>
                <a:ea typeface="新細明體" panose="02020500000000000000" pitchFamily="18" charset="-120"/>
              </a:rPr>
              <a:t>的私密金鑰</a:t>
            </a:r>
          </a:p>
          <a:p>
            <a:pPr eaLnBrk="1" hangingPunct="1">
              <a:spcBef>
                <a:spcPct val="0"/>
              </a:spcBef>
              <a:buClrTx/>
              <a:buSzTx/>
              <a:buFontTx/>
              <a:buNone/>
            </a:pPr>
            <a:endParaRPr lang="zh-TW" altLang="en-US" sz="2400" dirty="0">
              <a:solidFill>
                <a:schemeClr val="tx1"/>
              </a:solidFill>
              <a:latin typeface="Tahoma" panose="020B0604030504040204" pitchFamily="34" charset="0"/>
              <a:ea typeface="新細明體" panose="02020500000000000000" pitchFamily="18" charset="-120"/>
            </a:endParaRPr>
          </a:p>
        </p:txBody>
      </p:sp>
      <p:sp>
        <p:nvSpPr>
          <p:cNvPr id="81932" name="矩形 15">
            <a:extLst>
              <a:ext uri="{FF2B5EF4-FFF2-40B4-BE49-F238E27FC236}">
                <a16:creationId xmlns:a16="http://schemas.microsoft.com/office/drawing/2014/main" id="{37AF054F-38C0-46A4-BCAD-4BEE7C7D4856}"/>
              </a:ext>
            </a:extLst>
          </p:cNvPr>
          <p:cNvSpPr>
            <a:spLocks noChangeArrowheads="1"/>
          </p:cNvSpPr>
          <p:nvPr/>
        </p:nvSpPr>
        <p:spPr bwMode="auto">
          <a:xfrm>
            <a:off x="3240992" y="3361548"/>
            <a:ext cx="1066800" cy="609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200">
                <a:solidFill>
                  <a:schemeClr val="tx1"/>
                </a:solidFill>
                <a:latin typeface="Tahoma" panose="020B0604030504040204" pitchFamily="34" charset="0"/>
                <a:ea typeface="新細明體" panose="02020500000000000000" pitchFamily="18" charset="-120"/>
              </a:rPr>
              <a:t>  Homer </a:t>
            </a:r>
            <a:r>
              <a:rPr lang="zh-TW" altLang="en-US" sz="1200">
                <a:solidFill>
                  <a:schemeClr val="tx1"/>
                </a:solidFill>
                <a:latin typeface="Tahoma" panose="020B0604030504040204" pitchFamily="34" charset="0"/>
                <a:ea typeface="新細明體" panose="02020500000000000000" pitchFamily="18" charset="-120"/>
              </a:rPr>
              <a:t>的</a:t>
            </a:r>
            <a:endParaRPr lang="en-US" altLang="zh-TW" sz="1200">
              <a:solidFill>
                <a:schemeClr val="tx1"/>
              </a:solidFill>
              <a:latin typeface="Tahoma" panose="020B0604030504040204" pitchFamily="34" charset="0"/>
              <a:ea typeface="新細明體" panose="02020500000000000000" pitchFamily="18" charset="-120"/>
            </a:endParaRPr>
          </a:p>
          <a:p>
            <a:pPr eaLnBrk="1" hangingPunct="1">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 數位簽章</a:t>
            </a:r>
          </a:p>
          <a:p>
            <a:pPr eaLnBrk="1" hangingPunct="1">
              <a:spcBef>
                <a:spcPct val="0"/>
              </a:spcBef>
              <a:buClrTx/>
              <a:buSzTx/>
              <a:buFontTx/>
              <a:buNone/>
            </a:pPr>
            <a:endParaRPr lang="zh-TW" altLang="en-US" sz="2400">
              <a:solidFill>
                <a:schemeClr val="tx1"/>
              </a:solidFill>
              <a:latin typeface="Tahoma" panose="020B0604030504040204" pitchFamily="34" charset="0"/>
              <a:ea typeface="新細明體" panose="02020500000000000000" pitchFamily="18" charset="-120"/>
            </a:endParaRPr>
          </a:p>
        </p:txBody>
      </p:sp>
      <p:sp>
        <p:nvSpPr>
          <p:cNvPr id="81933" name="矩形 16">
            <a:extLst>
              <a:ext uri="{FF2B5EF4-FFF2-40B4-BE49-F238E27FC236}">
                <a16:creationId xmlns:a16="http://schemas.microsoft.com/office/drawing/2014/main" id="{ACCDFCDF-7879-4A3F-A253-5CE1035877DD}"/>
              </a:ext>
            </a:extLst>
          </p:cNvPr>
          <p:cNvSpPr>
            <a:spLocks noChangeArrowheads="1"/>
          </p:cNvSpPr>
          <p:nvPr/>
        </p:nvSpPr>
        <p:spPr bwMode="auto">
          <a:xfrm>
            <a:off x="3240992" y="1510523"/>
            <a:ext cx="1066800" cy="609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1200" dirty="0">
                <a:solidFill>
                  <a:schemeClr val="tx1"/>
                </a:solidFill>
                <a:latin typeface="Tahoma" panose="020B0604030504040204" pitchFamily="34" charset="0"/>
                <a:ea typeface="新細明體" panose="02020500000000000000" pitchFamily="18" charset="-120"/>
              </a:rPr>
              <a:t>   </a:t>
            </a:r>
            <a:r>
              <a:rPr lang="en-US" altLang="zh-TW" sz="1200" dirty="0">
                <a:solidFill>
                  <a:schemeClr val="tx1"/>
                </a:solidFill>
                <a:latin typeface="Tahoma" panose="020B0604030504040204" pitchFamily="34" charset="0"/>
                <a:ea typeface="新細明體" panose="02020500000000000000" pitchFamily="18" charset="-120"/>
              </a:rPr>
              <a:t>Cindy</a:t>
            </a:r>
          </a:p>
          <a:p>
            <a:pPr eaLnBrk="1" hangingPunct="1">
              <a:spcBef>
                <a:spcPct val="0"/>
              </a:spcBef>
              <a:buClrTx/>
              <a:buSzTx/>
              <a:buFontTx/>
              <a:buNone/>
            </a:pPr>
            <a:r>
              <a:rPr lang="zh-TW" altLang="en-US" sz="1200" dirty="0">
                <a:solidFill>
                  <a:schemeClr val="tx1"/>
                </a:solidFill>
                <a:latin typeface="Tahoma" panose="020B0604030504040204" pitchFamily="34" charset="0"/>
                <a:ea typeface="新細明體" panose="02020500000000000000" pitchFamily="18" charset="-120"/>
              </a:rPr>
              <a:t>的公開金鑰</a:t>
            </a:r>
          </a:p>
          <a:p>
            <a:pPr eaLnBrk="1" hangingPunct="1">
              <a:spcBef>
                <a:spcPct val="0"/>
              </a:spcBef>
              <a:buClrTx/>
              <a:buSzTx/>
              <a:buFontTx/>
              <a:buNone/>
            </a:pPr>
            <a:endParaRPr lang="zh-TW" altLang="en-US" sz="2400" dirty="0">
              <a:solidFill>
                <a:schemeClr val="tx1"/>
              </a:solidFill>
              <a:latin typeface="Tahoma" panose="020B0604030504040204" pitchFamily="34" charset="0"/>
              <a:ea typeface="新細明體" panose="02020500000000000000" pitchFamily="18" charset="-120"/>
            </a:endParaRPr>
          </a:p>
        </p:txBody>
      </p:sp>
      <p:sp>
        <p:nvSpPr>
          <p:cNvPr id="81934" name="矩形 17">
            <a:extLst>
              <a:ext uri="{FF2B5EF4-FFF2-40B4-BE49-F238E27FC236}">
                <a16:creationId xmlns:a16="http://schemas.microsoft.com/office/drawing/2014/main" id="{8E6AE7F9-E1BE-4A0B-98A3-B1E3404D4D3D}"/>
              </a:ext>
            </a:extLst>
          </p:cNvPr>
          <p:cNvSpPr>
            <a:spLocks noChangeArrowheads="1"/>
          </p:cNvSpPr>
          <p:nvPr/>
        </p:nvSpPr>
        <p:spPr bwMode="auto">
          <a:xfrm>
            <a:off x="5214254" y="848535"/>
            <a:ext cx="1676400" cy="3276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1800">
                <a:solidFill>
                  <a:schemeClr val="tx1"/>
                </a:solidFill>
                <a:latin typeface="Tahoma" panose="020B0604030504040204" pitchFamily="34" charset="0"/>
                <a:ea typeface="新細明體" panose="02020500000000000000" pitchFamily="18" charset="-120"/>
              </a:rPr>
              <a:t>       </a:t>
            </a:r>
            <a:r>
              <a:rPr lang="zh-TW" altLang="en-US" sz="1600">
                <a:solidFill>
                  <a:schemeClr val="tx1"/>
                </a:solidFill>
                <a:latin typeface="Tahoma" panose="020B0604030504040204" pitchFamily="34" charset="0"/>
                <a:ea typeface="新細明體" panose="02020500000000000000" pitchFamily="18" charset="-120"/>
              </a:rPr>
              <a:t>交易</a:t>
            </a:r>
            <a:r>
              <a:rPr lang="en-US" altLang="zh-TW" sz="1600">
                <a:solidFill>
                  <a:schemeClr val="tx1"/>
                </a:solidFill>
                <a:latin typeface="Tahoma" panose="020B0604030504040204" pitchFamily="34" charset="0"/>
                <a:ea typeface="新細明體" panose="02020500000000000000" pitchFamily="18" charset="-120"/>
              </a:rPr>
              <a:t>3</a:t>
            </a:r>
            <a:endParaRPr lang="zh-TW" altLang="en-US" sz="1800">
              <a:solidFill>
                <a:schemeClr val="tx1"/>
              </a:solidFill>
              <a:latin typeface="Tahoma" panose="020B0604030504040204" pitchFamily="34" charset="0"/>
              <a:ea typeface="新細明體" panose="02020500000000000000" pitchFamily="18" charset="-120"/>
            </a:endParaRPr>
          </a:p>
        </p:txBody>
      </p:sp>
      <p:sp>
        <p:nvSpPr>
          <p:cNvPr id="81935" name="矩形 18">
            <a:extLst>
              <a:ext uri="{FF2B5EF4-FFF2-40B4-BE49-F238E27FC236}">
                <a16:creationId xmlns:a16="http://schemas.microsoft.com/office/drawing/2014/main" id="{A90D70D4-9B06-46BC-90B6-035065D74B78}"/>
              </a:ext>
            </a:extLst>
          </p:cNvPr>
          <p:cNvSpPr>
            <a:spLocks noChangeArrowheads="1"/>
          </p:cNvSpPr>
          <p:nvPr/>
        </p:nvSpPr>
        <p:spPr bwMode="auto">
          <a:xfrm>
            <a:off x="5519054" y="2461435"/>
            <a:ext cx="1066800" cy="609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a:p>
            <a:pPr eaLnBrk="1" hangingPunct="1">
              <a:spcBef>
                <a:spcPct val="0"/>
              </a:spcBef>
              <a:buClrTx/>
              <a:buSzTx/>
              <a:buFontTx/>
              <a:buNone/>
            </a:pPr>
            <a:r>
              <a:rPr lang="en-US" altLang="zh-TW" sz="1200">
                <a:solidFill>
                  <a:schemeClr val="tx1"/>
                </a:solidFill>
                <a:latin typeface="Tahoma" panose="020B0604030504040204" pitchFamily="34" charset="0"/>
                <a:ea typeface="新細明體" panose="02020500000000000000" pitchFamily="18" charset="-120"/>
              </a:rPr>
              <a:t>  </a:t>
            </a:r>
            <a:r>
              <a:rPr lang="zh-TW" altLang="en-US" sz="1200">
                <a:solidFill>
                  <a:schemeClr val="tx1"/>
                </a:solidFill>
                <a:latin typeface="Tahoma" panose="020B0604030504040204" pitchFamily="34" charset="0"/>
                <a:ea typeface="新細明體" panose="02020500000000000000" pitchFamily="18" charset="-120"/>
              </a:rPr>
              <a:t>雜湊函數</a:t>
            </a:r>
          </a:p>
        </p:txBody>
      </p:sp>
      <p:sp>
        <p:nvSpPr>
          <p:cNvPr id="81936" name="矩形 19">
            <a:extLst>
              <a:ext uri="{FF2B5EF4-FFF2-40B4-BE49-F238E27FC236}">
                <a16:creationId xmlns:a16="http://schemas.microsoft.com/office/drawing/2014/main" id="{10F7A5A0-4D53-4CE3-BF4E-5666839EEC39}"/>
              </a:ext>
            </a:extLst>
          </p:cNvPr>
          <p:cNvSpPr>
            <a:spLocks noChangeArrowheads="1"/>
          </p:cNvSpPr>
          <p:nvPr/>
        </p:nvSpPr>
        <p:spPr bwMode="auto">
          <a:xfrm>
            <a:off x="5526992" y="4450573"/>
            <a:ext cx="1066800" cy="609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2400">
              <a:solidFill>
                <a:schemeClr val="tx1"/>
              </a:solidFill>
              <a:latin typeface="Tahoma" panose="020B0604030504040204" pitchFamily="34" charset="0"/>
              <a:ea typeface="新細明體" panose="02020500000000000000" pitchFamily="18" charset="-120"/>
            </a:endParaRPr>
          </a:p>
        </p:txBody>
      </p:sp>
      <p:sp>
        <p:nvSpPr>
          <p:cNvPr id="81937" name="矩形 20">
            <a:extLst>
              <a:ext uri="{FF2B5EF4-FFF2-40B4-BE49-F238E27FC236}">
                <a16:creationId xmlns:a16="http://schemas.microsoft.com/office/drawing/2014/main" id="{D637E1DB-C8B4-464F-B8A0-F1073534B5BC}"/>
              </a:ext>
            </a:extLst>
          </p:cNvPr>
          <p:cNvSpPr>
            <a:spLocks noChangeArrowheads="1"/>
          </p:cNvSpPr>
          <p:nvPr/>
        </p:nvSpPr>
        <p:spPr bwMode="auto">
          <a:xfrm>
            <a:off x="5526992" y="3391710"/>
            <a:ext cx="1066800" cy="609600"/>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200">
                <a:solidFill>
                  <a:schemeClr val="tx1"/>
                </a:solidFill>
                <a:latin typeface="Tahoma" panose="020B0604030504040204" pitchFamily="34" charset="0"/>
                <a:ea typeface="新細明體" panose="02020500000000000000" pitchFamily="18" charset="-120"/>
              </a:rPr>
              <a:t>    Cindy </a:t>
            </a:r>
            <a:r>
              <a:rPr lang="zh-TW" altLang="en-US" sz="1200">
                <a:solidFill>
                  <a:schemeClr val="tx1"/>
                </a:solidFill>
                <a:latin typeface="Tahoma" panose="020B0604030504040204" pitchFamily="34" charset="0"/>
                <a:ea typeface="新細明體" panose="02020500000000000000" pitchFamily="18" charset="-120"/>
              </a:rPr>
              <a:t>的</a:t>
            </a:r>
            <a:endParaRPr lang="en-US" altLang="zh-TW" sz="1200">
              <a:solidFill>
                <a:schemeClr val="tx1"/>
              </a:solidFill>
              <a:latin typeface="Tahoma" panose="020B0604030504040204" pitchFamily="34" charset="0"/>
              <a:ea typeface="新細明體" panose="02020500000000000000" pitchFamily="18" charset="-120"/>
            </a:endParaRPr>
          </a:p>
          <a:p>
            <a:pPr eaLnBrk="1" hangingPunct="1">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 數位簽章</a:t>
            </a:r>
          </a:p>
          <a:p>
            <a:pPr eaLnBrk="1" hangingPunct="1">
              <a:spcBef>
                <a:spcPct val="0"/>
              </a:spcBef>
              <a:buClrTx/>
              <a:buSzTx/>
              <a:buFontTx/>
              <a:buNone/>
            </a:pPr>
            <a:endParaRPr lang="zh-TW" altLang="en-US" sz="2400">
              <a:solidFill>
                <a:schemeClr val="tx1"/>
              </a:solidFill>
              <a:latin typeface="Tahoma" panose="020B0604030504040204" pitchFamily="34" charset="0"/>
              <a:ea typeface="新細明體" panose="02020500000000000000" pitchFamily="18" charset="-120"/>
            </a:endParaRPr>
          </a:p>
        </p:txBody>
      </p:sp>
      <p:sp>
        <p:nvSpPr>
          <p:cNvPr id="81938" name="矩形 21">
            <a:extLst>
              <a:ext uri="{FF2B5EF4-FFF2-40B4-BE49-F238E27FC236}">
                <a16:creationId xmlns:a16="http://schemas.microsoft.com/office/drawing/2014/main" id="{F73975F4-E2F5-4B5D-ADAB-93A71692078A}"/>
              </a:ext>
            </a:extLst>
          </p:cNvPr>
          <p:cNvSpPr>
            <a:spLocks noChangeArrowheads="1"/>
          </p:cNvSpPr>
          <p:nvPr/>
        </p:nvSpPr>
        <p:spPr bwMode="auto">
          <a:xfrm>
            <a:off x="5526992" y="1542274"/>
            <a:ext cx="1066800" cy="568325"/>
          </a:xfrm>
          <a:prstGeom prst="rect">
            <a:avLst/>
          </a:prstGeom>
          <a:solidFill>
            <a:schemeClr val="bg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2400">
                <a:solidFill>
                  <a:schemeClr val="tx1"/>
                </a:solidFill>
                <a:latin typeface="Tahoma" panose="020B0604030504040204" pitchFamily="34" charset="0"/>
                <a:ea typeface="新細明體" panose="02020500000000000000" pitchFamily="18" charset="-120"/>
              </a:rPr>
              <a:t> </a:t>
            </a:r>
            <a:r>
              <a:rPr lang="en-US" altLang="zh-TW" sz="1200">
                <a:solidFill>
                  <a:schemeClr val="tx1"/>
                </a:solidFill>
                <a:latin typeface="Tahoma" panose="020B0604030504040204" pitchFamily="34" charset="0"/>
                <a:ea typeface="新細明體" panose="02020500000000000000" pitchFamily="18" charset="-120"/>
              </a:rPr>
              <a:t>Russel </a:t>
            </a:r>
          </a:p>
          <a:p>
            <a:pPr eaLnBrk="1" hangingPunct="1">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的公開金鑰</a:t>
            </a:r>
          </a:p>
        </p:txBody>
      </p:sp>
      <p:sp>
        <p:nvSpPr>
          <p:cNvPr id="81939" name="文字方塊 6">
            <a:extLst>
              <a:ext uri="{FF2B5EF4-FFF2-40B4-BE49-F238E27FC236}">
                <a16:creationId xmlns:a16="http://schemas.microsoft.com/office/drawing/2014/main" id="{2E95AE24-C56C-4498-A338-D47478CC9A47}"/>
              </a:ext>
            </a:extLst>
          </p:cNvPr>
          <p:cNvSpPr txBox="1">
            <a:spLocks noChangeArrowheads="1"/>
          </p:cNvSpPr>
          <p:nvPr/>
        </p:nvSpPr>
        <p:spPr bwMode="auto">
          <a:xfrm>
            <a:off x="5526992" y="4474386"/>
            <a:ext cx="10588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     </a:t>
            </a:r>
            <a:r>
              <a:rPr lang="en-US" altLang="zh-TW" sz="1200">
                <a:solidFill>
                  <a:schemeClr val="tx1"/>
                </a:solidFill>
                <a:latin typeface="Tahoma" panose="020B0604030504040204" pitchFamily="34" charset="0"/>
                <a:ea typeface="新細明體" panose="02020500000000000000" pitchFamily="18" charset="-120"/>
              </a:rPr>
              <a:t>Russel  </a:t>
            </a:r>
          </a:p>
          <a:p>
            <a:pPr eaLnBrk="1" hangingPunct="1">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的私密金鑰</a:t>
            </a:r>
          </a:p>
          <a:p>
            <a:pPr>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cxnSp>
        <p:nvCxnSpPr>
          <p:cNvPr id="81940" name="直線接點 11">
            <a:extLst>
              <a:ext uri="{FF2B5EF4-FFF2-40B4-BE49-F238E27FC236}">
                <a16:creationId xmlns:a16="http://schemas.microsoft.com/office/drawing/2014/main" id="{F451D72D-A1EC-4D0E-BF14-8E2D24E5B37C}"/>
              </a:ext>
            </a:extLst>
          </p:cNvPr>
          <p:cNvCxnSpPr>
            <a:cxnSpLocks noChangeShapeType="1"/>
          </p:cNvCxnSpPr>
          <p:nvPr/>
        </p:nvCxnSpPr>
        <p:spPr bwMode="auto">
          <a:xfrm>
            <a:off x="185054" y="2232835"/>
            <a:ext cx="990600" cy="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1941" name="直線單箭頭接點 23">
            <a:extLst>
              <a:ext uri="{FF2B5EF4-FFF2-40B4-BE49-F238E27FC236}">
                <a16:creationId xmlns:a16="http://schemas.microsoft.com/office/drawing/2014/main" id="{8FE923A6-0FE8-4B27-944A-133B85AD30FC}"/>
              </a:ext>
            </a:extLst>
          </p:cNvPr>
          <p:cNvCxnSpPr>
            <a:cxnSpLocks/>
          </p:cNvCxnSpPr>
          <p:nvPr/>
        </p:nvCxnSpPr>
        <p:spPr bwMode="auto">
          <a:xfrm>
            <a:off x="1653492" y="2115361"/>
            <a:ext cx="0" cy="307975"/>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42" name="直線單箭頭接點 28">
            <a:extLst>
              <a:ext uri="{FF2B5EF4-FFF2-40B4-BE49-F238E27FC236}">
                <a16:creationId xmlns:a16="http://schemas.microsoft.com/office/drawing/2014/main" id="{CD56EDC5-041A-407E-B7E2-93125BAAEEED}"/>
              </a:ext>
            </a:extLst>
          </p:cNvPr>
          <p:cNvCxnSpPr>
            <a:cxnSpLocks/>
          </p:cNvCxnSpPr>
          <p:nvPr/>
        </p:nvCxnSpPr>
        <p:spPr bwMode="auto">
          <a:xfrm>
            <a:off x="1653492" y="3045636"/>
            <a:ext cx="0" cy="307975"/>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43" name="直線單箭頭接點 29">
            <a:extLst>
              <a:ext uri="{FF2B5EF4-FFF2-40B4-BE49-F238E27FC236}">
                <a16:creationId xmlns:a16="http://schemas.microsoft.com/office/drawing/2014/main" id="{5F0D8A47-4C9B-41B1-8424-FE76889AB863}"/>
              </a:ext>
            </a:extLst>
          </p:cNvPr>
          <p:cNvCxnSpPr>
            <a:cxnSpLocks/>
          </p:cNvCxnSpPr>
          <p:nvPr/>
        </p:nvCxnSpPr>
        <p:spPr bwMode="auto">
          <a:xfrm flipH="1">
            <a:off x="1175655" y="2228074"/>
            <a:ext cx="4763" cy="238125"/>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44" name="直線接點 32">
            <a:extLst>
              <a:ext uri="{FF2B5EF4-FFF2-40B4-BE49-F238E27FC236}">
                <a16:creationId xmlns:a16="http://schemas.microsoft.com/office/drawing/2014/main" id="{141E140D-E8C5-4503-AFD3-3D47DD032B65}"/>
              </a:ext>
            </a:extLst>
          </p:cNvPr>
          <p:cNvCxnSpPr>
            <a:cxnSpLocks/>
          </p:cNvCxnSpPr>
          <p:nvPr/>
        </p:nvCxnSpPr>
        <p:spPr bwMode="auto">
          <a:xfrm flipV="1">
            <a:off x="2394855" y="2228073"/>
            <a:ext cx="1046163" cy="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1945" name="直線單箭頭接點 33">
            <a:extLst>
              <a:ext uri="{FF2B5EF4-FFF2-40B4-BE49-F238E27FC236}">
                <a16:creationId xmlns:a16="http://schemas.microsoft.com/office/drawing/2014/main" id="{AE695802-5AD8-4791-8EFE-735D1D28BAF7}"/>
              </a:ext>
            </a:extLst>
          </p:cNvPr>
          <p:cNvCxnSpPr>
            <a:cxnSpLocks/>
          </p:cNvCxnSpPr>
          <p:nvPr/>
        </p:nvCxnSpPr>
        <p:spPr bwMode="auto">
          <a:xfrm flipH="1">
            <a:off x="3436255" y="2226486"/>
            <a:ext cx="4763" cy="238125"/>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46" name="直線單箭頭接點 37">
            <a:extLst>
              <a:ext uri="{FF2B5EF4-FFF2-40B4-BE49-F238E27FC236}">
                <a16:creationId xmlns:a16="http://schemas.microsoft.com/office/drawing/2014/main" id="{400D37F8-E08F-45F4-ADBA-45C41CF0B50F}"/>
              </a:ext>
            </a:extLst>
          </p:cNvPr>
          <p:cNvCxnSpPr>
            <a:cxnSpLocks/>
          </p:cNvCxnSpPr>
          <p:nvPr/>
        </p:nvCxnSpPr>
        <p:spPr bwMode="auto">
          <a:xfrm>
            <a:off x="3971242" y="2128061"/>
            <a:ext cx="0" cy="307975"/>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47" name="直線單箭頭接點 38">
            <a:extLst>
              <a:ext uri="{FF2B5EF4-FFF2-40B4-BE49-F238E27FC236}">
                <a16:creationId xmlns:a16="http://schemas.microsoft.com/office/drawing/2014/main" id="{E985190B-75E9-4441-B20F-168EDF21C1DB}"/>
              </a:ext>
            </a:extLst>
          </p:cNvPr>
          <p:cNvCxnSpPr>
            <a:cxnSpLocks/>
          </p:cNvCxnSpPr>
          <p:nvPr/>
        </p:nvCxnSpPr>
        <p:spPr bwMode="auto">
          <a:xfrm>
            <a:off x="3804554" y="3039286"/>
            <a:ext cx="0" cy="309563"/>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48" name="直線接點 39">
            <a:extLst>
              <a:ext uri="{FF2B5EF4-FFF2-40B4-BE49-F238E27FC236}">
                <a16:creationId xmlns:a16="http://schemas.microsoft.com/office/drawing/2014/main" id="{AFDD1681-BA4E-40C6-8655-B30777DBA128}"/>
              </a:ext>
            </a:extLst>
          </p:cNvPr>
          <p:cNvCxnSpPr>
            <a:cxnSpLocks/>
          </p:cNvCxnSpPr>
          <p:nvPr/>
        </p:nvCxnSpPr>
        <p:spPr bwMode="auto">
          <a:xfrm>
            <a:off x="2128154" y="1850248"/>
            <a:ext cx="495300" cy="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1949" name="直線單箭頭接點 36">
            <a:extLst>
              <a:ext uri="{FF2B5EF4-FFF2-40B4-BE49-F238E27FC236}">
                <a16:creationId xmlns:a16="http://schemas.microsoft.com/office/drawing/2014/main" id="{F7C6C07F-4BC1-4565-B04A-246A73779724}"/>
              </a:ext>
            </a:extLst>
          </p:cNvPr>
          <p:cNvCxnSpPr>
            <a:cxnSpLocks/>
          </p:cNvCxnSpPr>
          <p:nvPr/>
        </p:nvCxnSpPr>
        <p:spPr bwMode="auto">
          <a:xfrm>
            <a:off x="2623454" y="3604435"/>
            <a:ext cx="617538" cy="0"/>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50" name="直線接點 41">
            <a:extLst>
              <a:ext uri="{FF2B5EF4-FFF2-40B4-BE49-F238E27FC236}">
                <a16:creationId xmlns:a16="http://schemas.microsoft.com/office/drawing/2014/main" id="{D2875931-926A-48E8-908B-48E313E970F0}"/>
              </a:ext>
            </a:extLst>
          </p:cNvPr>
          <p:cNvCxnSpPr>
            <a:cxnSpLocks noChangeShapeType="1"/>
          </p:cNvCxnSpPr>
          <p:nvPr/>
        </p:nvCxnSpPr>
        <p:spPr bwMode="auto">
          <a:xfrm>
            <a:off x="2623454" y="1864535"/>
            <a:ext cx="0" cy="175260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1951" name="直線單箭頭接點 46">
            <a:extLst>
              <a:ext uri="{FF2B5EF4-FFF2-40B4-BE49-F238E27FC236}">
                <a16:creationId xmlns:a16="http://schemas.microsoft.com/office/drawing/2014/main" id="{80C1F9EB-DA4C-4D58-BCD8-D2ED81C8F468}"/>
              </a:ext>
            </a:extLst>
          </p:cNvPr>
          <p:cNvCxnSpPr>
            <a:cxnSpLocks/>
          </p:cNvCxnSpPr>
          <p:nvPr/>
        </p:nvCxnSpPr>
        <p:spPr bwMode="auto">
          <a:xfrm>
            <a:off x="2620279" y="3833035"/>
            <a:ext cx="615950" cy="0"/>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52" name="直線接點 47">
            <a:extLst>
              <a:ext uri="{FF2B5EF4-FFF2-40B4-BE49-F238E27FC236}">
                <a16:creationId xmlns:a16="http://schemas.microsoft.com/office/drawing/2014/main" id="{161E3A34-4D80-4CFF-879C-2C84F4D4A90F}"/>
              </a:ext>
            </a:extLst>
          </p:cNvPr>
          <p:cNvCxnSpPr>
            <a:cxnSpLocks/>
          </p:cNvCxnSpPr>
          <p:nvPr/>
        </p:nvCxnSpPr>
        <p:spPr bwMode="auto">
          <a:xfrm>
            <a:off x="2631392" y="3833035"/>
            <a:ext cx="0" cy="890588"/>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1953" name="直線接點 49">
            <a:extLst>
              <a:ext uri="{FF2B5EF4-FFF2-40B4-BE49-F238E27FC236}">
                <a16:creationId xmlns:a16="http://schemas.microsoft.com/office/drawing/2014/main" id="{E41BDC92-FCB4-469A-A69C-7C856B1AD66F}"/>
              </a:ext>
            </a:extLst>
          </p:cNvPr>
          <p:cNvCxnSpPr>
            <a:cxnSpLocks/>
          </p:cNvCxnSpPr>
          <p:nvPr/>
        </p:nvCxnSpPr>
        <p:spPr bwMode="auto">
          <a:xfrm>
            <a:off x="2097992" y="4723623"/>
            <a:ext cx="533400" cy="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81954" name="文字方塊 50">
            <a:extLst>
              <a:ext uri="{FF2B5EF4-FFF2-40B4-BE49-F238E27FC236}">
                <a16:creationId xmlns:a16="http://schemas.microsoft.com/office/drawing/2014/main" id="{9F51C6BE-0016-4311-8181-7F82178953D0}"/>
              </a:ext>
            </a:extLst>
          </p:cNvPr>
          <p:cNvSpPr txBox="1">
            <a:spLocks noChangeArrowheads="1"/>
          </p:cNvSpPr>
          <p:nvPr/>
        </p:nvSpPr>
        <p:spPr bwMode="auto">
          <a:xfrm>
            <a:off x="2620280" y="4218799"/>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簽章</a:t>
            </a:r>
          </a:p>
        </p:txBody>
      </p:sp>
      <p:sp>
        <p:nvSpPr>
          <p:cNvPr id="81955" name="文字方塊 51">
            <a:extLst>
              <a:ext uri="{FF2B5EF4-FFF2-40B4-BE49-F238E27FC236}">
                <a16:creationId xmlns:a16="http://schemas.microsoft.com/office/drawing/2014/main" id="{98C74F73-8854-40B7-B001-31BC6146E416}"/>
              </a:ext>
            </a:extLst>
          </p:cNvPr>
          <p:cNvSpPr txBox="1">
            <a:spLocks noChangeArrowheads="1"/>
          </p:cNvSpPr>
          <p:nvPr/>
        </p:nvSpPr>
        <p:spPr bwMode="auto">
          <a:xfrm>
            <a:off x="2375805" y="3244073"/>
            <a:ext cx="492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驗證</a:t>
            </a:r>
          </a:p>
        </p:txBody>
      </p:sp>
      <p:cxnSp>
        <p:nvCxnSpPr>
          <p:cNvPr id="81956" name="直線接點 55">
            <a:extLst>
              <a:ext uri="{FF2B5EF4-FFF2-40B4-BE49-F238E27FC236}">
                <a16:creationId xmlns:a16="http://schemas.microsoft.com/office/drawing/2014/main" id="{3AC26095-B712-45A9-9065-039BA05BFD67}"/>
              </a:ext>
            </a:extLst>
          </p:cNvPr>
          <p:cNvCxnSpPr>
            <a:cxnSpLocks/>
          </p:cNvCxnSpPr>
          <p:nvPr/>
        </p:nvCxnSpPr>
        <p:spPr bwMode="auto">
          <a:xfrm flipV="1">
            <a:off x="4588780" y="2253473"/>
            <a:ext cx="1046163" cy="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1957" name="直線單箭頭接點 56">
            <a:extLst>
              <a:ext uri="{FF2B5EF4-FFF2-40B4-BE49-F238E27FC236}">
                <a16:creationId xmlns:a16="http://schemas.microsoft.com/office/drawing/2014/main" id="{FD30AF44-2B68-45BC-B33D-653091E73823}"/>
              </a:ext>
            </a:extLst>
          </p:cNvPr>
          <p:cNvCxnSpPr>
            <a:cxnSpLocks/>
          </p:cNvCxnSpPr>
          <p:nvPr/>
        </p:nvCxnSpPr>
        <p:spPr bwMode="auto">
          <a:xfrm flipH="1">
            <a:off x="5653992" y="2242361"/>
            <a:ext cx="4762" cy="238125"/>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58" name="直線單箭頭接點 57">
            <a:extLst>
              <a:ext uri="{FF2B5EF4-FFF2-40B4-BE49-F238E27FC236}">
                <a16:creationId xmlns:a16="http://schemas.microsoft.com/office/drawing/2014/main" id="{1F107103-C182-460A-ABDA-577EC5A13962}"/>
              </a:ext>
            </a:extLst>
          </p:cNvPr>
          <p:cNvCxnSpPr>
            <a:cxnSpLocks/>
          </p:cNvCxnSpPr>
          <p:nvPr/>
        </p:nvCxnSpPr>
        <p:spPr bwMode="auto">
          <a:xfrm>
            <a:off x="6204854" y="2129649"/>
            <a:ext cx="0" cy="307975"/>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59" name="直線單箭頭接點 58">
            <a:extLst>
              <a:ext uri="{FF2B5EF4-FFF2-40B4-BE49-F238E27FC236}">
                <a16:creationId xmlns:a16="http://schemas.microsoft.com/office/drawing/2014/main" id="{BDEFBC1D-CD7B-434E-BDEC-98602A84250E}"/>
              </a:ext>
            </a:extLst>
          </p:cNvPr>
          <p:cNvCxnSpPr>
            <a:cxnSpLocks/>
          </p:cNvCxnSpPr>
          <p:nvPr/>
        </p:nvCxnSpPr>
        <p:spPr bwMode="auto">
          <a:xfrm>
            <a:off x="6052454" y="3090086"/>
            <a:ext cx="0" cy="307975"/>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60" name="直線接點 59">
            <a:extLst>
              <a:ext uri="{FF2B5EF4-FFF2-40B4-BE49-F238E27FC236}">
                <a16:creationId xmlns:a16="http://schemas.microsoft.com/office/drawing/2014/main" id="{1D4BEF72-4C21-489C-BA9C-D043B2BF8ED9}"/>
              </a:ext>
            </a:extLst>
          </p:cNvPr>
          <p:cNvCxnSpPr>
            <a:cxnSpLocks/>
          </p:cNvCxnSpPr>
          <p:nvPr/>
        </p:nvCxnSpPr>
        <p:spPr bwMode="auto">
          <a:xfrm>
            <a:off x="4307792" y="1835960"/>
            <a:ext cx="495300" cy="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1961" name="直線接點 60">
            <a:extLst>
              <a:ext uri="{FF2B5EF4-FFF2-40B4-BE49-F238E27FC236}">
                <a16:creationId xmlns:a16="http://schemas.microsoft.com/office/drawing/2014/main" id="{4BDCAB79-C915-403E-8113-BB1277011DCD}"/>
              </a:ext>
            </a:extLst>
          </p:cNvPr>
          <p:cNvCxnSpPr>
            <a:cxnSpLocks noChangeShapeType="1"/>
          </p:cNvCxnSpPr>
          <p:nvPr/>
        </p:nvCxnSpPr>
        <p:spPr bwMode="auto">
          <a:xfrm>
            <a:off x="4803092" y="1805799"/>
            <a:ext cx="0" cy="1754187"/>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1962" name="直線單箭頭接點 61">
            <a:extLst>
              <a:ext uri="{FF2B5EF4-FFF2-40B4-BE49-F238E27FC236}">
                <a16:creationId xmlns:a16="http://schemas.microsoft.com/office/drawing/2014/main" id="{072C8906-AD0B-4937-B22B-56BF7DED69F9}"/>
              </a:ext>
            </a:extLst>
          </p:cNvPr>
          <p:cNvCxnSpPr>
            <a:cxnSpLocks/>
          </p:cNvCxnSpPr>
          <p:nvPr/>
        </p:nvCxnSpPr>
        <p:spPr bwMode="auto">
          <a:xfrm>
            <a:off x="4803092" y="3559985"/>
            <a:ext cx="615950" cy="0"/>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63" name="直線單箭頭接點 62">
            <a:extLst>
              <a:ext uri="{FF2B5EF4-FFF2-40B4-BE49-F238E27FC236}">
                <a16:creationId xmlns:a16="http://schemas.microsoft.com/office/drawing/2014/main" id="{A3C24360-C466-4270-87BE-2D01C45D3541}"/>
              </a:ext>
            </a:extLst>
          </p:cNvPr>
          <p:cNvCxnSpPr>
            <a:cxnSpLocks/>
          </p:cNvCxnSpPr>
          <p:nvPr/>
        </p:nvCxnSpPr>
        <p:spPr bwMode="auto">
          <a:xfrm>
            <a:off x="4803092" y="3842560"/>
            <a:ext cx="615950" cy="0"/>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1964" name="直線接點 63">
            <a:extLst>
              <a:ext uri="{FF2B5EF4-FFF2-40B4-BE49-F238E27FC236}">
                <a16:creationId xmlns:a16="http://schemas.microsoft.com/office/drawing/2014/main" id="{51F11446-DD20-4D43-9AEF-4DF4FB2C19B7}"/>
              </a:ext>
            </a:extLst>
          </p:cNvPr>
          <p:cNvCxnSpPr>
            <a:cxnSpLocks/>
          </p:cNvCxnSpPr>
          <p:nvPr/>
        </p:nvCxnSpPr>
        <p:spPr bwMode="auto">
          <a:xfrm>
            <a:off x="4803092" y="3853674"/>
            <a:ext cx="0" cy="892175"/>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1965" name="直線接點 64">
            <a:extLst>
              <a:ext uri="{FF2B5EF4-FFF2-40B4-BE49-F238E27FC236}">
                <a16:creationId xmlns:a16="http://schemas.microsoft.com/office/drawing/2014/main" id="{91EBD314-8DD4-4487-B129-E630C20D094F}"/>
              </a:ext>
            </a:extLst>
          </p:cNvPr>
          <p:cNvCxnSpPr>
            <a:cxnSpLocks/>
          </p:cNvCxnSpPr>
          <p:nvPr/>
        </p:nvCxnSpPr>
        <p:spPr bwMode="auto">
          <a:xfrm flipV="1">
            <a:off x="4307792" y="4745849"/>
            <a:ext cx="495300" cy="9525"/>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81966" name="文字方塊 66">
            <a:extLst>
              <a:ext uri="{FF2B5EF4-FFF2-40B4-BE49-F238E27FC236}">
                <a16:creationId xmlns:a16="http://schemas.microsoft.com/office/drawing/2014/main" id="{E48D061B-2B43-4569-AE92-28647CFA644E}"/>
              </a:ext>
            </a:extLst>
          </p:cNvPr>
          <p:cNvSpPr txBox="1">
            <a:spLocks noChangeArrowheads="1"/>
          </p:cNvSpPr>
          <p:nvPr/>
        </p:nvSpPr>
        <p:spPr bwMode="auto">
          <a:xfrm>
            <a:off x="4784042" y="4193399"/>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簽章</a:t>
            </a:r>
          </a:p>
        </p:txBody>
      </p:sp>
      <p:sp>
        <p:nvSpPr>
          <p:cNvPr id="81967" name="文字方塊 67">
            <a:extLst>
              <a:ext uri="{FF2B5EF4-FFF2-40B4-BE49-F238E27FC236}">
                <a16:creationId xmlns:a16="http://schemas.microsoft.com/office/drawing/2014/main" id="{2AE8394D-B878-4537-BDBA-D387D0ACE038}"/>
              </a:ext>
            </a:extLst>
          </p:cNvPr>
          <p:cNvSpPr txBox="1">
            <a:spLocks noChangeArrowheads="1"/>
          </p:cNvSpPr>
          <p:nvPr/>
        </p:nvSpPr>
        <p:spPr bwMode="auto">
          <a:xfrm>
            <a:off x="4566555" y="3210736"/>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a:solidFill>
                  <a:schemeClr val="tx1"/>
                </a:solidFill>
                <a:latin typeface="Tahoma" panose="020B0604030504040204" pitchFamily="34" charset="0"/>
                <a:ea typeface="新細明體" panose="02020500000000000000" pitchFamily="18" charset="-120"/>
              </a:rPr>
              <a:t>驗證</a:t>
            </a:r>
          </a:p>
        </p:txBody>
      </p:sp>
      <p:sp>
        <p:nvSpPr>
          <p:cNvPr id="74800" name="文字方塊 1">
            <a:extLst>
              <a:ext uri="{FF2B5EF4-FFF2-40B4-BE49-F238E27FC236}">
                <a16:creationId xmlns:a16="http://schemas.microsoft.com/office/drawing/2014/main" id="{5B8683BC-D201-4D27-B397-3794B223A623}"/>
              </a:ext>
            </a:extLst>
          </p:cNvPr>
          <p:cNvSpPr txBox="1">
            <a:spLocks noChangeArrowheads="1"/>
          </p:cNvSpPr>
          <p:nvPr/>
        </p:nvSpPr>
        <p:spPr bwMode="auto">
          <a:xfrm>
            <a:off x="0" y="6011086"/>
            <a:ext cx="11701666" cy="815608"/>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zh-TW" altLang="en-US" sz="1500" b="1" dirty="0">
                <a:solidFill>
                  <a:srgbClr val="003399"/>
                </a:solidFill>
                <a:latin typeface="Tahoma" panose="020B0604030504040204" pitchFamily="34" charset="0"/>
                <a:ea typeface="新細明體" panose="02020500000000000000" pitchFamily="18" charset="-120"/>
              </a:rPr>
              <a:t>       </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雜湊函數</a:t>
            </a:r>
            <a:r>
              <a:rPr lang="en-US" altLang="zh-TW" sz="1400" b="1" dirty="0">
                <a:solidFill>
                  <a:srgbClr val="003399"/>
                </a:solidFill>
                <a:highlight>
                  <a:srgbClr val="FFFF00"/>
                </a:highlight>
              </a:rPr>
              <a:t>(Hash Function)</a:t>
            </a:r>
            <a:r>
              <a:rPr lang="zh-TW" altLang="en-US" sz="1500" b="1" dirty="0">
                <a:solidFill>
                  <a:srgbClr val="003399"/>
                </a:solidFill>
                <a:latin typeface="Tahoma" panose="020B0604030504040204" pitchFamily="34" charset="0"/>
                <a:ea typeface="新細明體" panose="02020500000000000000" pitchFamily="18" charset="-120"/>
              </a:rPr>
              <a:t> </a:t>
            </a:r>
            <a:r>
              <a:rPr lang="en-US" altLang="zh-TW" sz="1500" b="1" dirty="0">
                <a:solidFill>
                  <a:srgbClr val="003399"/>
                </a:solidFill>
                <a:latin typeface="Tahoma" panose="020B0604030504040204" pitchFamily="34" charset="0"/>
                <a:ea typeface="新細明體" panose="02020500000000000000" pitchFamily="18" charset="-120"/>
              </a:rPr>
              <a:t>: </a:t>
            </a:r>
            <a:r>
              <a:rPr lang="zh-TW" altLang="en-US" sz="1500" b="1" dirty="0">
                <a:solidFill>
                  <a:srgbClr val="003399"/>
                </a:solidFill>
                <a:latin typeface="Tahoma" panose="020B0604030504040204" pitchFamily="34" charset="0"/>
                <a:ea typeface="新細明體" panose="02020500000000000000" pitchFamily="18" charset="-120"/>
              </a:rPr>
              <a:t>是以一個</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任意長度</a:t>
            </a:r>
            <a:r>
              <a:rPr lang="zh-TW" altLang="en-US" sz="1500" b="1" dirty="0">
                <a:solidFill>
                  <a:srgbClr val="003399"/>
                </a:solidFill>
                <a:latin typeface="Tahoma" panose="020B0604030504040204" pitchFamily="34" charset="0"/>
                <a:ea typeface="新細明體" panose="02020500000000000000" pitchFamily="18" charset="-120"/>
              </a:rPr>
              <a:t>的</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明文</a:t>
            </a:r>
            <a:r>
              <a:rPr lang="zh-TW" altLang="en-US" sz="1500" b="1" dirty="0">
                <a:solidFill>
                  <a:srgbClr val="003399"/>
                </a:solidFill>
                <a:latin typeface="Tahoma" panose="020B0604030504040204" pitchFamily="34" charset="0"/>
                <a:ea typeface="新細明體" panose="02020500000000000000" pitchFamily="18" charset="-120"/>
              </a:rPr>
              <a:t>作為輸入</a:t>
            </a:r>
            <a:r>
              <a:rPr lang="zh-TW" altLang="zh-TW" sz="1500" b="1" dirty="0">
                <a:solidFill>
                  <a:srgbClr val="003399"/>
                </a:solidFill>
                <a:latin typeface="Tahoma" panose="020B0604030504040204" pitchFamily="34" charset="0"/>
                <a:ea typeface="新細明體" panose="02020500000000000000" pitchFamily="18" charset="-120"/>
              </a:rPr>
              <a:t>，</a:t>
            </a:r>
            <a:r>
              <a:rPr lang="zh-TW" altLang="en-US" sz="1500" b="1" dirty="0">
                <a:solidFill>
                  <a:srgbClr val="003399"/>
                </a:solidFill>
                <a:latin typeface="Tahoma" panose="020B0604030504040204" pitchFamily="34" charset="0"/>
                <a:ea typeface="新細明體" panose="02020500000000000000" pitchFamily="18" charset="-120"/>
              </a:rPr>
              <a:t>產生一個</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固定長度</a:t>
            </a:r>
            <a:r>
              <a:rPr lang="zh-TW" altLang="en-US" sz="1500" b="1" dirty="0">
                <a:solidFill>
                  <a:srgbClr val="003399"/>
                </a:solidFill>
                <a:latin typeface="Tahoma" panose="020B0604030504040204" pitchFamily="34" charset="0"/>
                <a:ea typeface="新細明體" panose="02020500000000000000" pitchFamily="18" charset="-120"/>
              </a:rPr>
              <a:t>的</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雜湊碼</a:t>
            </a:r>
            <a:r>
              <a:rPr lang="en-US" altLang="zh-TW" sz="1500" b="1" dirty="0">
                <a:solidFill>
                  <a:srgbClr val="003399"/>
                </a:solidFill>
                <a:highlight>
                  <a:srgbClr val="FFFF00"/>
                </a:highlight>
                <a:latin typeface="Tahoma" panose="020B0604030504040204" pitchFamily="34" charset="0"/>
                <a:ea typeface="新細明體" panose="02020500000000000000" pitchFamily="18" charset="-120"/>
              </a:rPr>
              <a:t>(Hash Code) </a:t>
            </a:r>
            <a:r>
              <a:rPr lang="zh-TW" altLang="zh-TW" sz="15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en-US" sz="1500" b="1" dirty="0">
                <a:solidFill>
                  <a:srgbClr val="003399"/>
                </a:solidFill>
                <a:latin typeface="Tahoma" panose="020B0604030504040204" pitchFamily="34" charset="0"/>
                <a:ea typeface="新細明體" panose="02020500000000000000" pitchFamily="18" charset="-120"/>
              </a:rPr>
              <a:t>作為</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輸出的函式雜湊值</a:t>
            </a:r>
            <a:r>
              <a:rPr lang="zh-TW" altLang="en-US" sz="1500" b="1" dirty="0">
                <a:solidFill>
                  <a:srgbClr val="003399"/>
                </a:solidFill>
                <a:latin typeface="Tahoma" panose="020B0604030504040204" pitchFamily="34" charset="0"/>
                <a:ea typeface="新細明體" panose="02020500000000000000" pitchFamily="18" charset="-120"/>
              </a:rPr>
              <a:t>可看成明文的「</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訊息指紋」</a:t>
            </a:r>
            <a:r>
              <a:rPr lang="en-US" altLang="zh-TW" sz="1500" b="1" dirty="0">
                <a:solidFill>
                  <a:srgbClr val="003399"/>
                </a:solidFill>
                <a:highlight>
                  <a:srgbClr val="FFFF00"/>
                </a:highlight>
                <a:latin typeface="Tahoma" panose="020B0604030504040204" pitchFamily="34" charset="0"/>
                <a:ea typeface="新細明體" panose="02020500000000000000" pitchFamily="18" charset="-120"/>
              </a:rPr>
              <a:t>(</a:t>
            </a:r>
            <a:r>
              <a:rPr lang="en-US" altLang="zh-TW" sz="1500" b="1" dirty="0">
                <a:solidFill>
                  <a:srgbClr val="003399"/>
                </a:solidFill>
                <a:latin typeface="Tahoma" panose="020B0604030504040204" pitchFamily="34" charset="0"/>
                <a:ea typeface="新細明體" panose="02020500000000000000" pitchFamily="18" charset="-120"/>
              </a:rPr>
              <a:t>Message Fingerprint) </a:t>
            </a:r>
            <a:r>
              <a:rPr lang="zh-TW" altLang="en-US" sz="1500" b="1" dirty="0">
                <a:solidFill>
                  <a:srgbClr val="003399"/>
                </a:solidFill>
                <a:latin typeface="Tahoma" panose="020B0604030504040204" pitchFamily="34" charset="0"/>
                <a:ea typeface="新細明體" panose="02020500000000000000" pitchFamily="18" charset="-120"/>
              </a:rPr>
              <a:t> </a:t>
            </a:r>
            <a:endParaRPr lang="en-US" altLang="zh-TW" sz="1600" b="1" dirty="0">
              <a:solidFill>
                <a:schemeClr val="tx1"/>
              </a:solidFill>
              <a:latin typeface="Tahoma" panose="020B0604030504040204" pitchFamily="34" charset="0"/>
              <a:ea typeface="新細明體" panose="02020500000000000000" pitchFamily="18" charset="-120"/>
            </a:endParaRPr>
          </a:p>
          <a:p>
            <a:pPr>
              <a:spcBef>
                <a:spcPct val="0"/>
              </a:spcBef>
              <a:buClrTx/>
              <a:buSzTx/>
              <a:buNone/>
              <a:defRPr/>
            </a:pPr>
            <a:r>
              <a:rPr lang="zh-TW" altLang="en-US" sz="1600" dirty="0"/>
              <a:t>      </a:t>
            </a:r>
            <a:endParaRPr lang="zh-TW" altLang="en-US" sz="1600" b="1" dirty="0">
              <a:solidFill>
                <a:schemeClr val="tx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7A387164-39BF-E78E-8F61-2A1A342F6226}"/>
              </a:ext>
            </a:extLst>
          </p:cNvPr>
          <p:cNvSpPr txBox="1"/>
          <p:nvPr/>
        </p:nvSpPr>
        <p:spPr>
          <a:xfrm>
            <a:off x="7043054" y="729742"/>
            <a:ext cx="4963891" cy="4924425"/>
          </a:xfrm>
          <a:prstGeom prst="rect">
            <a:avLst/>
          </a:prstGeom>
          <a:noFill/>
        </p:spPr>
        <p:txBody>
          <a:bodyPr wrap="square" rtlCol="0">
            <a:spAutoFit/>
          </a:bodyPr>
          <a:lstStyle/>
          <a:p>
            <a:pPr eaLnBrk="1" hangingPunct="1">
              <a:spcAft>
                <a:spcPts val="1200"/>
              </a:spcAft>
              <a:defRPr/>
            </a:pPr>
            <a:r>
              <a:rPr lang="zh-TW" altLang="en-US" sz="1400" b="1" dirty="0">
                <a:solidFill>
                  <a:srgbClr val="003399"/>
                </a:solidFill>
                <a:ea typeface="新細明體" panose="02020500000000000000" pitchFamily="18" charset="-120"/>
              </a:rPr>
              <a:t>每一筆新交易，都需要</a:t>
            </a:r>
            <a:r>
              <a:rPr lang="zh-TW" altLang="en-US" sz="1400" b="1" dirty="0">
                <a:solidFill>
                  <a:srgbClr val="003399"/>
                </a:solidFill>
                <a:highlight>
                  <a:srgbClr val="FFFF00"/>
                </a:highlight>
                <a:ea typeface="新細明體" panose="02020500000000000000" pitchFamily="18" charset="-120"/>
              </a:rPr>
              <a:t>前面的交易訊息</a:t>
            </a:r>
            <a:r>
              <a:rPr lang="zh-TW" altLang="en-US" sz="1400" b="1" dirty="0">
                <a:solidFill>
                  <a:srgbClr val="003399"/>
                </a:solidFill>
                <a:ea typeface="新細明體" panose="02020500000000000000" pitchFamily="18" charset="-120"/>
              </a:rPr>
              <a:t>來產生後面的交易區塊 </a:t>
            </a:r>
            <a:r>
              <a:rPr lang="en-US" altLang="zh-TW" sz="1400" b="1" dirty="0">
                <a:solidFill>
                  <a:srgbClr val="003399"/>
                </a:solidFill>
                <a:ea typeface="新細明體" panose="02020500000000000000" pitchFamily="18" charset="-120"/>
              </a:rPr>
              <a:t>:</a:t>
            </a:r>
            <a:r>
              <a:rPr lang="zh-TW" altLang="en-US" sz="1400" b="1" dirty="0">
                <a:solidFill>
                  <a:srgbClr val="003399"/>
                </a:solidFill>
                <a:ea typeface="新細明體" panose="02020500000000000000" pitchFamily="18" charset="-120"/>
              </a:rPr>
              <a:t> </a:t>
            </a:r>
            <a:endParaRPr lang="en-US" altLang="zh-TW" sz="1600" b="1" dirty="0">
              <a:solidFill>
                <a:srgbClr val="003399"/>
              </a:solidFill>
              <a:ea typeface="新細明體" panose="02020500000000000000" pitchFamily="18" charset="-120"/>
            </a:endParaRPr>
          </a:p>
          <a:p>
            <a:pPr eaLnBrk="1" hangingPunct="1">
              <a:spcAft>
                <a:spcPts val="1200"/>
              </a:spcAft>
              <a:defRPr/>
            </a:pPr>
            <a:r>
              <a:rPr lang="zh-TW" altLang="en-US" sz="1600" b="1" dirty="0">
                <a:solidFill>
                  <a:srgbClr val="003399"/>
                </a:solidFill>
                <a:ea typeface="新細明體" panose="02020500000000000000" pitchFamily="18" charset="-120"/>
              </a:rPr>
              <a:t>        例如，</a:t>
            </a:r>
            <a:r>
              <a:rPr lang="en-US" altLang="zh-TW" sz="1600" b="1" dirty="0">
                <a:solidFill>
                  <a:srgbClr val="003399"/>
                </a:solidFill>
                <a:ea typeface="新細明體" panose="02020500000000000000" pitchFamily="18" charset="-120"/>
              </a:rPr>
              <a:t>Homer </a:t>
            </a:r>
            <a:r>
              <a:rPr lang="zh-TW" altLang="en-US" sz="1600" b="1" dirty="0">
                <a:solidFill>
                  <a:srgbClr val="003399"/>
                </a:solidFill>
                <a:ea typeface="新細明體" panose="02020500000000000000" pitchFamily="18" charset="-120"/>
              </a:rPr>
              <a:t>要付 </a:t>
            </a:r>
            <a:r>
              <a:rPr lang="en-US" altLang="zh-TW" sz="1600" b="1" dirty="0">
                <a:solidFill>
                  <a:srgbClr val="003399"/>
                </a:solidFill>
                <a:ea typeface="新細明體" panose="02020500000000000000" pitchFamily="18" charset="-120"/>
              </a:rPr>
              <a:t>Cindy 10 BTC</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Homer </a:t>
            </a:r>
            <a:r>
              <a:rPr lang="zh-TW" altLang="en-US" sz="1600" b="1" dirty="0">
                <a:solidFill>
                  <a:srgbClr val="003399"/>
                </a:solidFill>
                <a:ea typeface="新細明體" panose="02020500000000000000" pitchFamily="18" charset="-120"/>
              </a:rPr>
              <a:t>會將上一次的交易 </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交易</a:t>
            </a:r>
            <a:r>
              <a:rPr lang="en-US" altLang="zh-TW" sz="1600" b="1" dirty="0">
                <a:solidFill>
                  <a:srgbClr val="003399"/>
                </a:solidFill>
                <a:ea typeface="新細明體" panose="02020500000000000000" pitchFamily="18" charset="-120"/>
              </a:rPr>
              <a:t>1) </a:t>
            </a:r>
            <a:r>
              <a:rPr lang="zh-TW" altLang="en-US" sz="1600" b="1" dirty="0">
                <a:solidFill>
                  <a:srgbClr val="003399"/>
                </a:solidFill>
                <a:ea typeface="新細明體" panose="02020500000000000000" pitchFamily="18" charset="-120"/>
              </a:rPr>
              <a:t>連同給付的金額</a:t>
            </a:r>
            <a:r>
              <a:rPr lang="en-US" altLang="zh-TW" sz="1600" b="1" dirty="0">
                <a:solidFill>
                  <a:srgbClr val="003399"/>
                </a:solidFill>
                <a:ea typeface="新細明體" panose="02020500000000000000" pitchFamily="18" charset="-120"/>
              </a:rPr>
              <a:t>10 BTC</a:t>
            </a:r>
            <a:r>
              <a:rPr lang="zh-TW" altLang="en-US" sz="1600" b="1" dirty="0">
                <a:solidFill>
                  <a:srgbClr val="003399"/>
                </a:solidFill>
                <a:ea typeface="新細明體" panose="02020500000000000000" pitchFamily="18" charset="-120"/>
              </a:rPr>
              <a:t>及</a:t>
            </a:r>
            <a:r>
              <a:rPr lang="en-US" altLang="zh-TW" sz="1600" b="1" dirty="0">
                <a:solidFill>
                  <a:srgbClr val="003399"/>
                </a:solidFill>
                <a:highlight>
                  <a:srgbClr val="FFFF00"/>
                </a:highlight>
                <a:ea typeface="新細明體" panose="02020500000000000000" pitchFamily="18" charset="-120"/>
              </a:rPr>
              <a:t>Cindy</a:t>
            </a:r>
            <a:r>
              <a:rPr lang="zh-TW" altLang="en-US" sz="1600" b="1" dirty="0">
                <a:solidFill>
                  <a:srgbClr val="003399"/>
                </a:solidFill>
                <a:highlight>
                  <a:srgbClr val="FFFF00"/>
                </a:highlight>
                <a:ea typeface="新細明體" panose="02020500000000000000" pitchFamily="18" charset="-120"/>
              </a:rPr>
              <a:t>的公開金鑰</a:t>
            </a:r>
            <a:r>
              <a:rPr lang="en-US" altLang="zh-TW" sz="1600" b="1" dirty="0">
                <a:solidFill>
                  <a:srgbClr val="003399"/>
                </a:solidFill>
                <a:highlight>
                  <a:srgbClr val="FFFF00"/>
                </a:highlight>
                <a:ea typeface="新細明體" panose="02020500000000000000" pitchFamily="18" charset="-120"/>
              </a:rPr>
              <a:t>(Public Key )</a:t>
            </a:r>
            <a:r>
              <a:rPr lang="zh-TW" altLang="en-US" sz="1600" b="1" dirty="0">
                <a:solidFill>
                  <a:srgbClr val="003399"/>
                </a:solidFill>
                <a:highlight>
                  <a:srgbClr val="FFFF00"/>
                </a:highlight>
                <a:ea typeface="新細明體" panose="02020500000000000000" pitchFamily="18" charset="-120"/>
              </a:rPr>
              <a:t>一起做雜湊函數</a:t>
            </a:r>
            <a:r>
              <a:rPr lang="en-US" altLang="zh-TW" sz="1600" b="1" dirty="0">
                <a:solidFill>
                  <a:srgbClr val="003399"/>
                </a:solidFill>
                <a:highlight>
                  <a:srgbClr val="FFFF00"/>
                </a:highlight>
                <a:ea typeface="新細明體" panose="02020500000000000000" pitchFamily="18" charset="-120"/>
              </a:rPr>
              <a:t>(Hash Function)</a:t>
            </a:r>
            <a:r>
              <a:rPr lang="zh-TW" altLang="en-US" sz="1600" b="1" dirty="0">
                <a:solidFill>
                  <a:srgbClr val="003399"/>
                </a:solidFill>
                <a:highlight>
                  <a:srgbClr val="FFFF00"/>
                </a:highlight>
                <a:ea typeface="新細明體" panose="02020500000000000000" pitchFamily="18" charset="-120"/>
              </a:rPr>
              <a:t>運算</a:t>
            </a:r>
            <a:r>
              <a:rPr lang="zh-TW" altLang="en-US" sz="1600" b="1" dirty="0">
                <a:solidFill>
                  <a:srgbClr val="003399"/>
                </a:solidFill>
                <a:ea typeface="新細明體" panose="02020500000000000000" pitchFamily="18" charset="-120"/>
              </a:rPr>
              <a:t>，然後再用</a:t>
            </a:r>
            <a:r>
              <a:rPr lang="en-US" altLang="zh-TW" sz="1600" b="1" dirty="0">
                <a:solidFill>
                  <a:srgbClr val="003399"/>
                </a:solidFill>
                <a:ea typeface="新細明體" panose="02020500000000000000" pitchFamily="18" charset="-120"/>
              </a:rPr>
              <a:t>Homer </a:t>
            </a:r>
            <a:r>
              <a:rPr lang="zh-TW" altLang="en-US" sz="1600" b="1" dirty="0">
                <a:solidFill>
                  <a:srgbClr val="003399"/>
                </a:solidFill>
                <a:highlight>
                  <a:srgbClr val="00FF00"/>
                </a:highlight>
                <a:ea typeface="新細明體" panose="02020500000000000000" pitchFamily="18" charset="-120"/>
              </a:rPr>
              <a:t>自己私密金鑰</a:t>
            </a:r>
            <a:r>
              <a:rPr lang="en-US" altLang="zh-TW" sz="1600" b="1" dirty="0">
                <a:solidFill>
                  <a:srgbClr val="003399"/>
                </a:solidFill>
                <a:highlight>
                  <a:srgbClr val="00FF00"/>
                </a:highlight>
                <a:ea typeface="新細明體" panose="02020500000000000000" pitchFamily="18" charset="-120"/>
              </a:rPr>
              <a:t>(Private Key )</a:t>
            </a:r>
            <a:r>
              <a:rPr lang="zh-TW" altLang="en-US" sz="1600" b="1" dirty="0">
                <a:solidFill>
                  <a:srgbClr val="003399"/>
                </a:solidFill>
                <a:highlight>
                  <a:srgbClr val="00FF00"/>
                </a:highlight>
                <a:ea typeface="新細明體" panose="02020500000000000000" pitchFamily="18" charset="-120"/>
              </a:rPr>
              <a:t>對此雜湊值做數位簽章</a:t>
            </a:r>
            <a:r>
              <a:rPr lang="en-US" altLang="zh-TW" sz="1600" b="1" dirty="0">
                <a:solidFill>
                  <a:srgbClr val="003399"/>
                </a:solidFill>
                <a:highlight>
                  <a:srgbClr val="00FF00"/>
                </a:highlight>
                <a:ea typeface="新細明體" panose="02020500000000000000" pitchFamily="18" charset="-120"/>
              </a:rPr>
              <a:t>(Digital signature) </a:t>
            </a:r>
            <a:r>
              <a:rPr lang="zh-TW" altLang="en-US" sz="1600" b="1" dirty="0">
                <a:solidFill>
                  <a:srgbClr val="003399"/>
                </a:solidFill>
                <a:highlight>
                  <a:srgbClr val="00FF00"/>
                </a:highlight>
                <a:ea typeface="新細明體" panose="02020500000000000000" pitchFamily="18" charset="-120"/>
              </a:rPr>
              <a:t>，最後把這個數位簽章</a:t>
            </a:r>
            <a:r>
              <a:rPr lang="zh-TW" altLang="en-US" sz="1600" b="1" dirty="0">
                <a:solidFill>
                  <a:srgbClr val="003399"/>
                </a:solidFill>
                <a:ea typeface="新細明體" panose="02020500000000000000" pitchFamily="18" charset="-120"/>
              </a:rPr>
              <a:t>加到這個</a:t>
            </a:r>
            <a:r>
              <a:rPr lang="zh-TW" altLang="en-US" sz="1600" b="1" dirty="0">
                <a:solidFill>
                  <a:srgbClr val="003399"/>
                </a:solidFill>
                <a:highlight>
                  <a:srgbClr val="FFFF00"/>
                </a:highlight>
                <a:ea typeface="新細明體" panose="02020500000000000000" pitchFamily="18" charset="-120"/>
              </a:rPr>
              <a:t>交易區塊</a:t>
            </a:r>
            <a:r>
              <a:rPr lang="zh-TW" altLang="en-US" sz="1600" b="1" dirty="0">
                <a:solidFill>
                  <a:srgbClr val="003399"/>
                </a:solidFill>
                <a:ea typeface="新細明體" panose="02020500000000000000" pitchFamily="18" charset="-120"/>
              </a:rPr>
              <a:t>之後。</a:t>
            </a:r>
            <a:endParaRPr lang="en-US" altLang="zh-TW" sz="1600" b="1" dirty="0">
              <a:solidFill>
                <a:srgbClr val="003399"/>
              </a:solidFill>
              <a:ea typeface="新細明體" panose="02020500000000000000" pitchFamily="18" charset="-120"/>
            </a:endParaRPr>
          </a:p>
          <a:p>
            <a:pPr eaLnBrk="1" hangingPunct="1">
              <a:spcAft>
                <a:spcPts val="1200"/>
              </a:spcAft>
              <a:defRPr/>
            </a:pPr>
            <a:r>
              <a:rPr lang="zh-TW" altLang="en-US" sz="1600" b="1" dirty="0">
                <a:solidFill>
                  <a:srgbClr val="003399"/>
                </a:solidFill>
                <a:ea typeface="新細明體" panose="02020500000000000000" pitchFamily="18" charset="-120"/>
              </a:rPr>
              <a:t>       </a:t>
            </a:r>
            <a:r>
              <a:rPr lang="en-US" altLang="zh-TW" sz="1600" b="1" dirty="0">
                <a:solidFill>
                  <a:srgbClr val="003399"/>
                </a:solidFill>
                <a:ea typeface="新細明體" panose="02020500000000000000" pitchFamily="18" charset="-120"/>
              </a:rPr>
              <a:t>Cindy </a:t>
            </a:r>
            <a:r>
              <a:rPr lang="zh-TW" altLang="en-US" sz="1600" b="1" dirty="0">
                <a:solidFill>
                  <a:srgbClr val="003399"/>
                </a:solidFill>
                <a:ea typeface="新細明體" panose="02020500000000000000" pitchFamily="18" charset="-120"/>
              </a:rPr>
              <a:t>收到這個</a:t>
            </a:r>
            <a:r>
              <a:rPr lang="zh-TW" altLang="en-US" sz="1600" b="1" dirty="0">
                <a:solidFill>
                  <a:srgbClr val="003399"/>
                </a:solidFill>
                <a:highlight>
                  <a:srgbClr val="FFFF00"/>
                </a:highlight>
                <a:ea typeface="新細明體" panose="02020500000000000000" pitchFamily="18" charset="-120"/>
              </a:rPr>
              <a:t>電子錢</a:t>
            </a:r>
            <a:r>
              <a:rPr lang="zh-TW" altLang="en-US" sz="1600" b="1" dirty="0">
                <a:solidFill>
                  <a:srgbClr val="003399"/>
                </a:solidFill>
                <a:ea typeface="新細明體" panose="02020500000000000000" pitchFamily="18" charset="-120"/>
              </a:rPr>
              <a:t>後可以</a:t>
            </a:r>
            <a:r>
              <a:rPr lang="en-US" altLang="zh-TW" sz="1600" b="1" dirty="0">
                <a:solidFill>
                  <a:srgbClr val="003399"/>
                </a:solidFill>
                <a:ea typeface="新細明體" panose="02020500000000000000" pitchFamily="18" charset="-120"/>
              </a:rPr>
              <a:t>Homer</a:t>
            </a:r>
            <a:r>
              <a:rPr lang="zh-TW" altLang="en-US" sz="1600" b="1" dirty="0">
                <a:solidFill>
                  <a:srgbClr val="003399"/>
                </a:solidFill>
                <a:ea typeface="新細明體" panose="02020500000000000000" pitchFamily="18" charset="-120"/>
              </a:rPr>
              <a:t> 的</a:t>
            </a:r>
            <a:r>
              <a:rPr lang="zh-TW" altLang="en-US" sz="1600" b="1" dirty="0">
                <a:solidFill>
                  <a:srgbClr val="003399"/>
                </a:solidFill>
                <a:highlight>
                  <a:srgbClr val="FFFF00"/>
                </a:highlight>
                <a:ea typeface="新細明體" panose="02020500000000000000" pitchFamily="18" charset="-120"/>
              </a:rPr>
              <a:t>公開金鑰</a:t>
            </a:r>
            <a:r>
              <a:rPr lang="en-US" altLang="zh-TW" sz="1600" b="1" dirty="0">
                <a:solidFill>
                  <a:srgbClr val="003399"/>
                </a:solidFill>
                <a:highlight>
                  <a:srgbClr val="FFFF00"/>
                </a:highlight>
                <a:ea typeface="新細明體" panose="02020500000000000000" pitchFamily="18" charset="-120"/>
              </a:rPr>
              <a:t> </a:t>
            </a:r>
            <a:r>
              <a:rPr lang="en-US" altLang="zh-TW" sz="1600" b="1" dirty="0">
                <a:solidFill>
                  <a:srgbClr val="003399"/>
                </a:solidFill>
                <a:ea typeface="新細明體" panose="02020500000000000000" pitchFamily="18" charset="-120"/>
              </a:rPr>
              <a:t>(Public Key) </a:t>
            </a:r>
            <a:r>
              <a:rPr lang="zh-TW" altLang="en-US" sz="1600" b="1" dirty="0">
                <a:solidFill>
                  <a:srgbClr val="003399"/>
                </a:solidFill>
                <a:ea typeface="新細明體" panose="02020500000000000000" pitchFamily="18" charset="-120"/>
              </a:rPr>
              <a:t>來對此</a:t>
            </a:r>
            <a:r>
              <a:rPr lang="zh-TW" altLang="en-US" sz="1600" b="1" dirty="0">
                <a:solidFill>
                  <a:srgbClr val="003399"/>
                </a:solidFill>
                <a:highlight>
                  <a:srgbClr val="FFFF00"/>
                </a:highlight>
                <a:ea typeface="新細明體" panose="02020500000000000000" pitchFamily="18" charset="-120"/>
              </a:rPr>
              <a:t>電子簽章做驗證</a:t>
            </a:r>
            <a:r>
              <a:rPr lang="zh-TW" altLang="en-US" sz="1600" b="1" dirty="0">
                <a:solidFill>
                  <a:srgbClr val="003399"/>
                </a:solidFill>
                <a:ea typeface="新細明體" panose="02020500000000000000" pitchFamily="18" charset="-120"/>
              </a:rPr>
              <a:t>，來證明這個電子錢確是由</a:t>
            </a:r>
            <a:r>
              <a:rPr lang="en-US" altLang="zh-TW" sz="1600" b="1" dirty="0">
                <a:solidFill>
                  <a:srgbClr val="003399"/>
                </a:solidFill>
                <a:ea typeface="新細明體" panose="02020500000000000000" pitchFamily="18" charset="-120"/>
              </a:rPr>
              <a:t>Homer</a:t>
            </a:r>
            <a:r>
              <a:rPr lang="zh-TW" altLang="en-US" sz="1600" b="1" dirty="0">
                <a:solidFill>
                  <a:srgbClr val="003399"/>
                </a:solidFill>
                <a:ea typeface="新細明體" panose="02020500000000000000" pitchFamily="18" charset="-120"/>
              </a:rPr>
              <a:t> 所送出。</a:t>
            </a:r>
            <a:endParaRPr lang="en-US" altLang="zh-TW" sz="1600" b="1" dirty="0">
              <a:solidFill>
                <a:srgbClr val="003399"/>
              </a:solidFill>
              <a:ea typeface="新細明體" panose="02020500000000000000" pitchFamily="18" charset="-120"/>
            </a:endParaRPr>
          </a:p>
          <a:p>
            <a:pPr eaLnBrk="1" hangingPunct="1">
              <a:spcAft>
                <a:spcPts val="1200"/>
              </a:spcAft>
              <a:defRPr/>
            </a:pPr>
            <a:r>
              <a:rPr lang="zh-TW" altLang="en-US" sz="1600" b="1" dirty="0">
                <a:solidFill>
                  <a:srgbClr val="003399"/>
                </a:solidFill>
                <a:ea typeface="新細明體" panose="02020500000000000000" pitchFamily="18" charset="-120"/>
              </a:rPr>
              <a:t>       同時，</a:t>
            </a:r>
            <a:r>
              <a:rPr lang="en-US" altLang="zh-TW" sz="1600" b="1" dirty="0">
                <a:solidFill>
                  <a:srgbClr val="003399"/>
                </a:solidFill>
                <a:ea typeface="新細明體" panose="02020500000000000000" pitchFamily="18" charset="-120"/>
              </a:rPr>
              <a:t> Homer</a:t>
            </a:r>
            <a:r>
              <a:rPr lang="zh-TW" altLang="en-US" sz="1600" b="1" dirty="0">
                <a:solidFill>
                  <a:srgbClr val="003399"/>
                </a:solidFill>
                <a:ea typeface="新細明體" panose="02020500000000000000" pitchFamily="18" charset="-120"/>
              </a:rPr>
              <a:t>也要</a:t>
            </a:r>
            <a:r>
              <a:rPr lang="zh-TW" altLang="en-US" sz="1600" b="1" dirty="0">
                <a:solidFill>
                  <a:srgbClr val="003399"/>
                </a:solidFill>
                <a:highlight>
                  <a:srgbClr val="FFFF00"/>
                </a:highlight>
                <a:ea typeface="新細明體" panose="02020500000000000000" pitchFamily="18" charset="-120"/>
              </a:rPr>
              <a:t>盡力的把這個交易訊息廣播到 </a:t>
            </a:r>
            <a:r>
              <a:rPr lang="en-US" altLang="zh-TW" sz="1600" b="1" dirty="0">
                <a:solidFill>
                  <a:srgbClr val="003399"/>
                </a:solidFill>
                <a:highlight>
                  <a:srgbClr val="FFFF00"/>
                </a:highlight>
                <a:ea typeface="新細明體" panose="02020500000000000000" pitchFamily="18" charset="-120"/>
              </a:rPr>
              <a:t>P2P</a:t>
            </a:r>
            <a:r>
              <a:rPr lang="zh-TW" altLang="en-US" sz="1600" b="1" dirty="0">
                <a:solidFill>
                  <a:srgbClr val="003399"/>
                </a:solidFill>
                <a:highlight>
                  <a:srgbClr val="FFFF00"/>
                </a:highlight>
                <a:ea typeface="新細明體" panose="02020500000000000000" pitchFamily="18" charset="-120"/>
              </a:rPr>
              <a:t> 網路中</a:t>
            </a:r>
            <a:r>
              <a:rPr lang="zh-TW" altLang="en-US" sz="1600" b="1" dirty="0">
                <a:solidFill>
                  <a:srgbClr val="003399"/>
                </a:solidFill>
                <a:ea typeface="新細明體" panose="02020500000000000000" pitchFamily="18" charset="-120"/>
              </a:rPr>
              <a:t>，儘量讓所有</a:t>
            </a:r>
            <a:r>
              <a:rPr lang="zh-TW" altLang="en-US" sz="1600" b="1" dirty="0">
                <a:solidFill>
                  <a:srgbClr val="003399"/>
                </a:solidFill>
                <a:highlight>
                  <a:srgbClr val="FFFF00"/>
                </a:highlight>
                <a:ea typeface="新細明體" panose="02020500000000000000" pitchFamily="18" charset="-120"/>
              </a:rPr>
              <a:t>節點</a:t>
            </a:r>
            <a:r>
              <a:rPr lang="zh-TW" altLang="en-US" sz="1600" b="1" dirty="0">
                <a:solidFill>
                  <a:srgbClr val="003399"/>
                </a:solidFill>
                <a:ea typeface="新細明體" panose="02020500000000000000" pitchFamily="18" charset="-120"/>
              </a:rPr>
              <a:t>知道，</a:t>
            </a:r>
            <a:r>
              <a:rPr lang="en-US" altLang="zh-TW" sz="1600" b="1" dirty="0">
                <a:solidFill>
                  <a:srgbClr val="003399"/>
                </a:solidFill>
                <a:ea typeface="新細明體" panose="02020500000000000000" pitchFamily="18" charset="-120"/>
              </a:rPr>
              <a:t>P2P </a:t>
            </a:r>
            <a:r>
              <a:rPr lang="zh-TW" altLang="en-US" sz="1600" b="1" dirty="0">
                <a:solidFill>
                  <a:srgbClr val="003399"/>
                </a:solidFill>
                <a:ea typeface="新細明體" panose="02020500000000000000" pitchFamily="18" charset="-120"/>
              </a:rPr>
              <a:t>網路中這些</a:t>
            </a:r>
            <a:r>
              <a:rPr lang="zh-TW" altLang="en-US" sz="1600" b="1" dirty="0">
                <a:solidFill>
                  <a:srgbClr val="003399"/>
                </a:solidFill>
                <a:highlight>
                  <a:srgbClr val="FFFF00"/>
                </a:highlight>
                <a:ea typeface="新細明體" panose="02020500000000000000" pitchFamily="18" charset="-120"/>
              </a:rPr>
              <a:t>節點</a:t>
            </a:r>
            <a:r>
              <a:rPr lang="zh-TW" altLang="en-US" sz="1600" b="1" dirty="0">
                <a:solidFill>
                  <a:srgbClr val="003399"/>
                </a:solidFill>
                <a:ea typeface="新細明體" panose="02020500000000000000" pitchFamily="18" charset="-120"/>
              </a:rPr>
              <a:t>會扮演類似</a:t>
            </a:r>
            <a:r>
              <a:rPr lang="zh-TW" altLang="en-US" sz="1600" b="1" dirty="0">
                <a:solidFill>
                  <a:srgbClr val="003399"/>
                </a:solidFill>
                <a:highlight>
                  <a:srgbClr val="FFFF00"/>
                </a:highlight>
                <a:ea typeface="新細明體" panose="02020500000000000000" pitchFamily="18" charset="-120"/>
              </a:rPr>
              <a:t>擔保人角色</a:t>
            </a:r>
            <a:r>
              <a:rPr lang="zh-TW" altLang="en-US" sz="1600" b="1" dirty="0">
                <a:solidFill>
                  <a:srgbClr val="003399"/>
                </a:solidFill>
                <a:ea typeface="新細明體" panose="02020500000000000000" pitchFamily="18" charset="-120"/>
              </a:rPr>
              <a:t>，他們會從歷史交易資料中去確認 ，</a:t>
            </a:r>
            <a:r>
              <a:rPr lang="en-US" altLang="zh-TW" sz="1600" b="1" dirty="0">
                <a:solidFill>
                  <a:srgbClr val="003399"/>
                </a:solidFill>
                <a:ea typeface="新細明體" panose="02020500000000000000" pitchFamily="18" charset="-120"/>
              </a:rPr>
              <a:t> Homer </a:t>
            </a:r>
            <a:r>
              <a:rPr lang="zh-TW" altLang="en-US" sz="1600" b="1" dirty="0">
                <a:solidFill>
                  <a:srgbClr val="003399"/>
                </a:solidFill>
                <a:ea typeface="新細明體" panose="02020500000000000000" pitchFamily="18" charset="-120"/>
              </a:rPr>
              <a:t>是否真的擁有這</a:t>
            </a:r>
            <a:r>
              <a:rPr lang="en-US" altLang="zh-TW" sz="1600" b="1" dirty="0">
                <a:solidFill>
                  <a:srgbClr val="003399"/>
                </a:solidFill>
                <a:ea typeface="新細明體" panose="02020500000000000000" pitchFamily="18" charset="-120"/>
              </a:rPr>
              <a:t>10</a:t>
            </a:r>
            <a:r>
              <a:rPr lang="zh-TW" altLang="en-US" sz="1600" b="1" dirty="0">
                <a:solidFill>
                  <a:srgbClr val="003399"/>
                </a:solidFill>
                <a:ea typeface="新細明體" panose="02020500000000000000" pitchFamily="18" charset="-120"/>
              </a:rPr>
              <a:t> </a:t>
            </a:r>
            <a:r>
              <a:rPr lang="en-US" altLang="zh-TW" sz="1600" b="1" dirty="0">
                <a:solidFill>
                  <a:srgbClr val="003399"/>
                </a:solidFill>
                <a:ea typeface="新細明體" panose="02020500000000000000" pitchFamily="18" charset="-120"/>
              </a:rPr>
              <a:t>BTC</a:t>
            </a:r>
            <a:r>
              <a:rPr lang="zh-TW" altLang="en-US" sz="1600" b="1" dirty="0">
                <a:solidFill>
                  <a:srgbClr val="003399"/>
                </a:solidFill>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確認</a:t>
            </a:r>
            <a:r>
              <a:rPr lang="zh-TW" altLang="en-US" sz="1600" b="1" dirty="0">
                <a:solidFill>
                  <a:srgbClr val="003399"/>
                </a:solidFill>
                <a:ea typeface="新細明體" panose="02020500000000000000" pitchFamily="18" charset="-120"/>
              </a:rPr>
              <a:t>後再把</a:t>
            </a:r>
            <a:r>
              <a:rPr lang="zh-TW" altLang="en-US" sz="1600" b="1" dirty="0">
                <a:solidFill>
                  <a:srgbClr val="003399"/>
                </a:solidFill>
                <a:highlight>
                  <a:srgbClr val="FFFF00"/>
                </a:highlight>
                <a:ea typeface="新細明體" panose="02020500000000000000" pitchFamily="18" charset="-120"/>
              </a:rPr>
              <a:t>確認訊息</a:t>
            </a:r>
            <a:r>
              <a:rPr lang="zh-TW" altLang="en-US" sz="1600" b="1" dirty="0">
                <a:solidFill>
                  <a:srgbClr val="003399"/>
                </a:solidFill>
                <a:ea typeface="新細明體" panose="02020500000000000000" pitchFamily="18" charset="-120"/>
              </a:rPr>
              <a:t>回傳給 </a:t>
            </a:r>
            <a:r>
              <a:rPr lang="en-US" altLang="zh-TW" sz="1600" b="1" dirty="0">
                <a:solidFill>
                  <a:srgbClr val="003399"/>
                </a:solidFill>
                <a:ea typeface="新細明體" panose="02020500000000000000" pitchFamily="18" charset="-120"/>
              </a:rPr>
              <a:t>Cindy </a:t>
            </a:r>
            <a:r>
              <a:rPr lang="zh-TW" altLang="en-US" sz="1600" b="1" dirty="0">
                <a:solidFill>
                  <a:srgbClr val="003399"/>
                </a:solidFill>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當 </a:t>
            </a:r>
            <a:r>
              <a:rPr lang="en-US" altLang="zh-TW" sz="1600" b="1" dirty="0">
                <a:solidFill>
                  <a:srgbClr val="003399"/>
                </a:solidFill>
                <a:highlight>
                  <a:srgbClr val="FFFF00"/>
                </a:highlight>
                <a:ea typeface="新細明體" panose="02020500000000000000" pitchFamily="18" charset="-120"/>
              </a:rPr>
              <a:t>Cindy</a:t>
            </a:r>
            <a:r>
              <a:rPr lang="zh-TW" altLang="en-US" sz="1600" b="1" dirty="0">
                <a:solidFill>
                  <a:srgbClr val="003399"/>
                </a:solidFill>
                <a:highlight>
                  <a:srgbClr val="FFFF00"/>
                </a:highlight>
                <a:ea typeface="新細明體" panose="02020500000000000000" pitchFamily="18" charset="-120"/>
              </a:rPr>
              <a:t>收到足夠的確認信時</a:t>
            </a:r>
            <a:r>
              <a:rPr lang="zh-TW" altLang="en-US" sz="1600" b="1" dirty="0">
                <a:solidFill>
                  <a:srgbClr val="003399"/>
                </a:solidFill>
                <a:ea typeface="新細明體" panose="02020500000000000000" pitchFamily="18" charset="-120"/>
              </a:rPr>
              <a:t>，就可確認交易完成，然後</a:t>
            </a:r>
            <a:r>
              <a:rPr lang="en-US" altLang="zh-TW" sz="1600" b="1" dirty="0">
                <a:solidFill>
                  <a:srgbClr val="003399"/>
                </a:solidFill>
                <a:ea typeface="新細明體" panose="02020500000000000000" pitchFamily="18" charset="-120"/>
              </a:rPr>
              <a:t>Cindy</a:t>
            </a:r>
            <a:r>
              <a:rPr lang="zh-TW" altLang="en-US" sz="1600" b="1" dirty="0">
                <a:solidFill>
                  <a:srgbClr val="003399"/>
                </a:solidFill>
                <a:ea typeface="新細明體" panose="02020500000000000000" pitchFamily="18" charset="-120"/>
              </a:rPr>
              <a:t> 就可自由使用這</a:t>
            </a:r>
            <a:r>
              <a:rPr lang="en-US" altLang="zh-TW" sz="1600" b="1" dirty="0">
                <a:solidFill>
                  <a:srgbClr val="003399"/>
                </a:solidFill>
                <a:ea typeface="新細明體" panose="02020500000000000000" pitchFamily="18" charset="-120"/>
              </a:rPr>
              <a:t>10</a:t>
            </a:r>
            <a:r>
              <a:rPr lang="zh-TW" altLang="en-US" sz="1600" b="1" dirty="0">
                <a:solidFill>
                  <a:srgbClr val="003399"/>
                </a:solidFill>
                <a:ea typeface="新細明體" panose="02020500000000000000" pitchFamily="18" charset="-120"/>
              </a:rPr>
              <a:t> </a:t>
            </a:r>
            <a:r>
              <a:rPr lang="en-US" altLang="zh-TW" sz="1600" b="1" dirty="0">
                <a:solidFill>
                  <a:srgbClr val="003399"/>
                </a:solidFill>
                <a:ea typeface="新細明體" panose="02020500000000000000" pitchFamily="18" charset="-120"/>
              </a:rPr>
              <a:t>BTC</a:t>
            </a:r>
            <a:r>
              <a:rPr lang="zh-TW" altLang="en-US" sz="1600" b="1" dirty="0">
                <a:solidFill>
                  <a:srgbClr val="003399"/>
                </a:solidFill>
                <a:ea typeface="新細明體" panose="02020500000000000000" pitchFamily="18" charset="-120"/>
              </a:rPr>
              <a:t> 。</a:t>
            </a:r>
            <a:endParaRPr lang="zh-TW" altLang="en-US" dirty="0"/>
          </a:p>
        </p:txBody>
      </p:sp>
    </p:spTree>
    <p:extLst>
      <p:ext uri="{BB962C8B-B14F-4D97-AF65-F5344CB8AC3E}">
        <p14:creationId xmlns:p14="http://schemas.microsoft.com/office/powerpoint/2010/main" val="347613904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10837</TotalTime>
  <Words>35160</Words>
  <Application>Microsoft Office PowerPoint</Application>
  <PresentationFormat>寬螢幕</PresentationFormat>
  <Paragraphs>1826</Paragraphs>
  <Slides>105</Slides>
  <Notes>88</Notes>
  <HiddenSlides>1</HiddenSlides>
  <MMClips>0</MMClips>
  <ScaleCrop>false</ScaleCrop>
  <HeadingPairs>
    <vt:vector size="6" baseType="variant">
      <vt:variant>
        <vt:lpstr>使用字型</vt:lpstr>
      </vt:variant>
      <vt:variant>
        <vt:i4>34</vt:i4>
      </vt:variant>
      <vt:variant>
        <vt:lpstr>佈景主題</vt:lpstr>
      </vt:variant>
      <vt:variant>
        <vt:i4>1</vt:i4>
      </vt:variant>
      <vt:variant>
        <vt:lpstr>投影片標題</vt:lpstr>
      </vt:variant>
      <vt:variant>
        <vt:i4>105</vt:i4>
      </vt:variant>
    </vt:vector>
  </HeadingPairs>
  <TitlesOfParts>
    <vt:vector size="140" baseType="lpstr">
      <vt:lpstr>-apple-system</vt:lpstr>
      <vt:lpstr>Arial Unicode MS</vt:lpstr>
      <vt:lpstr>BBC Reith Serif</vt:lpstr>
      <vt:lpstr>GH Guardian Headline</vt:lpstr>
      <vt:lpstr>Lucida Grande</vt:lpstr>
      <vt:lpstr>Microsoft YaHei</vt:lpstr>
      <vt:lpstr>MS PGothic</vt:lpstr>
      <vt:lpstr>Myriad Pro</vt:lpstr>
      <vt:lpstr>Noto Sans TC</vt:lpstr>
      <vt:lpstr>PingFangTC-Light</vt:lpstr>
      <vt:lpstr>system-ui</vt:lpstr>
      <vt:lpstr>華康中黑體</vt:lpstr>
      <vt:lpstr>Microsoft JhengHei</vt:lpstr>
      <vt:lpstr>Microsoft JhengHei</vt:lpstr>
      <vt:lpstr>微軟正黑體修正</vt:lpstr>
      <vt:lpstr>新細明體</vt:lpstr>
      <vt:lpstr>arial</vt:lpstr>
      <vt:lpstr>arial</vt:lpstr>
      <vt:lpstr>Calibri</vt:lpstr>
      <vt:lpstr>Calibri Light</vt:lpstr>
      <vt:lpstr>Courier New</vt:lpstr>
      <vt:lpstr>Georgia</vt:lpstr>
      <vt:lpstr>Heebo</vt:lpstr>
      <vt:lpstr>Helvetica</vt:lpstr>
      <vt:lpstr>Open Sans</vt:lpstr>
      <vt:lpstr>Poppins</vt:lpstr>
      <vt:lpstr>PT Sans</vt:lpstr>
      <vt:lpstr>Roboto</vt:lpstr>
      <vt:lpstr>Roboto Condensed</vt:lpstr>
      <vt:lpstr>Symbol</vt:lpstr>
      <vt:lpstr>Tahoma</vt:lpstr>
      <vt:lpstr>Times New Roman</vt:lpstr>
      <vt:lpstr>Verdana</vt:lpstr>
      <vt:lpstr>Wingdings</vt:lpstr>
      <vt:lpstr>Office 佈景主題</vt:lpstr>
      <vt:lpstr>                                授課內容</vt:lpstr>
      <vt:lpstr>PowerPoint 簡報</vt:lpstr>
      <vt:lpstr>PowerPoint 簡報</vt:lpstr>
      <vt:lpstr>(0627.18) 深度直擊全球Amazon首家無人商店， Amazon Go維運關鍵大公開</vt:lpstr>
      <vt:lpstr>(0627.18)  深度直擊全球Amazon首家無人商店， Amazon Go維運關鍵大公開</vt:lpstr>
      <vt:lpstr>(0627.18) 深度直擊全球Amazon首家無人商店， Amazon Go維運關鍵大公開</vt:lpstr>
      <vt:lpstr>(0627.18) 深度直擊全球Amazon首家無人商店， Amazon Go維運關鍵大公開</vt:lpstr>
      <vt:lpstr>(0627.18) 深度直擊全球Amazon首家無人商店， Amazon Go維運關鍵大公開</vt:lpstr>
      <vt:lpstr>(0627.18) 深度直擊全球Amazon首家無人商店， Amazon Go維運關鍵大公開</vt:lpstr>
      <vt:lpstr>亞馬遜（Amazon）：精準推薦與無人零售          亞馬遜透過AI推薦系統分析消費者行為，據麥肯錫估計，約35%的銷售額來自此技術。同時，Amazon Go無人商店運用AI電腦視覺與感測技術，實現「拿了就走」的創新購物體驗，重新定義實體零售的服務模式。</vt:lpstr>
      <vt:lpstr>亞馬遜（Amazon）：精準推薦與無人零售</vt:lpstr>
      <vt:lpstr>(0308.23) 為削減成本，亞馬遜月底關閉 Amazon Go 門市      Amazon closing eight Amazon Go convenience stores in latest tightening of its physical retail </vt:lpstr>
      <vt:lpstr>亞馬遜無人商店的基本原型  1 of 2 </vt:lpstr>
      <vt:lpstr>亞馬遜無人商店的基本原型  2 of 2 </vt:lpstr>
      <vt:lpstr>PowerPoint 簡報</vt:lpstr>
      <vt:lpstr>PowerPoint 簡報</vt:lpstr>
      <vt:lpstr> 創作者經濟與網紅行銷（creators, influencer marketing）- TikTok 的崛起</vt:lpstr>
      <vt:lpstr>PowerPoint 簡報</vt:lpstr>
      <vt:lpstr> </vt:lpstr>
      <vt:lpstr> </vt:lpstr>
      <vt:lpstr> </vt:lpstr>
      <vt:lpstr>PowerPoint 簡報</vt:lpstr>
      <vt:lpstr>Class Discussion:           以跑鞋為例   Puma的對照組，強敵環伺。   Zappos如何勝出</vt:lpstr>
      <vt:lpstr>跑鞋市場兵家必爭 性能外觀俱佳才能突破重圍！ 品牌競爭分析  賣產品 + 透過社群操作創造鞋款曝光</vt:lpstr>
      <vt:lpstr>跑鞋市場兵家必爭 性能外觀俱佳才能突破重圍！ 品牌競爭分析賣產品 + 透過社群操作創造鞋款曝光 </vt:lpstr>
      <vt:lpstr> 5th Edition  2012  : MySpace and Facebook: It’s All About You                                                                                          「你」的世界:  MySpace and Facebook             Class Discussion 從賣無形的服務 到 成為平台之路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(0910.16)全球第三大國  挪威最大報晚郵報稱祖克柏為「世上權力最大的總編輯」 。唯我獨尊?</vt:lpstr>
      <vt:lpstr>(0919.25) 查理·柯克槍擊案後，美國正處於危險的十字路口   Katty Kay: America is at a dangerous crossroads following the Charlie Kirk shooting</vt:lpstr>
      <vt:lpstr> </vt:lpstr>
      <vt:lpstr>PowerPoint 簡報</vt:lpstr>
      <vt:lpstr>電子商務的定義</vt:lpstr>
      <vt:lpstr>電子商務的簡介</vt:lpstr>
      <vt:lpstr>PowerPoint 簡報</vt:lpstr>
      <vt:lpstr>PowerPoint 簡報</vt:lpstr>
      <vt:lpstr>電子商務的本質</vt:lpstr>
      <vt:lpstr>電子商務的本質 (續)</vt:lpstr>
      <vt:lpstr> 商業模式圖(Business Model Canvas)</vt:lpstr>
      <vt:lpstr>商業模式圖的基本概念</vt:lpstr>
      <vt:lpstr>                              商業模式圖(Business Model Canvas)</vt:lpstr>
      <vt:lpstr> 商業模式圖(Business Model Canvas)</vt:lpstr>
      <vt:lpstr>有哪些缺乏商業模式的企業  因而退出電商務市場？ </vt:lpstr>
      <vt:lpstr>PowerPoint 簡報</vt:lpstr>
      <vt:lpstr>PowerPoint 簡報</vt:lpstr>
      <vt:lpstr>PowerPoint 簡報</vt:lpstr>
      <vt:lpstr>PowerPoint 簡報</vt:lpstr>
      <vt:lpstr>PowerPoint 簡報</vt:lpstr>
      <vt:lpstr>PowerPoint 簡報</vt:lpstr>
      <vt:lpstr>電子商務簡史    Perspective 2:   電子商務的演進並非一蹴可及，從1980年代以來，共經歷四個階段的轉變，包括電腦時代、 EC1.0、EC2.0 、EC3.0 、EC4.0 等不同階段。</vt:lpstr>
      <vt:lpstr>史前 : 電子商務的演進  -電腦時代 </vt:lpstr>
      <vt:lpstr>PowerPoint 簡報</vt:lpstr>
      <vt:lpstr>PowerPoint 簡報</vt:lpstr>
      <vt:lpstr>PowerPoint 簡報</vt:lpstr>
      <vt:lpstr>電子商務的演進 (續)</vt:lpstr>
      <vt:lpstr>電子商務的演進 (續)</vt:lpstr>
      <vt:lpstr>PowerPoint 簡報</vt:lpstr>
      <vt:lpstr>Perspective  2 : 電子商務 EC 3.0 vs EC 4.0 差異 </vt:lpstr>
      <vt:lpstr>PowerPoint 簡報</vt:lpstr>
      <vt:lpstr>    透過 QR 碼與實體產品互動、結合社交平台優惠的行銷手法，是典型的 EC 3.0 行銷體驗與互動 </vt:lpstr>
      <vt:lpstr> Perspective  2 : 電子商務的演進: EC 3.0</vt:lpstr>
      <vt:lpstr>                             電子商務 EC 3.0    </vt:lpstr>
      <vt:lpstr>PowerPoint 簡報</vt:lpstr>
      <vt:lpstr>               </vt:lpstr>
      <vt:lpstr> EC 4.0的場景：        隨著大數據、人工智慧以及相關網路技術的蓬勃發展，許多跨入網路經營的企業都積極探究消費者消費行為背後代表的意涵，希望能帶給消費者獨一無二的體驗，建議更親密的關係，促使其願意進行口碑推薦，並藉此與同業產生差異。智慧化、虛實整合與去中心化商務模式興起。  特徵：  AI 驅動的自動化商務（例如 AI 客服、AI 生成內容） AR/VR 購物體驗（虛擬試衣、虛擬商店） AR/VR 應用（遠距手術模擬、遠端會診） 元宇宙電商（Metaverse Commerce） 、區塊鏈與 NFT 商品交易 物聯網（IoT）與穿戴式裝置（血壓、心率即時監測） 更強的個資與隱私保護機制   代表技術與平台：  ChatGPT 插件購物助手 Meta 虛擬商城 Shopify + AI 工具 Web3 商務平台（OpenSea、Zora 等）          相比Web 3.0聚焦在去中心化(decentralisation)、開放(openness)和使用者賦權(user empowerment)上，Web 4.0將更強化人機的互動，同時更加支持數位和真實環境的整合。           </vt:lpstr>
      <vt:lpstr>EC4.0 電子商務的演進 (續)</vt:lpstr>
      <vt:lpstr>PowerPoint 簡報</vt:lpstr>
      <vt:lpstr>一個典型的 E-Commerce 4.0 使用 IoT 的應用是：智慧冰箱自動下單（Smart Fridge Auto-Replenishment）   </vt:lpstr>
      <vt:lpstr>PowerPoint 簡報</vt:lpstr>
      <vt:lpstr>一個典型的 E-Commerce 4.0 使用 IoT 的應用：  (0823.20)  開發 AI 模組，透過 AMI 智慧電表的非侵入性用電指紋（Non-Intrusive Load Monitoring，NILM）技術，分析家戶用電行為</vt:lpstr>
      <vt:lpstr> </vt:lpstr>
      <vt:lpstr> </vt:lpstr>
      <vt:lpstr>                                          EC 4.0 在零售業的智慧應用實例 </vt:lpstr>
      <vt:lpstr>PowerPoint 簡報</vt:lpstr>
      <vt:lpstr>PowerPoint 簡報</vt:lpstr>
      <vt:lpstr>PowerPoint 簡報</vt:lpstr>
      <vt:lpstr>e-Commerce 基礎建設 : Wireless Local Area Networks  (WLANs) 無線區域網路: Wi-Fi </vt:lpstr>
      <vt:lpstr>          Wireless Local Area Networks  (WLANs)                          無線區域網路: Bluetooth </vt:lpstr>
      <vt:lpstr>PowerPoint 簡報</vt:lpstr>
      <vt:lpstr>PowerPoint 簡報</vt:lpstr>
      <vt:lpstr>PowerPoint 簡報</vt:lpstr>
      <vt:lpstr>PowerPoint 簡報</vt:lpstr>
      <vt:lpstr>PowerPoint 簡報</vt:lpstr>
      <vt:lpstr>PowerPoint 簡報</vt:lpstr>
      <vt:lpstr>PowerPoint 簡報</vt:lpstr>
      <vt:lpstr>     (1029.24) 黃牛(scalped ticket)亂象  區塊鏈技術能解決            王志清／數位顧問集團數位長               周杰倫在台北大巨蛋的演唱會門票引發搶購潮，短短十五分鐘內全數售罄，許多粉絲連一張票都沒搶到，黃牛市場卻趁勢炒作，票價被哄抬至原價的十倍以上。隔天開放售票的「Lisa粉絲見面會」也讓粉絲們擔憂是否會重演黃牛囤票的亂象。            現行的台灣票務法規雖然鼓勵實名制售票，但缺乏強制性規範，再加上檢舉機制過於繁瑣，讓執行上困難重重，這使得黃牛問題屢禁不絕。朝野立委再度呼籲文化部應加強對黃牛的管控，並強調目前政策尚無法有效遏止黃牛，亟需更具體的解決方案。           筆者長期投入區塊鏈技術應用落地、深耕票務市場我認為單靠法令修正或罰款並不足以解決這個長期存在的痛點。真正的解方應該在於數位技術的創新應用。區塊鏈技術，因其分散式運算與透明公開的特性，能夠有效打擊黃牛操作，解決黃牛問題。運用區塊鏈技術設計允許在票券交易中設置公開透明的規則，還能規範是否允許二級市場轉售、指定合法轉售者的白名單，並根據需求設立管理規則。這樣的技術設計，能夠大幅壓縮黃牛的操作空間，保護消費者權益，也保障票務平台的利益。          日本和韓國的票務市場，因為實行嚴格的實名制和技術防護，能有效阻止黃牛的擾亂。台灣若能結合法律與技術創新，將大大改善黃牛亂象。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Homer Liao</dc:creator>
  <cp:lastModifiedBy>Homer Liao</cp:lastModifiedBy>
  <cp:revision>478</cp:revision>
  <dcterms:created xsi:type="dcterms:W3CDTF">2020-08-19T09:08:59Z</dcterms:created>
  <dcterms:modified xsi:type="dcterms:W3CDTF">2025-10-12T09:49:37Z</dcterms:modified>
</cp:coreProperties>
</file>